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embeddedFontLst>
    <p:embeddedFont>
      <p:font typeface="Quattrocento Sans" panose="020B0604020202020204" charset="0"/>
      <p:regular r:id="rId22"/>
      <p:bold r:id="rId23"/>
      <p:italic r:id="rId24"/>
      <p:boldItalic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Verdana" panose="020B060403050404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hqv70jUDNjmCs2ndA7TgfuqP4h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86873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2949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7" name="Google Shape;12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A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7" name="Google Shape;13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A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2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657922" y="1773238"/>
            <a:ext cx="10760927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/>
              <a:t>Year: </a:t>
            </a:r>
            <a:r>
              <a:rPr lang="en-AU"/>
              <a:t>3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/>
              <a:t>Term: </a:t>
            </a:r>
            <a:r>
              <a:rPr lang="en-AU"/>
              <a:t>2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/>
              <a:t>Objective: </a:t>
            </a:r>
            <a:r>
              <a:rPr lang="en-AU"/>
              <a:t>We are learning to use ‘ing’ verbs at the start of our sentences.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/>
              <a:t>Author: </a:t>
            </a:r>
            <a:r>
              <a:rPr lang="en-AU"/>
              <a:t>Penny Blomfield, Wiehann Nel &amp; Stephanie Le Lievre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pic>
        <p:nvPicPr>
          <p:cNvPr id="213" name="Google Shape;213;p1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0"/>
          <p:cNvSpPr txBox="1"/>
          <p:nvPr/>
        </p:nvSpPr>
        <p:spPr>
          <a:xfrm>
            <a:off x="375276" y="2623210"/>
            <a:ext cx="114414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________________, Mel headed towards the safe house.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7" name="Google Shape;217;p10"/>
          <p:cNvSpPr txBox="1"/>
          <p:nvPr/>
        </p:nvSpPr>
        <p:spPr>
          <a:xfrm>
            <a:off x="455826" y="3763808"/>
            <a:ext cx="3297382" cy="954107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Running as fast as she could</a:t>
            </a: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10"/>
          <p:cNvSpPr/>
          <p:nvPr/>
        </p:nvSpPr>
        <p:spPr>
          <a:xfrm>
            <a:off x="4271566" y="3763808"/>
            <a:ext cx="3249027" cy="954107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Walking at pace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10"/>
          <p:cNvSpPr/>
          <p:nvPr/>
        </p:nvSpPr>
        <p:spPr>
          <a:xfrm>
            <a:off x="8038951" y="3766300"/>
            <a:ext cx="3433469" cy="954107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Singing at the top of her lungs</a:t>
            </a:r>
            <a:endParaRPr/>
          </a:p>
        </p:txBody>
      </p:sp>
      <p:sp>
        <p:nvSpPr>
          <p:cNvPr id="220" name="Google Shape;220;p10"/>
          <p:cNvSpPr txBox="1"/>
          <p:nvPr/>
        </p:nvSpPr>
        <p:spPr>
          <a:xfrm>
            <a:off x="375276" y="5400309"/>
            <a:ext cx="1190259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Running as fast as she could, Mel headed towards the safe house. </a:t>
            </a:r>
            <a:endParaRPr sz="32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1" name="Google Shape;221;p10"/>
          <p:cNvSpPr/>
          <p:nvPr/>
        </p:nvSpPr>
        <p:spPr>
          <a:xfrm>
            <a:off x="455826" y="605352"/>
            <a:ext cx="8001208" cy="132343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clause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main verb in the clause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 an appropriate –ing verb to the beginning of the sentence.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2" name="Google Shape;222;p10"/>
          <p:cNvSpPr txBox="1"/>
          <p:nvPr/>
        </p:nvSpPr>
        <p:spPr>
          <a:xfrm>
            <a:off x="10099427" y="1092221"/>
            <a:ext cx="1988664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verb sentence opener matches the clause?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8" name="Google Shape;228;p1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9968" y="62924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1"/>
          <p:cNvSpPr txBox="1"/>
          <p:nvPr/>
        </p:nvSpPr>
        <p:spPr>
          <a:xfrm>
            <a:off x="375276" y="2623210"/>
            <a:ext cx="114414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________________, Penny avoided the older children in the park.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11"/>
          <p:cNvSpPr txBox="1"/>
          <p:nvPr/>
        </p:nvSpPr>
        <p:spPr>
          <a:xfrm>
            <a:off x="455826" y="3763808"/>
            <a:ext cx="3297382" cy="954107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Laughing out loud</a:t>
            </a:r>
            <a:endParaRPr/>
          </a:p>
        </p:txBody>
      </p:sp>
      <p:sp>
        <p:nvSpPr>
          <p:cNvPr id="232" name="Google Shape;232;p11"/>
          <p:cNvSpPr/>
          <p:nvPr/>
        </p:nvSpPr>
        <p:spPr>
          <a:xfrm>
            <a:off x="4271566" y="3763808"/>
            <a:ext cx="3249027" cy="954107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Looking towards the ground</a:t>
            </a:r>
            <a:endParaRPr sz="2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11"/>
          <p:cNvSpPr/>
          <p:nvPr/>
        </p:nvSpPr>
        <p:spPr>
          <a:xfrm>
            <a:off x="8038951" y="3766300"/>
            <a:ext cx="3433469" cy="954107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Singing at the top of her lungs</a:t>
            </a:r>
            <a:endParaRPr/>
          </a:p>
        </p:txBody>
      </p:sp>
      <p:sp>
        <p:nvSpPr>
          <p:cNvPr id="234" name="Google Shape;234;p11"/>
          <p:cNvSpPr txBox="1"/>
          <p:nvPr/>
        </p:nvSpPr>
        <p:spPr>
          <a:xfrm>
            <a:off x="375276" y="5400309"/>
            <a:ext cx="1190259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Looking towards the ground, Penny avoided the older children in the park.</a:t>
            </a:r>
            <a:endParaRPr sz="32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5" name="Google Shape;235;p11"/>
          <p:cNvSpPr/>
          <p:nvPr/>
        </p:nvSpPr>
        <p:spPr>
          <a:xfrm>
            <a:off x="455826" y="605352"/>
            <a:ext cx="8001208" cy="132343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clause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main verb in the clause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 an appropriate –ing verb to the beginning of the sentence.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6" name="Google Shape;236;p11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89" y="62924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1"/>
          <p:cNvSpPr txBox="1"/>
          <p:nvPr/>
        </p:nvSpPr>
        <p:spPr>
          <a:xfrm>
            <a:off x="10099427" y="1092221"/>
            <a:ext cx="1988664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verb sentence opener matches the clause?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sp>
        <p:nvSpPr>
          <p:cNvPr id="258" name="Google Shape;258;p13"/>
          <p:cNvSpPr txBox="1"/>
          <p:nvPr/>
        </p:nvSpPr>
        <p:spPr>
          <a:xfrm>
            <a:off x="375276" y="2623210"/>
            <a:ext cx="114414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________________, Ben wondered when it was going to rain.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9" name="Google Shape;259;p13"/>
          <p:cNvSpPr txBox="1"/>
          <p:nvPr/>
        </p:nvSpPr>
        <p:spPr>
          <a:xfrm>
            <a:off x="455826" y="3763808"/>
            <a:ext cx="3297382" cy="954107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Clicking his fingers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0" name="Google Shape;260;p13"/>
          <p:cNvSpPr/>
          <p:nvPr/>
        </p:nvSpPr>
        <p:spPr>
          <a:xfrm>
            <a:off x="4271566" y="3763808"/>
            <a:ext cx="3249027" cy="954107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Looking towards the ground</a:t>
            </a:r>
            <a:endParaRPr sz="2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1" name="Google Shape;261;p13"/>
          <p:cNvSpPr/>
          <p:nvPr/>
        </p:nvSpPr>
        <p:spPr>
          <a:xfrm>
            <a:off x="8038951" y="3766300"/>
            <a:ext cx="3433469" cy="954107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Gazing out of the window</a:t>
            </a:r>
            <a:endParaRPr/>
          </a:p>
        </p:txBody>
      </p:sp>
      <p:sp>
        <p:nvSpPr>
          <p:cNvPr id="262" name="Google Shape;262;p13"/>
          <p:cNvSpPr txBox="1"/>
          <p:nvPr/>
        </p:nvSpPr>
        <p:spPr>
          <a:xfrm>
            <a:off x="375276" y="5400309"/>
            <a:ext cx="1190259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Gazing out of the window, Ben wondered when it was going to rain.</a:t>
            </a:r>
            <a:endParaRPr sz="32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13"/>
          <p:cNvSpPr/>
          <p:nvPr/>
        </p:nvSpPr>
        <p:spPr>
          <a:xfrm>
            <a:off x="455826" y="605352"/>
            <a:ext cx="8001208" cy="132343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clause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main verb in the clause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 an appropriate –ing verb to the beginning of the sentence.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4" name="Google Shape;264;p13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3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9968" y="62924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3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89" y="62924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3"/>
          <p:cNvSpPr txBox="1"/>
          <p:nvPr/>
        </p:nvSpPr>
        <p:spPr>
          <a:xfrm>
            <a:off x="10099427" y="1092221"/>
            <a:ext cx="1988664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verb sentence opener matches the clause?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"/>
          <p:cNvSpPr txBox="1"/>
          <p:nvPr/>
        </p:nvSpPr>
        <p:spPr>
          <a:xfrm>
            <a:off x="154907" y="881415"/>
            <a:ext cx="11845504" cy="72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73" name="Google Shape;27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8377" y="1216890"/>
            <a:ext cx="5244903" cy="3496601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4"/>
          <p:cNvSpPr txBox="1"/>
          <p:nvPr/>
        </p:nvSpPr>
        <p:spPr>
          <a:xfrm>
            <a:off x="0" y="5868408"/>
            <a:ext cx="817284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Speeding the whole way,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75" name="Google Shape;275;p14"/>
          <p:cNvCxnSpPr/>
          <p:nvPr/>
        </p:nvCxnSpPr>
        <p:spPr>
          <a:xfrm>
            <a:off x="4512091" y="6281683"/>
            <a:ext cx="616116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6" name="Google Shape;276;p1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sp>
        <p:nvSpPr>
          <p:cNvPr id="277" name="Google Shape;277;p14"/>
          <p:cNvSpPr/>
          <p:nvPr/>
        </p:nvSpPr>
        <p:spPr>
          <a:xfrm>
            <a:off x="0" y="500643"/>
            <a:ext cx="8001208" cy="40011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Finish the sentence: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8" name="Google Shape;278;p1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75127" y="20733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4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64896" y="22667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4"/>
          <p:cNvSpPr txBox="1"/>
          <p:nvPr/>
        </p:nvSpPr>
        <p:spPr>
          <a:xfrm>
            <a:off x="4603531" y="5868408"/>
            <a:ext cx="61611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man rode along the freeway</a:t>
            </a: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5"/>
          <p:cNvSpPr txBox="1"/>
          <p:nvPr/>
        </p:nvSpPr>
        <p:spPr>
          <a:xfrm>
            <a:off x="154907" y="881415"/>
            <a:ext cx="11845504" cy="72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6" name="Google Shape;286;p15"/>
          <p:cNvSpPr txBox="1"/>
          <p:nvPr/>
        </p:nvSpPr>
        <p:spPr>
          <a:xfrm>
            <a:off x="1425449" y="5839743"/>
            <a:ext cx="817284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Smiling, 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87" name="Google Shape;287;p15"/>
          <p:cNvCxnSpPr/>
          <p:nvPr/>
        </p:nvCxnSpPr>
        <p:spPr>
          <a:xfrm>
            <a:off x="2856011" y="6362963"/>
            <a:ext cx="616116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8" name="Google Shape;288;p1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sp>
        <p:nvSpPr>
          <p:cNvPr id="289" name="Google Shape;289;p15"/>
          <p:cNvSpPr/>
          <p:nvPr/>
        </p:nvSpPr>
        <p:spPr>
          <a:xfrm>
            <a:off x="0" y="500643"/>
            <a:ext cx="8001208" cy="40011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Finish the sentence: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0" name="Google Shape;29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2270" y="1122205"/>
            <a:ext cx="4258938" cy="4258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5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26333" y="50720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98293" y="6389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5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62313" y="63893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"/>
          <p:cNvSpPr txBox="1"/>
          <p:nvPr/>
        </p:nvSpPr>
        <p:spPr>
          <a:xfrm>
            <a:off x="154907" y="881415"/>
            <a:ext cx="11845504" cy="72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9" name="Google Shape;299;p16"/>
          <p:cNvSpPr txBox="1"/>
          <p:nvPr/>
        </p:nvSpPr>
        <p:spPr>
          <a:xfrm>
            <a:off x="154907" y="5945352"/>
            <a:ext cx="817284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Cheering loudly, 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00" name="Google Shape;300;p16"/>
          <p:cNvCxnSpPr/>
          <p:nvPr/>
        </p:nvCxnSpPr>
        <p:spPr>
          <a:xfrm>
            <a:off x="3262411" y="6362963"/>
            <a:ext cx="616116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1" name="Google Shape;301;p1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sp>
        <p:nvSpPr>
          <p:cNvPr id="302" name="Google Shape;302;p16"/>
          <p:cNvSpPr/>
          <p:nvPr/>
        </p:nvSpPr>
        <p:spPr>
          <a:xfrm>
            <a:off x="0" y="500643"/>
            <a:ext cx="8001208" cy="40011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Finish the sentence: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3" name="Google Shape;303;p16" descr="See the source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8230" y="1173277"/>
            <a:ext cx="5803067" cy="3947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6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26333" y="50720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98293" y="6389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6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62313" y="87651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7"/>
          <p:cNvSpPr txBox="1"/>
          <p:nvPr/>
        </p:nvSpPr>
        <p:spPr>
          <a:xfrm>
            <a:off x="154907" y="881415"/>
            <a:ext cx="11845504" cy="72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2" name="Google Shape;312;p17"/>
          <p:cNvSpPr txBox="1"/>
          <p:nvPr/>
        </p:nvSpPr>
        <p:spPr>
          <a:xfrm>
            <a:off x="154907" y="5945352"/>
            <a:ext cx="817284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Trying their best, 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13" name="Google Shape;313;p17"/>
          <p:cNvCxnSpPr/>
          <p:nvPr/>
        </p:nvCxnSpPr>
        <p:spPr>
          <a:xfrm>
            <a:off x="3110011" y="6468572"/>
            <a:ext cx="7273509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4" name="Google Shape;314;p1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</a:t>
            </a:r>
            <a:r>
              <a:rPr lang="en-AU" sz="1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</a:t>
            </a: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dirty="0"/>
          </a:p>
        </p:txBody>
      </p:sp>
      <p:sp>
        <p:nvSpPr>
          <p:cNvPr id="315" name="Google Shape;315;p17"/>
          <p:cNvSpPr/>
          <p:nvPr/>
        </p:nvSpPr>
        <p:spPr>
          <a:xfrm>
            <a:off x="0" y="500643"/>
            <a:ext cx="8001208" cy="40011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Finish the sentence: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6" name="Google Shape;31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4251" y="1160709"/>
            <a:ext cx="5726389" cy="3816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33853" y="50720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7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26333" y="50720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8"/>
          <p:cNvSpPr txBox="1"/>
          <p:nvPr/>
        </p:nvSpPr>
        <p:spPr>
          <a:xfrm>
            <a:off x="154907" y="881415"/>
            <a:ext cx="11845504" cy="72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325" name="Google Shape;325;p18"/>
          <p:cNvCxnSpPr/>
          <p:nvPr/>
        </p:nvCxnSpPr>
        <p:spPr>
          <a:xfrm>
            <a:off x="711200" y="6354618"/>
            <a:ext cx="11013440" cy="2194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6" name="Google Shape;326;p1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sp>
        <p:nvSpPr>
          <p:cNvPr id="327" name="Google Shape;327;p18"/>
          <p:cNvSpPr/>
          <p:nvPr/>
        </p:nvSpPr>
        <p:spPr>
          <a:xfrm>
            <a:off x="0" y="500643"/>
            <a:ext cx="8001208" cy="40011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a sentence for this picture using an –</a:t>
            </a:r>
            <a:r>
              <a:rPr lang="en-AU" sz="20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ing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starter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8" name="Google Shape;328;p18" descr="See the source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2775" y="1260922"/>
            <a:ext cx="5960745" cy="3973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33853" y="50720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8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26333" y="50720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8"/>
          <p:cNvSpPr txBox="1"/>
          <p:nvPr/>
        </p:nvSpPr>
        <p:spPr>
          <a:xfrm>
            <a:off x="154907" y="881415"/>
            <a:ext cx="11845504" cy="72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6" name="Google Shape;326;p1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pic>
        <p:nvPicPr>
          <p:cNvPr id="329" name="Google Shape;329;p18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3853" y="50720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8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26333" y="50720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684" y="1159071"/>
            <a:ext cx="4514850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327;p18"/>
          <p:cNvSpPr/>
          <p:nvPr/>
        </p:nvSpPr>
        <p:spPr>
          <a:xfrm>
            <a:off x="0" y="500643"/>
            <a:ext cx="8001208" cy="40011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a sentence for this picture using an –</a:t>
            </a:r>
            <a:r>
              <a:rPr lang="en-AU" sz="20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ing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starter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2" name="Google Shape;325;p18"/>
          <p:cNvCxnSpPr/>
          <p:nvPr/>
        </p:nvCxnSpPr>
        <p:spPr>
          <a:xfrm>
            <a:off x="711200" y="6354618"/>
            <a:ext cx="11013440" cy="2194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38030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8"/>
          <p:cNvSpPr txBox="1"/>
          <p:nvPr/>
        </p:nvSpPr>
        <p:spPr>
          <a:xfrm>
            <a:off x="154907" y="881415"/>
            <a:ext cx="11845504" cy="72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6" name="Google Shape;326;p1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pic>
        <p:nvPicPr>
          <p:cNvPr id="329" name="Google Shape;329;p18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3853" y="50720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8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26333" y="50720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256" y="1339922"/>
            <a:ext cx="1668973" cy="307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327;p18"/>
          <p:cNvSpPr/>
          <p:nvPr/>
        </p:nvSpPr>
        <p:spPr>
          <a:xfrm>
            <a:off x="0" y="500643"/>
            <a:ext cx="8001208" cy="40011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a sentence for this picture using an –</a:t>
            </a:r>
            <a:r>
              <a:rPr lang="en-AU" sz="20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ing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starter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1" name="Google Shape;325;p18"/>
          <p:cNvCxnSpPr/>
          <p:nvPr/>
        </p:nvCxnSpPr>
        <p:spPr>
          <a:xfrm>
            <a:off x="711200" y="6354618"/>
            <a:ext cx="11013440" cy="2194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506582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5" name="Google Shape;115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/>
          <p:nvPr/>
        </p:nvSpPr>
        <p:spPr>
          <a:xfrm>
            <a:off x="923925" y="2190750"/>
            <a:ext cx="10553700" cy="95410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use ‘</a:t>
            </a:r>
            <a:r>
              <a:rPr lang="en-AU" sz="28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ing</a:t>
            </a:r>
            <a:r>
              <a:rPr lang="en-AU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’ verbs at the start of our sentences</a:t>
            </a:r>
            <a:endParaRPr sz="2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/>
          </a:p>
        </p:txBody>
      </p:sp>
      <p:pic>
        <p:nvPicPr>
          <p:cNvPr id="123" name="Google Shape;123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 txBox="1"/>
          <p:nvPr/>
        </p:nvSpPr>
        <p:spPr>
          <a:xfrm>
            <a:off x="0" y="369331"/>
            <a:ext cx="9446467" cy="3041526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Action verb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action verb is a </a:t>
            </a:r>
            <a:r>
              <a:rPr lang="en-AU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 that describes an action</a:t>
            </a:r>
            <a:r>
              <a:rPr lang="en-AU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like run, jump, kick, eat, break, cry, smile, or think.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Speaking verb: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Speaking verbs give the reader information about the thoughts and feelings of the characters who are speaking-e.g. yelled, screamed, whispered, muttered.  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61837" y="11117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 txBox="1"/>
          <p:nvPr/>
        </p:nvSpPr>
        <p:spPr>
          <a:xfrm>
            <a:off x="10319301" y="1139157"/>
            <a:ext cx="1872699" cy="73862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an action verb?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 txBox="1"/>
          <p:nvPr/>
        </p:nvSpPr>
        <p:spPr>
          <a:xfrm>
            <a:off x="0" y="369331"/>
            <a:ext cx="9446467" cy="1111126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</a:t>
            </a: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ing’ is a suffix. It is used to make verbs in the present tense (happening now). </a:t>
            </a:r>
            <a:endParaRPr sz="2800"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5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61837" y="11117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 txBox="1"/>
          <p:nvPr/>
        </p:nvSpPr>
        <p:spPr>
          <a:xfrm>
            <a:off x="10319301" y="1139157"/>
            <a:ext cx="1872699" cy="73862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an action verb?</a:t>
            </a:r>
            <a:endParaRPr/>
          </a:p>
        </p:txBody>
      </p:sp>
      <p:sp>
        <p:nvSpPr>
          <p:cNvPr id="144" name="Google Shape;144;p5"/>
          <p:cNvSpPr txBox="1"/>
          <p:nvPr/>
        </p:nvSpPr>
        <p:spPr>
          <a:xfrm>
            <a:off x="3962401" y="2002970"/>
            <a:ext cx="4499428" cy="446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5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Runn</a:t>
            </a:r>
            <a:r>
              <a:rPr lang="en-AU" sz="54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5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Laugh</a:t>
            </a:r>
            <a:r>
              <a:rPr lang="en-AU" sz="54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5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Walk</a:t>
            </a:r>
            <a:r>
              <a:rPr lang="en-AU" sz="54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5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Swimm</a:t>
            </a:r>
            <a:r>
              <a:rPr lang="en-AU" sz="54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5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Sing</a:t>
            </a:r>
            <a:r>
              <a:rPr lang="en-AU" sz="54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  <p:sp>
        <p:nvSpPr>
          <p:cNvPr id="150" name="Google Shape;150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7"/>
          <p:cNvSpPr txBox="1"/>
          <p:nvPr/>
        </p:nvSpPr>
        <p:spPr>
          <a:xfrm>
            <a:off x="10048429" y="974724"/>
            <a:ext cx="1988664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two verbs in each of these sentences. What are they?</a:t>
            </a:r>
            <a:endParaRPr/>
          </a:p>
        </p:txBody>
      </p:sp>
      <p:pic>
        <p:nvPicPr>
          <p:cNvPr id="152" name="Google Shape;152;p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7"/>
          <p:cNvSpPr/>
          <p:nvPr/>
        </p:nvSpPr>
        <p:spPr>
          <a:xfrm>
            <a:off x="966698" y="2471061"/>
            <a:ext cx="9637777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Sighing</a:t>
            </a: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the boy </a:t>
            </a:r>
            <a:r>
              <a:rPr lang="en-AU" sz="28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walked</a:t>
            </a: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his bedroom.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Yelling</a:t>
            </a: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mum </a:t>
            </a:r>
            <a:r>
              <a:rPr lang="en-AU" sz="28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called</a:t>
            </a: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everyone to dinner.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Smiling </a:t>
            </a: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from ear to ear, the boy </a:t>
            </a:r>
            <a:r>
              <a:rPr lang="en-AU" sz="28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handed</a:t>
            </a: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parcel to the family.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Crying </a:t>
            </a: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 eyes out, Lucy </a:t>
            </a:r>
            <a:r>
              <a:rPr lang="en-AU" sz="28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clutched</a:t>
            </a: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her grazed knee.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6" name="Google Shape;156;p7"/>
          <p:cNvSpPr txBox="1"/>
          <p:nvPr/>
        </p:nvSpPr>
        <p:spPr>
          <a:xfrm>
            <a:off x="0" y="369330"/>
            <a:ext cx="9446467" cy="1490009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can improve our writing by varying our sentence types.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can start sentences using an  ‘ing’ verb.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don’t want to overuse this technique, but it can be useful when used purposefully.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7" name="Google Shape;157;p7"/>
          <p:cNvSpPr/>
          <p:nvPr/>
        </p:nvSpPr>
        <p:spPr>
          <a:xfrm>
            <a:off x="89650" y="2087787"/>
            <a:ext cx="25926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 sz="2400" b="1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7" descr="See the source ima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0716" y="3207833"/>
            <a:ext cx="583353" cy="522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7" descr="See the source ima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8249" y="4007751"/>
            <a:ext cx="583353" cy="522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7" descr="See the source ima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9126" y="4958701"/>
            <a:ext cx="583353" cy="522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7" descr="See the source ima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0667" y="6035710"/>
            <a:ext cx="583353" cy="522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  <p:sp>
        <p:nvSpPr>
          <p:cNvPr id="167" name="Google Shape;167;p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6"/>
          <p:cNvSpPr txBox="1"/>
          <p:nvPr/>
        </p:nvSpPr>
        <p:spPr>
          <a:xfrm>
            <a:off x="10048429" y="974724"/>
            <a:ext cx="1988664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verb in the sentence opener?</a:t>
            </a:r>
            <a:endParaRPr/>
          </a:p>
        </p:txBody>
      </p:sp>
      <p:pic>
        <p:nvPicPr>
          <p:cNvPr id="169" name="Google Shape;169;p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6"/>
          <p:cNvSpPr txBox="1"/>
          <p:nvPr/>
        </p:nvSpPr>
        <p:spPr>
          <a:xfrm>
            <a:off x="0" y="369330"/>
            <a:ext cx="9446467" cy="1490009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can improve our writing by varying our sentence types.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can start sentences using an  ‘ing’ verb.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don’t want to overuse this technique, but it can be useful when used purposefully.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3" name="Google Shape;173;p6"/>
          <p:cNvSpPr txBox="1"/>
          <p:nvPr/>
        </p:nvSpPr>
        <p:spPr>
          <a:xfrm>
            <a:off x="629920" y="2833890"/>
            <a:ext cx="7731760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Running like the wind,…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Looking out the window,…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Laughing out loud,….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Treading carefully,…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Scanning the horizon,…</a:t>
            </a: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  <p:sp>
        <p:nvSpPr>
          <p:cNvPr id="179" name="Google Shape;179;p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0" name="Google Shape;180;p8"/>
          <p:cNvSpPr txBox="1"/>
          <p:nvPr/>
        </p:nvSpPr>
        <p:spPr>
          <a:xfrm>
            <a:off x="10048429" y="974724"/>
            <a:ext cx="1988664" cy="73866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isn’t this an example?</a:t>
            </a:r>
            <a:endParaRPr/>
          </a:p>
        </p:txBody>
      </p:sp>
      <p:pic>
        <p:nvPicPr>
          <p:cNvPr id="181" name="Google Shape;181;p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8"/>
          <p:cNvSpPr/>
          <p:nvPr/>
        </p:nvSpPr>
        <p:spPr>
          <a:xfrm>
            <a:off x="966698" y="2471061"/>
            <a:ext cx="9637777" cy="252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Quietly, </a:t>
            </a: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boy </a:t>
            </a:r>
            <a:r>
              <a:rPr lang="en-AU" sz="28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crept</a:t>
            </a: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his bedroom.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Suspiciously, </a:t>
            </a: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</a:t>
            </a:r>
            <a:r>
              <a:rPr lang="en-AU" sz="28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peered</a:t>
            </a: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into the Principal’s office.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5" name="Google Shape;185;p8"/>
          <p:cNvSpPr txBox="1"/>
          <p:nvPr/>
        </p:nvSpPr>
        <p:spPr>
          <a:xfrm>
            <a:off x="0" y="369330"/>
            <a:ext cx="9446467" cy="1490009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can improve our writing by varying our sentence types.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can start sentences using an  ‘ing’ verb.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don’t want to overuse this technique, but it can be useful when used purposefully.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Google Shape;186;p8"/>
          <p:cNvSpPr/>
          <p:nvPr/>
        </p:nvSpPr>
        <p:spPr>
          <a:xfrm>
            <a:off x="89650" y="2087787"/>
            <a:ext cx="25926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Non-examples</a:t>
            </a:r>
            <a:endParaRPr sz="2400"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7" name="Google Shape;187;p8"/>
          <p:cNvSpPr txBox="1"/>
          <p:nvPr/>
        </p:nvSpPr>
        <p:spPr>
          <a:xfrm>
            <a:off x="1701800" y="5244670"/>
            <a:ext cx="7846267" cy="101566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Although these are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great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sentences, they both begin with an adverb. They are not examples of sentences that begin with –</a:t>
            </a:r>
            <a:r>
              <a:rPr lang="en-AU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ing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verbs. 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8" name="Google Shape;188;p8" descr="See the source ima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7221" y="3238740"/>
            <a:ext cx="50279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8" descr="See the source ima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5562" y="4076708"/>
            <a:ext cx="502795" cy="5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/>
          </a:p>
        </p:txBody>
      </p:sp>
      <p:sp>
        <p:nvSpPr>
          <p:cNvPr id="195" name="Google Shape;195;p9"/>
          <p:cNvSpPr txBox="1"/>
          <p:nvPr/>
        </p:nvSpPr>
        <p:spPr>
          <a:xfrm>
            <a:off x="9767006" y="917628"/>
            <a:ext cx="2424994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it/ isn’t it a an example of an –ing sentence starter?</a:t>
            </a:r>
            <a:endParaRPr/>
          </a:p>
        </p:txBody>
      </p:sp>
      <p:pic>
        <p:nvPicPr>
          <p:cNvPr id="196" name="Google Shape;196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633" y="1753850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8633" y="325452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8633" y="420301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9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8633" y="5311950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9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90845" y="8973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9" descr="Logo, 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9"/>
          <p:cNvSpPr/>
          <p:nvPr/>
        </p:nvSpPr>
        <p:spPr>
          <a:xfrm>
            <a:off x="1032711" y="1538697"/>
            <a:ext cx="9158134" cy="4447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Gazing out the window, Tom thought about what High School would be like . </a:t>
            </a:r>
            <a:endParaRPr lang="en-AU" sz="2400" dirty="0" smtClean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Screaming in pain, Samantha clutched her broken ankle</a:t>
            </a:r>
            <a:r>
              <a:rPr lang="en-AU" sz="2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dirty="0"/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were smiling with delight. </a:t>
            </a:r>
            <a:endParaRPr lang="en-AU" sz="2400" dirty="0" smtClean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Sneakily, he crept out the door.</a:t>
            </a:r>
            <a:endParaRPr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9"/>
          <p:cNvSpPr txBox="1"/>
          <p:nvPr/>
        </p:nvSpPr>
        <p:spPr>
          <a:xfrm>
            <a:off x="143296" y="611413"/>
            <a:ext cx="7707613" cy="94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AU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sentences begin with a –ing verb?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4" name="Google Shape;204;p9" descr="https://cdn3.vectorstock.com/i/1000x1000/77/52/yes-tick-icon-vector-22957752.jpg"/>
          <p:cNvPicPr preferRelativeResize="0"/>
          <p:nvPr/>
        </p:nvPicPr>
        <p:blipFill rotWithShape="1">
          <a:blip r:embed="rId9">
            <a:alphaModFix/>
          </a:blip>
          <a:srcRect b="10582"/>
          <a:stretch/>
        </p:blipFill>
        <p:spPr>
          <a:xfrm>
            <a:off x="9637415" y="2110268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9" descr="See the source image"/>
          <p:cNvPicPr preferRelativeResize="0"/>
          <p:nvPr/>
        </p:nvPicPr>
        <p:blipFill rotWithShape="1">
          <a:blip r:embed="rId10">
            <a:alphaModFix/>
          </a:blip>
          <a:srcRect l="50750"/>
          <a:stretch/>
        </p:blipFill>
        <p:spPr>
          <a:xfrm>
            <a:off x="9660203" y="5358610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9" descr="https://cdn3.vectorstock.com/i/1000x1000/77/52/yes-tick-icon-vector-22957752.jpg"/>
          <p:cNvPicPr preferRelativeResize="0"/>
          <p:nvPr/>
        </p:nvPicPr>
        <p:blipFill rotWithShape="1">
          <a:blip r:embed="rId9">
            <a:alphaModFix/>
          </a:blip>
          <a:srcRect b="10582"/>
          <a:stretch/>
        </p:blipFill>
        <p:spPr>
          <a:xfrm>
            <a:off x="9660203" y="3587704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9" descr="See the source image"/>
          <p:cNvPicPr preferRelativeResize="0"/>
          <p:nvPr/>
        </p:nvPicPr>
        <p:blipFill rotWithShape="1">
          <a:blip r:embed="rId10">
            <a:alphaModFix/>
          </a:blip>
          <a:srcRect l="50750"/>
          <a:stretch/>
        </p:blipFill>
        <p:spPr>
          <a:xfrm>
            <a:off x="9660203" y="4540051"/>
            <a:ext cx="350327" cy="320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852</Words>
  <Application>Microsoft Office PowerPoint</Application>
  <PresentationFormat>Widescreen</PresentationFormat>
  <Paragraphs>140</Paragraphs>
  <Slides>19</Slides>
  <Notes>19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Quattrocento Sans</vt:lpstr>
      <vt:lpstr>Arial</vt:lpstr>
      <vt:lpstr>Century Gothic</vt:lpstr>
      <vt:lpstr>Calibri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1</cp:revision>
  <dcterms:created xsi:type="dcterms:W3CDTF">2021-08-04T08:19:39Z</dcterms:created>
  <dcterms:modified xsi:type="dcterms:W3CDTF">2022-07-19T03:16:38Z</dcterms:modified>
</cp:coreProperties>
</file>