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79" r:id="rId5"/>
    <p:sldId id="280" r:id="rId6"/>
    <p:sldId id="276" r:id="rId7"/>
    <p:sldId id="277" r:id="rId8"/>
    <p:sldId id="278" r:id="rId9"/>
    <p:sldId id="260" r:id="rId10"/>
    <p:sldId id="261" r:id="rId11"/>
    <p:sldId id="281" r:id="rId12"/>
    <p:sldId id="263" r:id="rId13"/>
    <p:sldId id="282" r:id="rId14"/>
    <p:sldId id="262" r:id="rId15"/>
    <p:sldId id="264" r:id="rId16"/>
    <p:sldId id="265" r:id="rId17"/>
    <p:sldId id="266" r:id="rId18"/>
    <p:sldId id="267" r:id="rId19"/>
    <p:sldId id="283" r:id="rId20"/>
    <p:sldId id="269" r:id="rId21"/>
    <p:sldId id="270" r:id="rId22"/>
    <p:sldId id="271" r:id="rId23"/>
    <p:sldId id="272" r:id="rId24"/>
    <p:sldId id="273" r:id="rId25"/>
    <p:sldId id="274" r:id="rId26"/>
    <p:sldId id="275" r:id="rId27"/>
  </p:sldIdLst>
  <p:sldSz cx="12192000" cy="6858000"/>
  <p:notesSz cx="6858000" cy="9144000"/>
  <p:embeddedFontLst>
    <p:embeddedFont>
      <p:font typeface="Verdana" panose="020B0604030504040204" pitchFamily="34" charset="0"/>
      <p:regular r:id="rId29"/>
      <p:bold r:id="rId30"/>
      <p:italic r:id="rId31"/>
      <p:boldItalic r:id="rId32"/>
    </p:embeddedFont>
    <p:embeddedFont>
      <p:font typeface="Quattrocento Sans" panose="020B060402020202020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R2wRQ1TWiv/Dwm6ZJVI7YuzW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426AD4-DEAB-4BB6-BA97-5B3699032359}">
  <a:tblStyle styleId="{12426AD4-DEAB-4BB6-BA97-5B369903235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607" autoAdjust="0"/>
  </p:normalViewPr>
  <p:slideViewPr>
    <p:cSldViewPr snapToGrid="0">
      <p:cViewPr varScale="1">
        <p:scale>
          <a:sx n="81" d="100"/>
          <a:sy n="81"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1954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03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4</a:t>
            </a:fld>
            <a:endParaRPr/>
          </a:p>
        </p:txBody>
      </p:sp>
    </p:spTree>
    <p:extLst>
      <p:ext uri="{BB962C8B-B14F-4D97-AF65-F5344CB8AC3E}">
        <p14:creationId xmlns:p14="http://schemas.microsoft.com/office/powerpoint/2010/main" val="17995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5</a:t>
            </a:fld>
            <a:endParaRPr/>
          </a:p>
        </p:txBody>
      </p:sp>
    </p:spTree>
    <p:extLst>
      <p:ext uri="{BB962C8B-B14F-4D97-AF65-F5344CB8AC3E}">
        <p14:creationId xmlns:p14="http://schemas.microsoft.com/office/powerpoint/2010/main" val="67363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08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927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56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1"/>
          <p:cNvSpPr>
            <a:spLocks noGrp="1"/>
          </p:cNvSpPr>
          <p:nvPr>
            <p:ph type="pic" idx="2"/>
          </p:nvPr>
        </p:nvSpPr>
        <p:spPr>
          <a:xfrm>
            <a:off x="5183188" y="987425"/>
            <a:ext cx="6172200" cy="4873625"/>
          </a:xfrm>
          <a:prstGeom prst="rect">
            <a:avLst/>
          </a:prstGeom>
          <a:noFill/>
          <a:ln>
            <a:noFill/>
          </a:ln>
        </p:spPr>
      </p:sp>
      <p:sp>
        <p:nvSpPr>
          <p:cNvPr id="66" name="Google Shape;66;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AU" b="1" dirty="0">
                <a:latin typeface="Century Gothic"/>
                <a:ea typeface="Century Gothic"/>
                <a:cs typeface="Century Gothic"/>
                <a:sym typeface="Century Gothic"/>
              </a:rPr>
              <a:t>Year: </a:t>
            </a:r>
            <a:r>
              <a:rPr lang="en-AU" dirty="0" smtClean="0">
                <a:sym typeface="Century Gothic"/>
              </a:rPr>
              <a:t>5/6</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AU" b="1" dirty="0">
                <a:latin typeface="Century Gothic"/>
                <a:ea typeface="Century Gothic"/>
                <a:cs typeface="Century Gothic"/>
                <a:sym typeface="Century Gothic"/>
              </a:rPr>
              <a:t>Term: 1</a:t>
            </a:r>
            <a:endParaRPr b="1"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AU" b="1" dirty="0"/>
              <a:t>Objective: </a:t>
            </a:r>
            <a:r>
              <a:rPr lang="en-AU" dirty="0"/>
              <a:t>Expand sentences using adverbs of time, </a:t>
            </a:r>
            <a:r>
              <a:rPr lang="en-AU" dirty="0" smtClean="0"/>
              <a:t>place, frequency</a:t>
            </a:r>
            <a:r>
              <a:rPr lang="en-AU" dirty="0"/>
              <a:t>, </a:t>
            </a:r>
            <a:r>
              <a:rPr lang="en-AU" dirty="0" smtClean="0"/>
              <a:t>and </a:t>
            </a:r>
            <a:r>
              <a:rPr lang="en-AU" dirty="0"/>
              <a:t>manner in various positions </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AU" b="1" dirty="0"/>
              <a:t>Author: </a:t>
            </a:r>
            <a:r>
              <a:rPr lang="en-AU" dirty="0"/>
              <a:t>Devan Boden </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63" name="Google Shape;163;p6"/>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164" name="Google Shape;164;p6"/>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AU" sz="2800" b="1" dirty="0">
                <a:solidFill>
                  <a:schemeClr val="dk1"/>
                </a:solidFill>
                <a:latin typeface="Century Gothic"/>
                <a:ea typeface="Century Gothic"/>
                <a:cs typeface="Century Gothic"/>
                <a:sym typeface="Century Gothic"/>
              </a:rPr>
              <a:t>1. Billy climbed the old ladder.</a:t>
            </a:r>
            <a:endParaRPr sz="28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 </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5" name="Google Shape;165;p6"/>
          <p:cNvSpPr txBox="1"/>
          <p:nvPr/>
        </p:nvSpPr>
        <p:spPr>
          <a:xfrm>
            <a:off x="258597" y="477170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AU" sz="2800" b="1" dirty="0">
                <a:solidFill>
                  <a:schemeClr val="dk1"/>
                </a:solidFill>
                <a:latin typeface="Century Gothic"/>
                <a:ea typeface="Century Gothic"/>
                <a:cs typeface="Century Gothic"/>
                <a:sym typeface="Century Gothic"/>
              </a:rPr>
              <a:t>2. </a:t>
            </a:r>
            <a:r>
              <a:rPr lang="en-ZA" sz="2800" b="1" dirty="0" smtClean="0">
                <a:solidFill>
                  <a:schemeClr val="dk1"/>
                </a:solidFill>
                <a:latin typeface="Century Gothic"/>
                <a:ea typeface="Century Gothic"/>
                <a:cs typeface="Century Gothic"/>
                <a:sym typeface="Century Gothic"/>
              </a:rPr>
              <a:t>The cheerful dog wagged his tail.</a:t>
            </a:r>
            <a:endParaRPr sz="28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6" name="Google Shape;166;p6"/>
          <p:cNvSpPr txBox="1"/>
          <p:nvPr/>
        </p:nvSpPr>
        <p:spPr>
          <a:xfrm>
            <a:off x="1184987" y="3773561"/>
            <a:ext cx="8601295" cy="64629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FF0000"/>
                </a:solidFill>
                <a:latin typeface="Century Gothic"/>
                <a:ea typeface="Century Gothic"/>
                <a:cs typeface="Century Gothic"/>
                <a:sym typeface="Century Gothic"/>
              </a:rPr>
              <a:t>‘old’ is an adjective and describes the noun (ladder). </a:t>
            </a:r>
            <a:r>
              <a:rPr lang="en-AU" sz="1800" dirty="0" smtClean="0">
                <a:solidFill>
                  <a:srgbClr val="FF0000"/>
                </a:solidFill>
                <a:latin typeface="Century Gothic"/>
                <a:ea typeface="Century Gothic"/>
                <a:cs typeface="Century Gothic"/>
                <a:sym typeface="Century Gothic"/>
              </a:rPr>
              <a:t>There was no adverb of manner, place, time, or frequency.</a:t>
            </a:r>
            <a:endParaRPr sz="1800" dirty="0">
              <a:solidFill>
                <a:srgbClr val="FF0000"/>
              </a:solidFill>
              <a:latin typeface="Century Gothic"/>
              <a:ea typeface="Century Gothic"/>
              <a:cs typeface="Century Gothic"/>
              <a:sym typeface="Century Gothic"/>
            </a:endParaRPr>
          </a:p>
        </p:txBody>
      </p:sp>
      <p:sp>
        <p:nvSpPr>
          <p:cNvPr id="167" name="Google Shape;167;p6"/>
          <p:cNvSpPr txBox="1"/>
          <p:nvPr/>
        </p:nvSpPr>
        <p:spPr>
          <a:xfrm>
            <a:off x="1207767" y="5440837"/>
            <a:ext cx="8555734" cy="923289"/>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lgn="ctr"/>
            <a:r>
              <a:rPr lang="en-AU" sz="1800" dirty="0" smtClean="0">
                <a:solidFill>
                  <a:srgbClr val="FF0000"/>
                </a:solidFill>
                <a:latin typeface="Century Gothic"/>
                <a:ea typeface="Century Gothic"/>
                <a:cs typeface="Century Gothic"/>
                <a:sym typeface="Century Gothic"/>
              </a:rPr>
              <a:t>‘cheerful’ is </a:t>
            </a:r>
            <a:r>
              <a:rPr lang="en-AU" sz="1800" smtClean="0">
                <a:solidFill>
                  <a:srgbClr val="FF0000"/>
                </a:solidFill>
                <a:latin typeface="Century Gothic"/>
                <a:ea typeface="Century Gothic"/>
                <a:cs typeface="Century Gothic"/>
                <a:sym typeface="Century Gothic"/>
              </a:rPr>
              <a:t>an </a:t>
            </a:r>
            <a:r>
              <a:rPr lang="en-AU" sz="1800" smtClean="0">
                <a:solidFill>
                  <a:srgbClr val="FF0000"/>
                </a:solidFill>
                <a:latin typeface="Century Gothic"/>
                <a:ea typeface="Century Gothic"/>
                <a:cs typeface="Century Gothic"/>
                <a:sym typeface="Century Gothic"/>
              </a:rPr>
              <a:t>adjective </a:t>
            </a:r>
            <a:r>
              <a:rPr lang="en-AU" sz="1800" dirty="0" smtClean="0">
                <a:solidFill>
                  <a:srgbClr val="FF0000"/>
                </a:solidFill>
                <a:latin typeface="Century Gothic"/>
                <a:ea typeface="Century Gothic"/>
                <a:cs typeface="Century Gothic"/>
                <a:sym typeface="Century Gothic"/>
              </a:rPr>
              <a:t>and describes the noun (dog). </a:t>
            </a:r>
            <a:r>
              <a:rPr lang="en-AU" sz="1800" dirty="0">
                <a:solidFill>
                  <a:srgbClr val="FF0000"/>
                </a:solidFill>
                <a:latin typeface="Century Gothic"/>
                <a:ea typeface="Century Gothic"/>
                <a:cs typeface="Century Gothic"/>
                <a:sym typeface="Century Gothic"/>
              </a:rPr>
              <a:t>There was no adverb of manner, place, time, or frequency.</a:t>
            </a:r>
          </a:p>
          <a:p>
            <a:pPr marL="0" marR="0" lvl="0" indent="0" algn="ctr" rtl="0">
              <a:spcBef>
                <a:spcPts val="0"/>
              </a:spcBef>
              <a:spcAft>
                <a:spcPts val="0"/>
              </a:spcAft>
              <a:buNone/>
            </a:pPr>
            <a:r>
              <a:rPr lang="en-AU" sz="1800" dirty="0" smtClean="0">
                <a:solidFill>
                  <a:srgbClr val="FF0000"/>
                </a:solidFill>
                <a:latin typeface="Century Gothic"/>
                <a:ea typeface="Century Gothic"/>
                <a:cs typeface="Century Gothic"/>
                <a:sym typeface="Century Gothic"/>
              </a:rPr>
              <a:t> </a:t>
            </a:r>
            <a:endParaRPr sz="1800" dirty="0">
              <a:solidFill>
                <a:srgbClr val="FF0000"/>
              </a:solidFill>
              <a:latin typeface="Century Gothic"/>
              <a:ea typeface="Century Gothic"/>
              <a:cs typeface="Century Gothic"/>
              <a:sym typeface="Century Gothic"/>
            </a:endParaRPr>
          </a:p>
        </p:txBody>
      </p:sp>
      <p:pic>
        <p:nvPicPr>
          <p:cNvPr id="168" name="Google Shape;168;p6"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69" name="Google Shape;169;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0" name="Google Shape;170;p6"/>
          <p:cNvSpPr txBox="1"/>
          <p:nvPr/>
        </p:nvSpPr>
        <p:spPr>
          <a:xfrm>
            <a:off x="10203336" y="1141144"/>
            <a:ext cx="1988664" cy="144655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not an example of an adverbial sentence?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171" name="Google Shape;171;p6"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72" name="Google Shape;172;p6"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73" name="Google Shape;173;p6"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
        <p:nvSpPr>
          <p:cNvPr id="15" name="Google Shape;146;p5"/>
          <p:cNvSpPr txBox="1"/>
          <p:nvPr/>
        </p:nvSpPr>
        <p:spPr>
          <a:xfrm>
            <a:off x="0" y="375716"/>
            <a:ext cx="8858400" cy="1365900"/>
          </a:xfrm>
          <a:prstGeom prst="rect">
            <a:avLst/>
          </a:prstGeom>
          <a:solidFill>
            <a:srgbClr val="F5D327"/>
          </a:solidFill>
          <a:ln>
            <a:noFill/>
          </a:ln>
        </p:spPr>
        <p:txBody>
          <a:bodyPr spcFirstLastPara="1" wrap="square" lIns="91425" tIns="45700" rIns="91425" bIns="45700" anchor="t" anchorCtr="0">
            <a:noAutofit/>
          </a:bodyPr>
          <a:lstStyle/>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An </a:t>
            </a:r>
            <a:r>
              <a:rPr lang="en-AU" sz="1900" u="sng" dirty="0" smtClean="0">
                <a:solidFill>
                  <a:schemeClr val="dk1"/>
                </a:solidFill>
                <a:latin typeface="Century Gothic"/>
                <a:ea typeface="Century Gothic"/>
                <a:cs typeface="Century Gothic"/>
                <a:sym typeface="Century Gothic"/>
              </a:rPr>
              <a:t>adverb</a:t>
            </a:r>
            <a:r>
              <a:rPr lang="en-AU" sz="1900" dirty="0" smtClean="0">
                <a:solidFill>
                  <a:schemeClr val="dk1"/>
                </a:solidFill>
                <a:latin typeface="Century Gothic"/>
                <a:ea typeface="Century Gothic"/>
                <a:cs typeface="Century Gothic"/>
                <a:sym typeface="Century Gothic"/>
              </a:rPr>
              <a:t> modifies or describes a verb.</a:t>
            </a:r>
          </a:p>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There are four types of adverbs: adverbs of manner, place, time and frequency. </a:t>
            </a:r>
            <a:endParaRPr sz="1900" dirty="0">
              <a:solidFill>
                <a:schemeClr val="dk1"/>
              </a:solidFill>
              <a:latin typeface="Century Gothic"/>
              <a:ea typeface="Century Gothic"/>
              <a:cs typeface="Century Gothic"/>
              <a:sym typeface="Century Gothic"/>
            </a:endParaRPr>
          </a:p>
          <a:p>
            <a:pPr marL="457200" lvl="0" indent="-349250" algn="l" rtl="0">
              <a:lnSpc>
                <a:spcPct val="90000"/>
              </a:lnSpc>
              <a:spcBef>
                <a:spcPts val="0"/>
              </a:spcBef>
              <a:spcAft>
                <a:spcPts val="0"/>
              </a:spcAft>
              <a:buClr>
                <a:schemeClr val="dk1"/>
              </a:buClr>
              <a:buSzPts val="1900"/>
              <a:buFont typeface="Century Gothic"/>
              <a:buChar char="●"/>
            </a:pPr>
            <a:r>
              <a:rPr lang="en-AU" sz="1900" dirty="0">
                <a:solidFill>
                  <a:schemeClr val="dk1"/>
                </a:solidFill>
                <a:latin typeface="Century Gothic"/>
                <a:ea typeface="Century Gothic"/>
                <a:cs typeface="Century Gothic"/>
                <a:sym typeface="Century Gothic"/>
              </a:rPr>
              <a:t>We use adverbs within sentences to make our writing more interesting or entertaining for our audience.</a:t>
            </a:r>
            <a:endParaRPr sz="19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3" name="Rectangle 2"/>
          <p:cNvSpPr/>
          <p:nvPr/>
        </p:nvSpPr>
        <p:spPr>
          <a:xfrm>
            <a:off x="259934" y="1704861"/>
            <a:ext cx="9124614" cy="492443"/>
          </a:xfrm>
          <a:prstGeom prst="rect">
            <a:avLst/>
          </a:prstGeom>
        </p:spPr>
        <p:txBody>
          <a:bodyPr wrap="none">
            <a:spAutoFit/>
          </a:bodyPr>
          <a:lstStyle/>
          <a:p>
            <a:r>
              <a:rPr lang="en-AU" sz="2600" dirty="0" smtClean="0">
                <a:latin typeface="Century Gothic" panose="020B0502020202020204" pitchFamily="34" charset="0"/>
              </a:rPr>
              <a:t>The man accidentally reversed </a:t>
            </a:r>
            <a:r>
              <a:rPr lang="en-AU" sz="2600" dirty="0">
                <a:latin typeface="Century Gothic" panose="020B0502020202020204" pitchFamily="34" charset="0"/>
              </a:rPr>
              <a:t>his car into another car.</a:t>
            </a:r>
          </a:p>
        </p:txBody>
      </p:sp>
      <p:sp>
        <p:nvSpPr>
          <p:cNvPr id="14" name="TextBox 13"/>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25" name="TextBox 24"/>
          <p:cNvSpPr txBox="1"/>
          <p:nvPr/>
        </p:nvSpPr>
        <p:spPr>
          <a:xfrm>
            <a:off x="10221800" y="1027753"/>
            <a:ext cx="1988664" cy="1600438"/>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400" dirty="0" smtClean="0">
                <a:latin typeface="Century Gothic" panose="020B0502020202020204" pitchFamily="34" charset="0"/>
              </a:rPr>
              <a:t>Are the adverbs- adverbs of manner, place, time or frequency?</a:t>
            </a:r>
          </a:p>
          <a:p>
            <a:endParaRPr lang="en-AU" sz="1400" dirty="0">
              <a:latin typeface="Century Gothic" panose="020B0502020202020204" pitchFamily="34" charset="0"/>
            </a:endParaRPr>
          </a:p>
          <a:p>
            <a:endParaRPr lang="en-AU" sz="1400" b="1" dirty="0">
              <a:latin typeface="Century Gothic" panose="020B0502020202020204" pitchFamily="34" charset="0"/>
            </a:endParaRPr>
          </a:p>
        </p:txBody>
      </p:sp>
      <p:sp>
        <p:nvSpPr>
          <p:cNvPr id="20" name="Google Shape;132;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dirty="0">
                <a:solidFill>
                  <a:schemeClr val="lt1"/>
                </a:solidFill>
                <a:latin typeface="Century Gothic"/>
                <a:ea typeface="Century Gothic"/>
                <a:cs typeface="Century Gothic"/>
                <a:sym typeface="Century Gothic"/>
              </a:rPr>
              <a:t>Concept </a:t>
            </a:r>
            <a:r>
              <a:rPr lang="en-AU" sz="1800" b="1" i="0" u="none" strike="noStrike" cap="none" dirty="0" smtClean="0">
                <a:solidFill>
                  <a:schemeClr val="lt1"/>
                </a:solidFill>
                <a:latin typeface="Century Gothic"/>
                <a:ea typeface="Century Gothic"/>
                <a:cs typeface="Century Gothic"/>
                <a:sym typeface="Century Gothic"/>
              </a:rPr>
              <a:t>Development:</a:t>
            </a:r>
            <a:endParaRPr sz="1400" b="0" i="0" u="none" strike="noStrike" cap="none" dirty="0">
              <a:solidFill>
                <a:srgbClr val="000000"/>
              </a:solidFill>
              <a:latin typeface="Arial"/>
              <a:ea typeface="Arial"/>
              <a:cs typeface="Arial"/>
              <a:sym typeface="Arial"/>
            </a:endParaRPr>
          </a:p>
        </p:txBody>
      </p:sp>
      <p:sp>
        <p:nvSpPr>
          <p:cNvPr id="22" name="Google Shape;339;p44"/>
          <p:cNvSpPr/>
          <p:nvPr/>
        </p:nvSpPr>
        <p:spPr>
          <a:xfrm>
            <a:off x="34633" y="369318"/>
            <a:ext cx="8573658" cy="914537"/>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smtClean="0">
                <a:solidFill>
                  <a:schemeClr val="dk1"/>
                </a:solidFill>
                <a:latin typeface="Century Gothic"/>
                <a:ea typeface="Century Gothic"/>
                <a:cs typeface="Century Gothic"/>
                <a:sym typeface="Century Gothic"/>
              </a:rPr>
              <a:t>Underline the adverb</a:t>
            </a:r>
            <a:endParaRPr dirty="0"/>
          </a:p>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smtClean="0">
                <a:solidFill>
                  <a:schemeClr val="dk1"/>
                </a:solidFill>
                <a:latin typeface="Century Gothic"/>
                <a:ea typeface="Century Gothic"/>
                <a:cs typeface="Century Gothic"/>
                <a:sym typeface="Century Gothic"/>
              </a:rPr>
              <a:t>Draw an arrow to the verb they modify/describe.</a:t>
            </a:r>
            <a:endParaRPr sz="2100" b="0" i="0" u="none" strike="noStrike" cap="none" dirty="0">
              <a:solidFill>
                <a:schemeClr val="dk1"/>
              </a:solidFill>
              <a:latin typeface="Century Gothic"/>
              <a:ea typeface="Century Gothic"/>
              <a:cs typeface="Century Gothic"/>
              <a:sym typeface="Century Gothic"/>
            </a:endParaRPr>
          </a:p>
        </p:txBody>
      </p:sp>
      <p:pic>
        <p:nvPicPr>
          <p:cNvPr id="28" name="Picture 27" descr="Logo, icon&#10;&#10;Description automatically generated">
            <a:extLst>
              <a:ext uri="{FF2B5EF4-FFF2-40B4-BE49-F238E27FC236}">
                <a16:creationId xmlns:a16="http://schemas.microsoft.com/office/drawing/2014/main" id="{65ED7967-80A3-47AE-ABBD-AA2D47E138B5}"/>
              </a:ext>
            </a:extLst>
          </p:cNvPr>
          <p:cNvPicPr>
            <a:picLocks noChangeAspect="1"/>
          </p:cNvPicPr>
          <p:nvPr/>
        </p:nvPicPr>
        <p:blipFill>
          <a:blip r:embed="rId2"/>
          <a:stretch>
            <a:fillRect/>
          </a:stretch>
        </p:blipFill>
        <p:spPr>
          <a:xfrm>
            <a:off x="11431360" y="49514"/>
            <a:ext cx="674078" cy="674078"/>
          </a:xfrm>
          <a:prstGeom prst="rect">
            <a:avLst/>
          </a:prstGeom>
        </p:spPr>
      </p:pic>
      <p:pic>
        <p:nvPicPr>
          <p:cNvPr id="29" name="Picture 28"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3"/>
          <a:stretch>
            <a:fillRect/>
          </a:stretch>
        </p:blipFill>
        <p:spPr>
          <a:xfrm>
            <a:off x="9332458" y="65815"/>
            <a:ext cx="693813" cy="679158"/>
          </a:xfrm>
          <a:prstGeom prst="rect">
            <a:avLst/>
          </a:prstGeom>
        </p:spPr>
      </p:pic>
      <p:pic>
        <p:nvPicPr>
          <p:cNvPr id="30"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4"/>
          <a:stretch>
            <a:fillRect/>
          </a:stretch>
        </p:blipFill>
        <p:spPr>
          <a:xfrm>
            <a:off x="10043270" y="51817"/>
            <a:ext cx="674079" cy="674079"/>
          </a:xfrm>
          <a:prstGeom prst="rect">
            <a:avLst/>
          </a:prstGeom>
        </p:spPr>
      </p:pic>
      <p:pic>
        <p:nvPicPr>
          <p:cNvPr id="31" name="Picture 30"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5"/>
          <a:stretch>
            <a:fillRect/>
          </a:stretch>
        </p:blipFill>
        <p:spPr>
          <a:xfrm>
            <a:off x="10742573" y="64903"/>
            <a:ext cx="674079" cy="674079"/>
          </a:xfrm>
          <a:prstGeom prst="rect">
            <a:avLst/>
          </a:prstGeom>
        </p:spPr>
      </p:pic>
      <p:sp>
        <p:nvSpPr>
          <p:cNvPr id="32" name="Content Placeholder 3">
            <a:extLst>
              <a:ext uri="{FF2B5EF4-FFF2-40B4-BE49-F238E27FC236}">
                <a16:creationId xmlns:a16="http://schemas.microsoft.com/office/drawing/2014/main" id="{05ECB126-5402-49D0-A7AC-AE7D948BABE0}"/>
              </a:ext>
            </a:extLst>
          </p:cNvPr>
          <p:cNvSpPr txBox="1">
            <a:spLocks/>
          </p:cNvSpPr>
          <p:nvPr/>
        </p:nvSpPr>
        <p:spPr>
          <a:xfrm>
            <a:off x="259934" y="3461456"/>
            <a:ext cx="1242051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The children may eat fruit anytime of the day.</a:t>
            </a:r>
          </a:p>
        </p:txBody>
      </p:sp>
      <p:sp>
        <p:nvSpPr>
          <p:cNvPr id="33" name="Content Placeholder 3">
            <a:extLst>
              <a:ext uri="{FF2B5EF4-FFF2-40B4-BE49-F238E27FC236}">
                <a16:creationId xmlns:a16="http://schemas.microsoft.com/office/drawing/2014/main" id="{05ECB126-5402-49D0-A7AC-AE7D948BABE0}"/>
              </a:ext>
            </a:extLst>
          </p:cNvPr>
          <p:cNvSpPr txBox="1">
            <a:spLocks/>
          </p:cNvSpPr>
          <p:nvPr/>
        </p:nvSpPr>
        <p:spPr>
          <a:xfrm>
            <a:off x="259934" y="2574792"/>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The animals need to be fed daily.</a:t>
            </a:r>
          </a:p>
        </p:txBody>
      </p:sp>
      <p:sp>
        <p:nvSpPr>
          <p:cNvPr id="34" name="Rectangle 33"/>
          <p:cNvSpPr/>
          <p:nvPr/>
        </p:nvSpPr>
        <p:spPr>
          <a:xfrm>
            <a:off x="259934" y="4231304"/>
            <a:ext cx="12567792" cy="892552"/>
          </a:xfrm>
          <a:prstGeom prst="rect">
            <a:avLst/>
          </a:prstGeom>
        </p:spPr>
        <p:txBody>
          <a:bodyPr wrap="square">
            <a:spAutoFit/>
          </a:bodyPr>
          <a:lstStyle/>
          <a:p>
            <a:r>
              <a:rPr lang="en-AU" sz="2600" dirty="0">
                <a:latin typeface="Century Gothic" panose="020B0502020202020204" pitchFamily="34" charset="0"/>
              </a:rPr>
              <a:t>The boy was sent to the Principal immediately after producing such </a:t>
            </a:r>
          </a:p>
          <a:p>
            <a:r>
              <a:rPr lang="en-AU" sz="2600" dirty="0" smtClean="0">
                <a:latin typeface="Century Gothic" panose="020B0502020202020204" pitchFamily="34" charset="0"/>
              </a:rPr>
              <a:t>wonderful </a:t>
            </a:r>
            <a:r>
              <a:rPr lang="en-AU" sz="2600" dirty="0">
                <a:latin typeface="Century Gothic" panose="020B0502020202020204" pitchFamily="34" charset="0"/>
              </a:rPr>
              <a:t>work.</a:t>
            </a:r>
          </a:p>
        </p:txBody>
      </p:sp>
      <p:sp>
        <p:nvSpPr>
          <p:cNvPr id="35" name="Rectangle 34"/>
          <p:cNvSpPr/>
          <p:nvPr/>
        </p:nvSpPr>
        <p:spPr>
          <a:xfrm>
            <a:off x="267853" y="5378908"/>
            <a:ext cx="4645824" cy="492443"/>
          </a:xfrm>
          <a:prstGeom prst="rect">
            <a:avLst/>
          </a:prstGeom>
        </p:spPr>
        <p:txBody>
          <a:bodyPr wrap="none">
            <a:spAutoFit/>
          </a:bodyPr>
          <a:lstStyle/>
          <a:p>
            <a:r>
              <a:rPr lang="en-AU" sz="2600" dirty="0" smtClean="0">
                <a:latin typeface="Century Gothic" panose="020B0502020202020204" pitchFamily="34" charset="0"/>
              </a:rPr>
              <a:t>The dog was rolling around.</a:t>
            </a:r>
            <a:endParaRPr lang="en-AU" sz="2600" dirty="0">
              <a:latin typeface="Century Gothic" panose="020B0502020202020204" pitchFamily="34" charset="0"/>
            </a:endParaRPr>
          </a:p>
        </p:txBody>
      </p:sp>
      <p:sp>
        <p:nvSpPr>
          <p:cNvPr id="5" name="Rectangle 4"/>
          <p:cNvSpPr/>
          <p:nvPr/>
        </p:nvSpPr>
        <p:spPr>
          <a:xfrm>
            <a:off x="1863634" y="2122272"/>
            <a:ext cx="1976846"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4898571" y="2945916"/>
            <a:ext cx="718458" cy="5755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a:off x="4567646" y="3811421"/>
            <a:ext cx="1240971"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5677989" y="4642367"/>
            <a:ext cx="1933302"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3501265" y="5805930"/>
            <a:ext cx="1155898" cy="6542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Curved Up Arrow 39"/>
          <p:cNvSpPr/>
          <p:nvPr/>
        </p:nvSpPr>
        <p:spPr>
          <a:xfrm>
            <a:off x="2434887" y="2167992"/>
            <a:ext cx="2132759" cy="342378"/>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2" name="Curved Up Arrow 41"/>
          <p:cNvSpPr/>
          <p:nvPr/>
        </p:nvSpPr>
        <p:spPr>
          <a:xfrm flipH="1">
            <a:off x="4381594" y="3062968"/>
            <a:ext cx="968762" cy="278032"/>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3" name="Curved Up Arrow 42"/>
          <p:cNvSpPr/>
          <p:nvPr/>
        </p:nvSpPr>
        <p:spPr>
          <a:xfrm flipH="1">
            <a:off x="3501265" y="3884077"/>
            <a:ext cx="1506163" cy="370086"/>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4" name="Curved Up Arrow 43"/>
          <p:cNvSpPr/>
          <p:nvPr/>
        </p:nvSpPr>
        <p:spPr>
          <a:xfrm flipH="1">
            <a:off x="2830285" y="4665226"/>
            <a:ext cx="3626698" cy="488076"/>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5" name="Curved Up Arrow 44"/>
          <p:cNvSpPr/>
          <p:nvPr/>
        </p:nvSpPr>
        <p:spPr>
          <a:xfrm flipH="1">
            <a:off x="2570211" y="5911809"/>
            <a:ext cx="2027175" cy="555971"/>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06685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P spid="37" grpId="0" animBg="1"/>
      <p:bldP spid="38" grpId="0" animBg="1"/>
      <p:bldP spid="39" grpId="0" animBg="1"/>
      <p:bldP spid="40"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body" idx="1"/>
          </p:nvPr>
        </p:nvSpPr>
        <p:spPr>
          <a:xfrm>
            <a:off x="95237" y="737792"/>
            <a:ext cx="9983938" cy="18568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AU" dirty="0" smtClean="0">
                <a:solidFill>
                  <a:srgbClr val="222222"/>
                </a:solidFill>
                <a:latin typeface="Century Gothic" panose="020B0502020202020204" pitchFamily="34" charset="0"/>
              </a:rPr>
              <a:t>Which sentence/s have adverbs bolded?</a:t>
            </a:r>
            <a:endParaRPr lang="en-AU" b="1" dirty="0"/>
          </a:p>
        </p:txBody>
      </p:sp>
      <p:sp>
        <p:nvSpPr>
          <p:cNvPr id="201" name="Google Shape;201;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02" name="Google Shape;202;p8"/>
          <p:cNvSpPr txBox="1"/>
          <p:nvPr/>
        </p:nvSpPr>
        <p:spPr>
          <a:xfrm>
            <a:off x="10203336" y="917628"/>
            <a:ext cx="1988664" cy="295461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it/ isn’t it a an example of an adverb</a:t>
            </a:r>
            <a:r>
              <a:rPr lang="en-AU" sz="1400" dirty="0" smtClean="0">
                <a:solidFill>
                  <a:schemeClr val="dk1"/>
                </a:solidFill>
                <a:latin typeface="Century Gothic"/>
                <a:ea typeface="Century Gothic"/>
                <a:cs typeface="Century Gothic"/>
                <a:sym typeface="Century Gothic"/>
              </a:rPr>
              <a:t>?</a:t>
            </a:r>
          </a:p>
          <a:p>
            <a:pPr marL="285750" marR="0" lvl="0" indent="-285750" algn="l" rtl="0">
              <a:spcBef>
                <a:spcPts val="0"/>
              </a:spcBef>
              <a:spcAft>
                <a:spcPts val="0"/>
              </a:spcAft>
              <a:buClr>
                <a:schemeClr val="dk1"/>
              </a:buClr>
              <a:buSzPts val="1400"/>
              <a:buFont typeface="Arial"/>
              <a:buChar char="•"/>
            </a:pPr>
            <a:r>
              <a:rPr lang="en-AU" dirty="0" smtClean="0">
                <a:solidFill>
                  <a:schemeClr val="dk1"/>
                </a:solidFill>
                <a:latin typeface="Century Gothic"/>
                <a:sym typeface="Century Gothic"/>
              </a:rPr>
              <a:t>What type of adverb?</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Go through each option one-at-a-time once students have answered on their whiteboards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203" name="Google Shape;203;p8" descr="Logo, icon&#10;&#10;Description automatically generated"/>
          <p:cNvPicPr preferRelativeResize="0"/>
          <p:nvPr/>
        </p:nvPicPr>
        <p:blipFill rotWithShape="1">
          <a:blip r:embed="rId3">
            <a:alphaModFix/>
          </a:blip>
          <a:srcRect/>
          <a:stretch/>
        </p:blipFill>
        <p:spPr>
          <a:xfrm>
            <a:off x="372160" y="1536362"/>
            <a:ext cx="674078" cy="674078"/>
          </a:xfrm>
          <a:prstGeom prst="rect">
            <a:avLst/>
          </a:prstGeom>
          <a:noFill/>
          <a:ln>
            <a:noFill/>
          </a:ln>
        </p:spPr>
      </p:pic>
      <p:pic>
        <p:nvPicPr>
          <p:cNvPr id="204" name="Google Shape;204;p8" descr="Icon&#10;&#10;Description automatically generated"/>
          <p:cNvPicPr preferRelativeResize="0"/>
          <p:nvPr/>
        </p:nvPicPr>
        <p:blipFill rotWithShape="1">
          <a:blip r:embed="rId4">
            <a:alphaModFix/>
          </a:blip>
          <a:srcRect/>
          <a:stretch/>
        </p:blipFill>
        <p:spPr>
          <a:xfrm>
            <a:off x="372160" y="2286012"/>
            <a:ext cx="674078" cy="674078"/>
          </a:xfrm>
          <a:prstGeom prst="rect">
            <a:avLst/>
          </a:prstGeom>
          <a:noFill/>
          <a:ln>
            <a:noFill/>
          </a:ln>
        </p:spPr>
      </p:pic>
      <p:pic>
        <p:nvPicPr>
          <p:cNvPr id="205" name="Google Shape;205;p8" descr="Icon&#10;&#10;Description automatically generated"/>
          <p:cNvPicPr preferRelativeResize="0"/>
          <p:nvPr/>
        </p:nvPicPr>
        <p:blipFill rotWithShape="1">
          <a:blip r:embed="rId5">
            <a:alphaModFix/>
          </a:blip>
          <a:srcRect/>
          <a:stretch/>
        </p:blipFill>
        <p:spPr>
          <a:xfrm>
            <a:off x="372160" y="3123157"/>
            <a:ext cx="674078" cy="674078"/>
          </a:xfrm>
          <a:prstGeom prst="rect">
            <a:avLst/>
          </a:prstGeom>
          <a:noFill/>
          <a:ln>
            <a:noFill/>
          </a:ln>
        </p:spPr>
      </p:pic>
      <p:pic>
        <p:nvPicPr>
          <p:cNvPr id="206" name="Google Shape;206;p8" descr="Icon&#10;&#10;Description automatically generated"/>
          <p:cNvPicPr preferRelativeResize="0"/>
          <p:nvPr/>
        </p:nvPicPr>
        <p:blipFill rotWithShape="1">
          <a:blip r:embed="rId6">
            <a:alphaModFix/>
          </a:blip>
          <a:srcRect/>
          <a:stretch/>
        </p:blipFill>
        <p:spPr>
          <a:xfrm>
            <a:off x="381889" y="3952742"/>
            <a:ext cx="674078" cy="674078"/>
          </a:xfrm>
          <a:prstGeom prst="rect">
            <a:avLst/>
          </a:prstGeom>
          <a:noFill/>
          <a:ln>
            <a:noFill/>
          </a:ln>
        </p:spPr>
      </p:pic>
      <p:pic>
        <p:nvPicPr>
          <p:cNvPr id="207" name="Google Shape;207;p8" descr="Icon&#10;&#10;Description automatically generated"/>
          <p:cNvPicPr preferRelativeResize="0"/>
          <p:nvPr/>
        </p:nvPicPr>
        <p:blipFill rotWithShape="1">
          <a:blip r:embed="rId7">
            <a:alphaModFix/>
          </a:blip>
          <a:srcRect/>
          <a:stretch/>
        </p:blipFill>
        <p:spPr>
          <a:xfrm>
            <a:off x="10190845" y="89736"/>
            <a:ext cx="674079" cy="674079"/>
          </a:xfrm>
          <a:prstGeom prst="rect">
            <a:avLst/>
          </a:prstGeom>
          <a:noFill/>
          <a:ln>
            <a:noFill/>
          </a:ln>
        </p:spPr>
      </p:pic>
      <p:pic>
        <p:nvPicPr>
          <p:cNvPr id="208" name="Google Shape;208;p8" descr="Logo, icon&#10;&#10;Description automatically generated"/>
          <p:cNvPicPr preferRelativeResize="0"/>
          <p:nvPr/>
        </p:nvPicPr>
        <p:blipFill rotWithShape="1">
          <a:blip r:embed="rId8">
            <a:alphaModFix/>
          </a:blip>
          <a:srcRect/>
          <a:stretch/>
        </p:blipFill>
        <p:spPr>
          <a:xfrm>
            <a:off x="10976594" y="89736"/>
            <a:ext cx="674078" cy="674078"/>
          </a:xfrm>
          <a:prstGeom prst="rect">
            <a:avLst/>
          </a:prstGeom>
          <a:noFill/>
          <a:ln>
            <a:noFill/>
          </a:ln>
        </p:spPr>
      </p:pic>
      <p:sp>
        <p:nvSpPr>
          <p:cNvPr id="209" name="Google Shape;209;p8"/>
          <p:cNvSpPr/>
          <p:nvPr/>
        </p:nvSpPr>
        <p:spPr>
          <a:xfrm>
            <a:off x="1046238" y="1499547"/>
            <a:ext cx="8946174"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00" dirty="0">
              <a:solidFill>
                <a:srgbClr val="333333"/>
              </a:solidFill>
              <a:latin typeface="Century Gothic"/>
              <a:ea typeface="Century Gothic"/>
              <a:cs typeface="Century Gothic"/>
              <a:sym typeface="Century Gothic"/>
            </a:endParaRPr>
          </a:p>
          <a:p>
            <a:pPr marR="0" lvl="0" rtl="0">
              <a:spcBef>
                <a:spcPts val="0"/>
              </a:spcBef>
              <a:spcAft>
                <a:spcPts val="0"/>
              </a:spcAft>
              <a:buClr>
                <a:schemeClr val="dk1"/>
              </a:buClr>
              <a:buSzPts val="2400"/>
            </a:pPr>
            <a:r>
              <a:rPr lang="en-AU" sz="2500" dirty="0" smtClean="0">
                <a:solidFill>
                  <a:schemeClr val="dk1"/>
                </a:solidFill>
                <a:latin typeface="Century Gothic"/>
                <a:ea typeface="Century Gothic"/>
                <a:cs typeface="Century Gothic"/>
                <a:sym typeface="Century Gothic"/>
              </a:rPr>
              <a:t>The confetti was thrown </a:t>
            </a:r>
            <a:r>
              <a:rPr lang="en-AU" sz="2500" b="1" u="sng" dirty="0" smtClean="0">
                <a:solidFill>
                  <a:schemeClr val="dk1"/>
                </a:solidFill>
                <a:latin typeface="Century Gothic"/>
                <a:ea typeface="Century Gothic"/>
                <a:cs typeface="Century Gothic"/>
                <a:sym typeface="Century Gothic"/>
              </a:rPr>
              <a:t>everywhere. </a:t>
            </a:r>
            <a:endParaRPr sz="2500" b="1" u="sng" dirty="0"/>
          </a:p>
          <a:p>
            <a:pPr marR="0" lvl="0" rtl="0">
              <a:spcBef>
                <a:spcPts val="0"/>
              </a:spcBef>
              <a:spcAft>
                <a:spcPts val="0"/>
              </a:spcAft>
              <a:buClr>
                <a:schemeClr val="dk1"/>
              </a:buClr>
              <a:buSzPts val="2400"/>
            </a:pPr>
            <a:endParaRPr lang="en-AU" sz="2500" dirty="0" smtClean="0">
              <a:solidFill>
                <a:schemeClr val="dk1"/>
              </a:solidFill>
              <a:latin typeface="Century Gothic"/>
              <a:ea typeface="Century Gothic"/>
              <a:cs typeface="Century Gothic"/>
              <a:sym typeface="Century Gothic"/>
            </a:endParaRPr>
          </a:p>
          <a:p>
            <a:pPr marR="0" lvl="0" rtl="0">
              <a:spcBef>
                <a:spcPts val="0"/>
              </a:spcBef>
              <a:spcAft>
                <a:spcPts val="0"/>
              </a:spcAft>
              <a:buClr>
                <a:schemeClr val="dk1"/>
              </a:buClr>
              <a:buSzPts val="2400"/>
            </a:pPr>
            <a:r>
              <a:rPr lang="en-AU" sz="2500" dirty="0" smtClean="0">
                <a:solidFill>
                  <a:schemeClr val="dk1"/>
                </a:solidFill>
                <a:latin typeface="Century Gothic"/>
                <a:ea typeface="Century Gothic"/>
                <a:cs typeface="Century Gothic"/>
                <a:sym typeface="Century Gothic"/>
              </a:rPr>
              <a:t>We carefully </a:t>
            </a:r>
            <a:r>
              <a:rPr lang="en-AU" sz="2500" b="1" u="sng" dirty="0" smtClean="0">
                <a:solidFill>
                  <a:schemeClr val="dk1"/>
                </a:solidFill>
                <a:latin typeface="Century Gothic"/>
                <a:ea typeface="Century Gothic"/>
                <a:cs typeface="Century Gothic"/>
                <a:sym typeface="Century Gothic"/>
              </a:rPr>
              <a:t>made</a:t>
            </a:r>
            <a:r>
              <a:rPr lang="en-AU" sz="2500" dirty="0" smtClean="0">
                <a:solidFill>
                  <a:schemeClr val="dk1"/>
                </a:solidFill>
                <a:latin typeface="Century Gothic"/>
                <a:ea typeface="Century Gothic"/>
                <a:cs typeface="Century Gothic"/>
                <a:sym typeface="Century Gothic"/>
              </a:rPr>
              <a:t> our way down the embankment. </a:t>
            </a:r>
          </a:p>
          <a:p>
            <a:pPr marR="0" lvl="0" rtl="0">
              <a:spcBef>
                <a:spcPts val="0"/>
              </a:spcBef>
              <a:spcAft>
                <a:spcPts val="0"/>
              </a:spcAft>
              <a:buClr>
                <a:schemeClr val="dk1"/>
              </a:buClr>
              <a:buSzPts val="2400"/>
            </a:pPr>
            <a:endParaRPr lang="en-AU" sz="2500" dirty="0">
              <a:solidFill>
                <a:schemeClr val="dk1"/>
              </a:solidFill>
              <a:latin typeface="Century Gothic"/>
              <a:ea typeface="Century Gothic"/>
              <a:cs typeface="Century Gothic"/>
              <a:sym typeface="Century Gothic"/>
            </a:endParaRPr>
          </a:p>
          <a:p>
            <a:pPr marR="0" lvl="0" rtl="0">
              <a:spcBef>
                <a:spcPts val="0"/>
              </a:spcBef>
              <a:spcAft>
                <a:spcPts val="0"/>
              </a:spcAft>
              <a:buClr>
                <a:schemeClr val="dk1"/>
              </a:buClr>
              <a:buSzPts val="2400"/>
            </a:pPr>
            <a:r>
              <a:rPr lang="en-AU" sz="2500" b="1" u="sng" dirty="0" smtClean="0">
                <a:solidFill>
                  <a:schemeClr val="dk1"/>
                </a:solidFill>
                <a:latin typeface="Century Gothic"/>
                <a:sym typeface="Century Gothic"/>
              </a:rPr>
              <a:t>Curiously</a:t>
            </a:r>
            <a:r>
              <a:rPr lang="en-AU" sz="2500" dirty="0" smtClean="0">
                <a:solidFill>
                  <a:schemeClr val="dk1"/>
                </a:solidFill>
                <a:latin typeface="Century Gothic"/>
                <a:sym typeface="Century Gothic"/>
              </a:rPr>
              <a:t>, I looked through the window of the house.</a:t>
            </a:r>
          </a:p>
          <a:p>
            <a:pPr marR="0" lvl="0" rtl="0">
              <a:spcBef>
                <a:spcPts val="0"/>
              </a:spcBef>
              <a:spcAft>
                <a:spcPts val="0"/>
              </a:spcAft>
              <a:buClr>
                <a:schemeClr val="dk1"/>
              </a:buClr>
              <a:buSzPts val="2400"/>
            </a:pPr>
            <a:endParaRPr lang="en-AU" sz="2500" dirty="0">
              <a:solidFill>
                <a:schemeClr val="dk1"/>
              </a:solidFill>
              <a:latin typeface="Century Gothic"/>
              <a:sym typeface="Century Gothic"/>
            </a:endParaRPr>
          </a:p>
          <a:p>
            <a:pPr marR="0" lvl="0" rtl="0">
              <a:spcBef>
                <a:spcPts val="0"/>
              </a:spcBef>
              <a:spcAft>
                <a:spcPts val="0"/>
              </a:spcAft>
              <a:buClr>
                <a:schemeClr val="dk1"/>
              </a:buClr>
              <a:buSzPts val="2400"/>
            </a:pPr>
            <a:r>
              <a:rPr lang="en-AU" sz="2500" dirty="0" smtClean="0">
                <a:solidFill>
                  <a:schemeClr val="dk1"/>
                </a:solidFill>
                <a:latin typeface="Century Gothic"/>
                <a:sym typeface="Century Gothic"/>
              </a:rPr>
              <a:t>I </a:t>
            </a:r>
            <a:r>
              <a:rPr lang="en-AU" sz="2500" b="1" u="sng" dirty="0" smtClean="0">
                <a:solidFill>
                  <a:schemeClr val="dk1"/>
                </a:solidFill>
                <a:latin typeface="Century Gothic"/>
                <a:sym typeface="Century Gothic"/>
              </a:rPr>
              <a:t>seldom</a:t>
            </a:r>
            <a:r>
              <a:rPr lang="en-AU" sz="2500" dirty="0" smtClean="0">
                <a:solidFill>
                  <a:schemeClr val="dk1"/>
                </a:solidFill>
                <a:latin typeface="Century Gothic"/>
                <a:sym typeface="Century Gothic"/>
              </a:rPr>
              <a:t> remember to put the bins out. </a:t>
            </a:r>
          </a:p>
        </p:txBody>
      </p:sp>
      <p:pic>
        <p:nvPicPr>
          <p:cNvPr id="13" name="Google Shape;151;p5" descr="https://cdn3.vectorstock.com/i/1000x1000/77/52/yes-tick-icon-vector-22957752.jpg">
            <a:extLst>
              <a:ext uri="{FF2B5EF4-FFF2-40B4-BE49-F238E27FC236}">
                <a16:creationId xmlns:a16="http://schemas.microsoft.com/office/drawing/2014/main" id="{A778B710-B50A-1412-2F90-FAFDE548CFCF}"/>
              </a:ext>
            </a:extLst>
          </p:cNvPr>
          <p:cNvPicPr preferRelativeResize="0"/>
          <p:nvPr/>
        </p:nvPicPr>
        <p:blipFill rotWithShape="1">
          <a:blip r:embed="rId9">
            <a:alphaModFix/>
          </a:blip>
          <a:srcRect b="10582"/>
          <a:stretch/>
        </p:blipFill>
        <p:spPr>
          <a:xfrm>
            <a:off x="7178868" y="1666239"/>
            <a:ext cx="479685" cy="284813"/>
          </a:xfrm>
          <a:prstGeom prst="rect">
            <a:avLst/>
          </a:prstGeom>
          <a:noFill/>
          <a:ln>
            <a:noFill/>
          </a:ln>
        </p:spPr>
      </p:pic>
      <p:pic>
        <p:nvPicPr>
          <p:cNvPr id="14" name="Google Shape;151;p5" descr="https://cdn3.vectorstock.com/i/1000x1000/77/52/yes-tick-icon-vector-22957752.jpg">
            <a:extLst>
              <a:ext uri="{FF2B5EF4-FFF2-40B4-BE49-F238E27FC236}">
                <a16:creationId xmlns:a16="http://schemas.microsoft.com/office/drawing/2014/main" id="{A778B710-B50A-1412-2F90-FAFDE548CFCF}"/>
              </a:ext>
            </a:extLst>
          </p:cNvPr>
          <p:cNvPicPr preferRelativeResize="0"/>
          <p:nvPr/>
        </p:nvPicPr>
        <p:blipFill rotWithShape="1">
          <a:blip r:embed="rId9">
            <a:alphaModFix/>
          </a:blip>
          <a:srcRect b="10582"/>
          <a:stretch/>
        </p:blipFill>
        <p:spPr>
          <a:xfrm>
            <a:off x="9379930" y="3317789"/>
            <a:ext cx="479685" cy="284813"/>
          </a:xfrm>
          <a:prstGeom prst="rect">
            <a:avLst/>
          </a:prstGeom>
          <a:noFill/>
          <a:ln>
            <a:noFill/>
          </a:ln>
        </p:spPr>
      </p:pic>
      <p:pic>
        <p:nvPicPr>
          <p:cNvPr id="15" name="Google Shape;151;p5" descr="https://cdn3.vectorstock.com/i/1000x1000/77/52/yes-tick-icon-vector-22957752.jpg">
            <a:extLst>
              <a:ext uri="{FF2B5EF4-FFF2-40B4-BE49-F238E27FC236}">
                <a16:creationId xmlns:a16="http://schemas.microsoft.com/office/drawing/2014/main" id="{A778B710-B50A-1412-2F90-FAFDE548CFCF}"/>
              </a:ext>
            </a:extLst>
          </p:cNvPr>
          <p:cNvPicPr preferRelativeResize="0"/>
          <p:nvPr/>
        </p:nvPicPr>
        <p:blipFill rotWithShape="1">
          <a:blip r:embed="rId9">
            <a:alphaModFix/>
          </a:blip>
          <a:srcRect b="10582"/>
          <a:stretch/>
        </p:blipFill>
        <p:spPr>
          <a:xfrm>
            <a:off x="7178868" y="4169349"/>
            <a:ext cx="479685" cy="284813"/>
          </a:xfrm>
          <a:prstGeom prst="rect">
            <a:avLst/>
          </a:prstGeom>
          <a:noFill/>
          <a:ln>
            <a:noFill/>
          </a:ln>
        </p:spPr>
      </p:pic>
      <p:pic>
        <p:nvPicPr>
          <p:cNvPr id="16" name="Google Shape;168;p6" descr="See the source image"/>
          <p:cNvPicPr preferRelativeResize="0"/>
          <p:nvPr/>
        </p:nvPicPr>
        <p:blipFill rotWithShape="1">
          <a:blip r:embed="rId10">
            <a:alphaModFix/>
          </a:blip>
          <a:srcRect l="50750"/>
          <a:stretch/>
        </p:blipFill>
        <p:spPr>
          <a:xfrm>
            <a:off x="9305322" y="2493113"/>
            <a:ext cx="432567" cy="375807"/>
          </a:xfrm>
          <a:prstGeom prst="rect">
            <a:avLst/>
          </a:prstGeom>
          <a:noFill/>
          <a:ln>
            <a:noFill/>
          </a:ln>
        </p:spPr>
      </p:pic>
      <p:sp>
        <p:nvSpPr>
          <p:cNvPr id="17" name="Google Shape;146;p5"/>
          <p:cNvSpPr txBox="1"/>
          <p:nvPr/>
        </p:nvSpPr>
        <p:spPr>
          <a:xfrm>
            <a:off x="0" y="5446814"/>
            <a:ext cx="8858400" cy="1365900"/>
          </a:xfrm>
          <a:prstGeom prst="rect">
            <a:avLst/>
          </a:prstGeom>
          <a:solidFill>
            <a:srgbClr val="F5D327"/>
          </a:solidFill>
          <a:ln>
            <a:noFill/>
          </a:ln>
        </p:spPr>
        <p:txBody>
          <a:bodyPr spcFirstLastPara="1" wrap="square" lIns="91425" tIns="45700" rIns="91425" bIns="45700" anchor="t" anchorCtr="0">
            <a:noAutofit/>
          </a:bodyPr>
          <a:lstStyle/>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An </a:t>
            </a:r>
            <a:r>
              <a:rPr lang="en-AU" sz="1900" u="sng" dirty="0" smtClean="0">
                <a:solidFill>
                  <a:schemeClr val="dk1"/>
                </a:solidFill>
                <a:latin typeface="Century Gothic"/>
                <a:ea typeface="Century Gothic"/>
                <a:cs typeface="Century Gothic"/>
                <a:sym typeface="Century Gothic"/>
              </a:rPr>
              <a:t>adverb</a:t>
            </a:r>
            <a:r>
              <a:rPr lang="en-AU" sz="1900" dirty="0" smtClean="0">
                <a:solidFill>
                  <a:schemeClr val="dk1"/>
                </a:solidFill>
                <a:latin typeface="Century Gothic"/>
                <a:ea typeface="Century Gothic"/>
                <a:cs typeface="Century Gothic"/>
                <a:sym typeface="Century Gothic"/>
              </a:rPr>
              <a:t> modifies or describes a verb.</a:t>
            </a:r>
          </a:p>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There are four types of adverbs: adverbs of manner, place, time and frequency. </a:t>
            </a:r>
            <a:endParaRPr sz="1900" dirty="0">
              <a:solidFill>
                <a:schemeClr val="dk1"/>
              </a:solidFill>
              <a:latin typeface="Century Gothic"/>
              <a:ea typeface="Century Gothic"/>
              <a:cs typeface="Century Gothic"/>
              <a:sym typeface="Century Gothic"/>
            </a:endParaRPr>
          </a:p>
          <a:p>
            <a:pPr marL="457200" lvl="0" indent="-349250" algn="l" rtl="0">
              <a:lnSpc>
                <a:spcPct val="90000"/>
              </a:lnSpc>
              <a:spcBef>
                <a:spcPts val="0"/>
              </a:spcBef>
              <a:spcAft>
                <a:spcPts val="0"/>
              </a:spcAft>
              <a:buClr>
                <a:schemeClr val="dk1"/>
              </a:buClr>
              <a:buSzPts val="1900"/>
              <a:buFont typeface="Century Gothic"/>
              <a:buChar char="●"/>
            </a:pPr>
            <a:r>
              <a:rPr lang="en-AU" sz="1900" dirty="0">
                <a:solidFill>
                  <a:schemeClr val="dk1"/>
                </a:solidFill>
                <a:latin typeface="Century Gothic"/>
                <a:ea typeface="Century Gothic"/>
                <a:cs typeface="Century Gothic"/>
                <a:sym typeface="Century Gothic"/>
              </a:rPr>
              <a:t>We use adverbs within sentences to make our writing more interesting or entertaining for our audience.</a:t>
            </a:r>
            <a:endParaRPr sz="19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3" name="Rectangle 2"/>
          <p:cNvSpPr/>
          <p:nvPr/>
        </p:nvSpPr>
        <p:spPr>
          <a:xfrm>
            <a:off x="212630" y="3293013"/>
            <a:ext cx="9397124" cy="492443"/>
          </a:xfrm>
          <a:prstGeom prst="rect">
            <a:avLst/>
          </a:prstGeom>
        </p:spPr>
        <p:txBody>
          <a:bodyPr wrap="none">
            <a:spAutoFit/>
          </a:bodyPr>
          <a:lstStyle/>
          <a:p>
            <a:r>
              <a:rPr lang="en-AU" sz="2600" dirty="0">
                <a:latin typeface="Century Gothic" panose="020B0502020202020204" pitchFamily="34" charset="0"/>
              </a:rPr>
              <a:t>The child spoke softly so she did not wake her baby sister.</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474239" y="4640426"/>
            <a:ext cx="9240741"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Next year, Jennifer </a:t>
            </a:r>
            <a:r>
              <a:rPr lang="en-AU" sz="2600" dirty="0" smtClean="0">
                <a:latin typeface="Century Gothic" panose="020B0502020202020204" pitchFamily="34" charset="0"/>
                <a:ea typeface="+mn-ea"/>
              </a:rPr>
              <a:t>graduates.</a:t>
            </a:r>
            <a:endParaRPr lang="en-AU" sz="2600" dirty="0">
              <a:latin typeface="Century Gothic" panose="020B0502020202020204" pitchFamily="34" charset="0"/>
              <a:ea typeface="+mn-ea"/>
            </a:endParaRPr>
          </a:p>
        </p:txBody>
      </p:sp>
      <p:sp>
        <p:nvSpPr>
          <p:cNvPr id="17" name="Content Placeholder 3">
            <a:extLst>
              <a:ext uri="{FF2B5EF4-FFF2-40B4-BE49-F238E27FC236}">
                <a16:creationId xmlns:a16="http://schemas.microsoft.com/office/drawing/2014/main" id="{05ECB126-5402-49D0-A7AC-AE7D948BABE0}"/>
              </a:ext>
            </a:extLst>
          </p:cNvPr>
          <p:cNvSpPr txBox="1">
            <a:spLocks/>
          </p:cNvSpPr>
          <p:nvPr/>
        </p:nvSpPr>
        <p:spPr>
          <a:xfrm>
            <a:off x="490565" y="5738068"/>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I always brush my teeth!</a:t>
            </a:r>
          </a:p>
        </p:txBody>
      </p:sp>
      <p:sp>
        <p:nvSpPr>
          <p:cNvPr id="14" name="TextBox 13"/>
          <p:cNvSpPr txBox="1"/>
          <p:nvPr/>
        </p:nvSpPr>
        <p:spPr>
          <a:xfrm>
            <a:off x="0" y="-1"/>
            <a:ext cx="4624252"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a:t>
            </a:r>
            <a:r>
              <a:rPr lang="en-AU" b="1" dirty="0" smtClean="0">
                <a:solidFill>
                  <a:schemeClr val="bg1"/>
                </a:solidFill>
                <a:latin typeface="Century Gothic" panose="020B0502020202020204" pitchFamily="34" charset="0"/>
              </a:rPr>
              <a:t>re-explanation</a:t>
            </a:r>
            <a:endParaRPr lang="en-AU" b="1" dirty="0">
              <a:solidFill>
                <a:schemeClr val="bg1"/>
              </a:solidFill>
              <a:latin typeface="Century Gothic" panose="020B0502020202020204" pitchFamily="34" charset="0"/>
            </a:endParaRPr>
          </a:p>
        </p:txBody>
      </p:sp>
      <p:sp>
        <p:nvSpPr>
          <p:cNvPr id="25" name="TextBox 24"/>
          <p:cNvSpPr txBox="1"/>
          <p:nvPr/>
        </p:nvSpPr>
        <p:spPr>
          <a:xfrm>
            <a:off x="10221800" y="1027753"/>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smtClean="0">
                <a:latin typeface="Century Gothic" panose="020B0502020202020204" pitchFamily="34" charset="0"/>
              </a:rPr>
              <a:t>What type of adverb is__________?</a:t>
            </a:r>
          </a:p>
          <a:p>
            <a:r>
              <a:rPr lang="en-AU" sz="1400" dirty="0" smtClean="0">
                <a:latin typeface="Century Gothic" panose="020B0502020202020204" pitchFamily="34" charset="0"/>
              </a:rPr>
              <a:t>Explain your answer. </a:t>
            </a:r>
            <a:endParaRPr lang="en-AU" sz="1400" dirty="0">
              <a:latin typeface="Century Gothic" panose="020B0502020202020204" pitchFamily="34" charset="0"/>
            </a:endParaRPr>
          </a:p>
        </p:txBody>
      </p:sp>
      <p:sp>
        <p:nvSpPr>
          <p:cNvPr id="5" name="TextBox 4"/>
          <p:cNvSpPr txBox="1"/>
          <p:nvPr/>
        </p:nvSpPr>
        <p:spPr>
          <a:xfrm>
            <a:off x="9822033" y="3653456"/>
            <a:ext cx="2390657"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a:t>The purpose of this slide is further practice at the concept development stage, prior to  moving on with the lesson. This is only required if there were some misconceptions identified in the Hinge Point.  </a:t>
            </a:r>
          </a:p>
        </p:txBody>
      </p:sp>
      <p:sp>
        <p:nvSpPr>
          <p:cNvPr id="23" name="Rectangle 22"/>
          <p:cNvSpPr/>
          <p:nvPr/>
        </p:nvSpPr>
        <p:spPr>
          <a:xfrm>
            <a:off x="272069" y="1926776"/>
            <a:ext cx="6202339" cy="492443"/>
          </a:xfrm>
          <a:prstGeom prst="rect">
            <a:avLst/>
          </a:prstGeom>
        </p:spPr>
        <p:txBody>
          <a:bodyPr wrap="none">
            <a:spAutoFit/>
          </a:bodyPr>
          <a:lstStyle/>
          <a:p>
            <a:r>
              <a:rPr lang="en-AU" sz="2600" dirty="0">
                <a:latin typeface="Century Gothic" panose="020B0502020202020204" pitchFamily="34" charset="0"/>
              </a:rPr>
              <a:t>The nurse works night shifts fortnightly.</a:t>
            </a:r>
          </a:p>
        </p:txBody>
      </p:sp>
      <p:sp>
        <p:nvSpPr>
          <p:cNvPr id="29" name="Rectangle 28"/>
          <p:cNvSpPr/>
          <p:nvPr/>
        </p:nvSpPr>
        <p:spPr>
          <a:xfrm>
            <a:off x="4661380" y="2362885"/>
            <a:ext cx="1813028" cy="542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Curved Up Arrow 29"/>
          <p:cNvSpPr/>
          <p:nvPr/>
        </p:nvSpPr>
        <p:spPr>
          <a:xfrm flipH="1">
            <a:off x="2420983" y="2483233"/>
            <a:ext cx="2673626" cy="341921"/>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32" name="Google Shape;339;p44"/>
          <p:cNvSpPr/>
          <p:nvPr/>
        </p:nvSpPr>
        <p:spPr>
          <a:xfrm>
            <a:off x="34633" y="369318"/>
            <a:ext cx="8573658" cy="914537"/>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smtClean="0">
                <a:solidFill>
                  <a:schemeClr val="dk1"/>
                </a:solidFill>
                <a:latin typeface="Century Gothic"/>
                <a:ea typeface="Century Gothic"/>
                <a:cs typeface="Century Gothic"/>
                <a:sym typeface="Century Gothic"/>
              </a:rPr>
              <a:t>Underline the adverb</a:t>
            </a:r>
            <a:endParaRPr dirty="0"/>
          </a:p>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smtClean="0">
                <a:solidFill>
                  <a:schemeClr val="dk1"/>
                </a:solidFill>
                <a:latin typeface="Century Gothic"/>
                <a:ea typeface="Century Gothic"/>
                <a:cs typeface="Century Gothic"/>
                <a:sym typeface="Century Gothic"/>
              </a:rPr>
              <a:t>Draw an arrow to the verb they modify/describe.</a:t>
            </a:r>
            <a:endParaRPr sz="2100" b="0" i="0" u="none" strike="noStrike" cap="none" dirty="0">
              <a:solidFill>
                <a:schemeClr val="dk1"/>
              </a:solidFill>
              <a:latin typeface="Century Gothic"/>
              <a:ea typeface="Century Gothic"/>
              <a:cs typeface="Century Gothic"/>
              <a:sym typeface="Century Gothic"/>
            </a:endParaRPr>
          </a:p>
        </p:txBody>
      </p:sp>
      <p:pic>
        <p:nvPicPr>
          <p:cNvPr id="33" name="Picture 32" descr="Logo, icon&#10;&#10;Description automatically generated">
            <a:extLst>
              <a:ext uri="{FF2B5EF4-FFF2-40B4-BE49-F238E27FC236}">
                <a16:creationId xmlns:a16="http://schemas.microsoft.com/office/drawing/2014/main" id="{65ED7967-80A3-47AE-ABBD-AA2D47E138B5}"/>
              </a:ext>
            </a:extLst>
          </p:cNvPr>
          <p:cNvPicPr>
            <a:picLocks noChangeAspect="1"/>
          </p:cNvPicPr>
          <p:nvPr/>
        </p:nvPicPr>
        <p:blipFill>
          <a:blip r:embed="rId3"/>
          <a:stretch>
            <a:fillRect/>
          </a:stretch>
        </p:blipFill>
        <p:spPr>
          <a:xfrm>
            <a:off x="11431360" y="49514"/>
            <a:ext cx="674078" cy="674078"/>
          </a:xfrm>
          <a:prstGeom prst="rect">
            <a:avLst/>
          </a:prstGeom>
        </p:spPr>
      </p:pic>
      <p:pic>
        <p:nvPicPr>
          <p:cNvPr id="35"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4"/>
          <a:stretch>
            <a:fillRect/>
          </a:stretch>
        </p:blipFill>
        <p:spPr>
          <a:xfrm>
            <a:off x="9272714" y="40904"/>
            <a:ext cx="674079" cy="674079"/>
          </a:xfrm>
          <a:prstGeom prst="rect">
            <a:avLst/>
          </a:prstGeom>
        </p:spPr>
      </p:pic>
      <p:pic>
        <p:nvPicPr>
          <p:cNvPr id="36" name="Picture 35"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5"/>
          <a:stretch>
            <a:fillRect/>
          </a:stretch>
        </p:blipFill>
        <p:spPr>
          <a:xfrm>
            <a:off x="10014997" y="60690"/>
            <a:ext cx="674079" cy="674079"/>
          </a:xfrm>
          <a:prstGeom prst="rect">
            <a:avLst/>
          </a:prstGeom>
        </p:spPr>
      </p:pic>
      <p:pic>
        <p:nvPicPr>
          <p:cNvPr id="37" name="Picture 36" descr="Icon&#10;&#10;Description automatically generated">
            <a:extLst>
              <a:ext uri="{FF2B5EF4-FFF2-40B4-BE49-F238E27FC236}">
                <a16:creationId xmlns:a16="http://schemas.microsoft.com/office/drawing/2014/main" id="{2FAE460A-3378-41A3-8701-BA2FA601B42D}"/>
              </a:ext>
            </a:extLst>
          </p:cNvPr>
          <p:cNvPicPr>
            <a:picLocks noChangeAspect="1"/>
          </p:cNvPicPr>
          <p:nvPr/>
        </p:nvPicPr>
        <p:blipFill>
          <a:blip r:embed="rId6"/>
          <a:stretch>
            <a:fillRect/>
          </a:stretch>
        </p:blipFill>
        <p:spPr>
          <a:xfrm>
            <a:off x="10723179" y="49514"/>
            <a:ext cx="674078" cy="674078"/>
          </a:xfrm>
          <a:prstGeom prst="rect">
            <a:avLst/>
          </a:prstGeom>
        </p:spPr>
      </p:pic>
      <p:sp>
        <p:nvSpPr>
          <p:cNvPr id="38" name="Rectangle 37"/>
          <p:cNvSpPr/>
          <p:nvPr/>
        </p:nvSpPr>
        <p:spPr>
          <a:xfrm>
            <a:off x="2811224" y="3709812"/>
            <a:ext cx="811542" cy="756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urved Up Arrow 38"/>
          <p:cNvSpPr/>
          <p:nvPr/>
        </p:nvSpPr>
        <p:spPr>
          <a:xfrm flipH="1">
            <a:off x="2120537" y="3806349"/>
            <a:ext cx="1232263" cy="341921"/>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0" name="Rectangle 39"/>
          <p:cNvSpPr/>
          <p:nvPr/>
        </p:nvSpPr>
        <p:spPr>
          <a:xfrm>
            <a:off x="474239" y="5069954"/>
            <a:ext cx="1629972" cy="489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p:cNvSpPr/>
          <p:nvPr/>
        </p:nvSpPr>
        <p:spPr>
          <a:xfrm>
            <a:off x="791011" y="6110616"/>
            <a:ext cx="1046498"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Curved Up Arrow 44"/>
          <p:cNvSpPr/>
          <p:nvPr/>
        </p:nvSpPr>
        <p:spPr>
          <a:xfrm>
            <a:off x="1579850" y="5076533"/>
            <a:ext cx="2356424" cy="342378"/>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6" name="Curved Up Arrow 45"/>
          <p:cNvSpPr/>
          <p:nvPr/>
        </p:nvSpPr>
        <p:spPr>
          <a:xfrm>
            <a:off x="1242771" y="6232882"/>
            <a:ext cx="1274006" cy="342378"/>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41352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8" grpId="0" animBg="1"/>
      <p:bldP spid="39" grpId="0" animBg="1"/>
      <p:bldP spid="40" grpId="0" animBg="1"/>
      <p:bldP spid="43"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80" name="Google Shape;180;p7"/>
          <p:cNvSpPr/>
          <p:nvPr/>
        </p:nvSpPr>
        <p:spPr>
          <a:xfrm>
            <a:off x="154907" y="2902774"/>
            <a:ext cx="4334864"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a:solidFill>
                  <a:schemeClr val="dk1"/>
                </a:solidFill>
                <a:latin typeface="Century Gothic"/>
                <a:ea typeface="Century Gothic"/>
                <a:cs typeface="Century Gothic"/>
                <a:sym typeface="Century Gothic"/>
              </a:rPr>
              <a:t>The class worked on their maths.</a:t>
            </a:r>
            <a:endParaRPr sz="2600" dirty="0">
              <a:solidFill>
                <a:schemeClr val="dk1"/>
              </a:solidFill>
              <a:latin typeface="Century Gothic"/>
              <a:ea typeface="Century Gothic"/>
              <a:cs typeface="Century Gothic"/>
              <a:sym typeface="Century Gothic"/>
            </a:endParaRPr>
          </a:p>
        </p:txBody>
      </p:sp>
      <p:sp>
        <p:nvSpPr>
          <p:cNvPr id="181" name="Google Shape;181;p7"/>
          <p:cNvSpPr txBox="1"/>
          <p:nvPr/>
        </p:nvSpPr>
        <p:spPr>
          <a:xfrm>
            <a:off x="80825" y="4521819"/>
            <a:ext cx="1242051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dirty="0">
                <a:solidFill>
                  <a:schemeClr val="dk1"/>
                </a:solidFill>
                <a:latin typeface="Century Gothic"/>
                <a:ea typeface="Century Gothic"/>
                <a:cs typeface="Century Gothic"/>
                <a:sym typeface="Century Gothic"/>
              </a:rPr>
              <a:t>The driver stopped the bus.</a:t>
            </a:r>
            <a:endParaRPr dirty="0"/>
          </a:p>
        </p:txBody>
      </p:sp>
      <p:sp>
        <p:nvSpPr>
          <p:cNvPr id="182" name="Google Shape;182;p7"/>
          <p:cNvSpPr txBox="1"/>
          <p:nvPr/>
        </p:nvSpPr>
        <p:spPr>
          <a:xfrm>
            <a:off x="154907" y="5768490"/>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dirty="0">
                <a:solidFill>
                  <a:schemeClr val="dk1"/>
                </a:solidFill>
                <a:latin typeface="Century Gothic"/>
                <a:ea typeface="Century Gothic"/>
                <a:cs typeface="Century Gothic"/>
                <a:sym typeface="Century Gothic"/>
              </a:rPr>
              <a:t>My grandmother smiled.</a:t>
            </a:r>
            <a:endParaRPr dirty="0"/>
          </a:p>
        </p:txBody>
      </p:sp>
      <p:sp>
        <p:nvSpPr>
          <p:cNvPr id="183"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84" name="Google Shape;184;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I do</a:t>
            </a:r>
            <a:endParaRPr dirty="0"/>
          </a:p>
        </p:txBody>
      </p:sp>
      <p:sp>
        <p:nvSpPr>
          <p:cNvPr id="189" name="Google Shape;189;p7"/>
          <p:cNvSpPr/>
          <p:nvPr/>
        </p:nvSpPr>
        <p:spPr>
          <a:xfrm>
            <a:off x="4569747" y="2724551"/>
            <a:ext cx="7615668" cy="83095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dirty="0">
                <a:solidFill>
                  <a:schemeClr val="dk1"/>
                </a:solidFill>
                <a:latin typeface="Century Gothic"/>
                <a:ea typeface="Century Gothic"/>
                <a:cs typeface="Century Gothic"/>
                <a:sym typeface="Century Gothic"/>
              </a:rPr>
              <a:t>The class worked </a:t>
            </a:r>
            <a:r>
              <a:rPr lang="en-AU" sz="2400" dirty="0">
                <a:solidFill>
                  <a:srgbClr val="00B050"/>
                </a:solidFill>
                <a:latin typeface="Century Gothic"/>
                <a:ea typeface="Century Gothic"/>
                <a:cs typeface="Century Gothic"/>
                <a:sym typeface="Century Gothic"/>
              </a:rPr>
              <a:t>hard </a:t>
            </a:r>
            <a:r>
              <a:rPr lang="en-AU" sz="2400" dirty="0">
                <a:solidFill>
                  <a:schemeClr val="tx1"/>
                </a:solidFill>
                <a:latin typeface="Century Gothic"/>
                <a:ea typeface="Century Gothic"/>
                <a:cs typeface="Century Gothic"/>
                <a:sym typeface="Century Gothic"/>
              </a:rPr>
              <a:t>on their maths</a:t>
            </a:r>
            <a:r>
              <a:rPr lang="en-AU" sz="2400" dirty="0">
                <a:solidFill>
                  <a:schemeClr val="dk1"/>
                </a:solidFill>
                <a:latin typeface="Century Gothic"/>
                <a:ea typeface="Century Gothic"/>
                <a:cs typeface="Century Gothic"/>
                <a:sym typeface="Century Gothic"/>
              </a:rPr>
              <a:t>. (manner)</a:t>
            </a:r>
            <a:endParaRPr dirty="0"/>
          </a:p>
          <a:p>
            <a:pPr marL="0" marR="0" lvl="0" indent="0" algn="l" rtl="0">
              <a:spcBef>
                <a:spcPts val="0"/>
              </a:spcBef>
              <a:spcAft>
                <a:spcPts val="0"/>
              </a:spcAft>
              <a:buNone/>
            </a:pPr>
            <a:r>
              <a:rPr lang="en-AU" sz="2400" dirty="0">
                <a:solidFill>
                  <a:srgbClr val="00B050"/>
                </a:solidFill>
                <a:latin typeface="Century Gothic"/>
                <a:ea typeface="Century Gothic"/>
                <a:cs typeface="Century Gothic"/>
                <a:sym typeface="Century Gothic"/>
              </a:rPr>
              <a:t>Last week</a:t>
            </a:r>
            <a:r>
              <a:rPr lang="en-AU" sz="2400" dirty="0">
                <a:solidFill>
                  <a:schemeClr val="dk1"/>
                </a:solidFill>
                <a:latin typeface="Century Gothic"/>
                <a:ea typeface="Century Gothic"/>
                <a:cs typeface="Century Gothic"/>
                <a:sym typeface="Century Gothic"/>
              </a:rPr>
              <a:t>, the class worked on their maths. (time)</a:t>
            </a:r>
            <a:endParaRPr dirty="0"/>
          </a:p>
        </p:txBody>
      </p:sp>
      <p:sp>
        <p:nvSpPr>
          <p:cNvPr id="190" name="Google Shape;190;p7"/>
          <p:cNvSpPr/>
          <p:nvPr/>
        </p:nvSpPr>
        <p:spPr>
          <a:xfrm>
            <a:off x="4675693" y="4235149"/>
            <a:ext cx="7465698" cy="83095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dirty="0">
                <a:solidFill>
                  <a:srgbClr val="00B050"/>
                </a:solidFill>
                <a:latin typeface="Century Gothic"/>
                <a:ea typeface="Century Gothic"/>
                <a:cs typeface="Century Gothic"/>
                <a:sym typeface="Century Gothic"/>
              </a:rPr>
              <a:t>Yesterday,</a:t>
            </a:r>
            <a:r>
              <a:rPr lang="en-AU" sz="2400" dirty="0">
                <a:solidFill>
                  <a:schemeClr val="dk1"/>
                </a:solidFill>
                <a:latin typeface="Century Gothic"/>
                <a:ea typeface="Century Gothic"/>
                <a:cs typeface="Century Gothic"/>
                <a:sym typeface="Century Gothic"/>
              </a:rPr>
              <a:t> the driver stopped the bus. </a:t>
            </a:r>
            <a:r>
              <a:rPr lang="en-AU" sz="2400" dirty="0" smtClean="0">
                <a:solidFill>
                  <a:schemeClr val="dk1"/>
                </a:solidFill>
                <a:latin typeface="Century Gothic"/>
                <a:ea typeface="Century Gothic"/>
                <a:cs typeface="Century Gothic"/>
                <a:sym typeface="Century Gothic"/>
              </a:rPr>
              <a:t>(time)</a:t>
            </a:r>
            <a:endParaRPr dirty="0"/>
          </a:p>
          <a:p>
            <a:pPr marL="0" marR="0" lvl="0" indent="0" algn="l" rtl="0">
              <a:spcBef>
                <a:spcPts val="0"/>
              </a:spcBef>
              <a:spcAft>
                <a:spcPts val="0"/>
              </a:spcAft>
              <a:buNone/>
            </a:pPr>
            <a:r>
              <a:rPr lang="en-AU" sz="2400" dirty="0">
                <a:solidFill>
                  <a:schemeClr val="dk1"/>
                </a:solidFill>
                <a:latin typeface="Century Gothic"/>
                <a:ea typeface="Century Gothic"/>
                <a:cs typeface="Century Gothic"/>
                <a:sym typeface="Century Gothic"/>
              </a:rPr>
              <a:t>The driver stopped the bus </a:t>
            </a:r>
            <a:r>
              <a:rPr lang="en-AU" sz="2400" dirty="0">
                <a:solidFill>
                  <a:srgbClr val="00B050"/>
                </a:solidFill>
                <a:latin typeface="Century Gothic"/>
                <a:ea typeface="Century Gothic"/>
                <a:cs typeface="Century Gothic"/>
                <a:sym typeface="Century Gothic"/>
              </a:rPr>
              <a:t>abruptly</a:t>
            </a:r>
            <a:r>
              <a:rPr lang="en-AU" sz="2400" dirty="0">
                <a:solidFill>
                  <a:schemeClr val="dk1"/>
                </a:solidFill>
                <a:latin typeface="Century Gothic"/>
                <a:ea typeface="Century Gothic"/>
                <a:cs typeface="Century Gothic"/>
                <a:sym typeface="Century Gothic"/>
              </a:rPr>
              <a:t>. (manner)</a:t>
            </a:r>
            <a:endParaRPr dirty="0"/>
          </a:p>
        </p:txBody>
      </p:sp>
      <p:sp>
        <p:nvSpPr>
          <p:cNvPr id="191" name="Google Shape;191;p7"/>
          <p:cNvSpPr/>
          <p:nvPr/>
        </p:nvSpPr>
        <p:spPr>
          <a:xfrm>
            <a:off x="4675693" y="5432273"/>
            <a:ext cx="7465698" cy="1200288"/>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dirty="0">
                <a:solidFill>
                  <a:schemeClr val="dk1"/>
                </a:solidFill>
                <a:latin typeface="Century Gothic"/>
                <a:ea typeface="Century Gothic"/>
                <a:cs typeface="Century Gothic"/>
                <a:sym typeface="Century Gothic"/>
              </a:rPr>
              <a:t>My grandmother smiled </a:t>
            </a:r>
            <a:r>
              <a:rPr lang="en-AU" sz="2400" dirty="0">
                <a:solidFill>
                  <a:srgbClr val="00B050"/>
                </a:solidFill>
                <a:latin typeface="Century Gothic"/>
                <a:ea typeface="Century Gothic"/>
                <a:cs typeface="Century Gothic"/>
                <a:sym typeface="Century Gothic"/>
              </a:rPr>
              <a:t>cheerfully</a:t>
            </a:r>
            <a:r>
              <a:rPr lang="en-AU" sz="2400" dirty="0">
                <a:solidFill>
                  <a:schemeClr val="dk1"/>
                </a:solidFill>
                <a:latin typeface="Century Gothic"/>
                <a:ea typeface="Century Gothic"/>
                <a:cs typeface="Century Gothic"/>
                <a:sym typeface="Century Gothic"/>
              </a:rPr>
              <a:t>. (manner)</a:t>
            </a:r>
            <a:endParaRPr dirty="0"/>
          </a:p>
          <a:p>
            <a:pPr marL="0" marR="0" lvl="0" indent="0" algn="l" rtl="0">
              <a:spcBef>
                <a:spcPts val="0"/>
              </a:spcBef>
              <a:spcAft>
                <a:spcPts val="0"/>
              </a:spcAft>
              <a:buNone/>
            </a:pPr>
            <a:r>
              <a:rPr lang="en-AU" sz="2400" dirty="0">
                <a:solidFill>
                  <a:schemeClr val="dk1"/>
                </a:solidFill>
                <a:latin typeface="Century Gothic"/>
                <a:ea typeface="Century Gothic"/>
                <a:cs typeface="Century Gothic"/>
                <a:sym typeface="Century Gothic"/>
              </a:rPr>
              <a:t>My grandmother </a:t>
            </a:r>
            <a:r>
              <a:rPr lang="en-AU" sz="2400" dirty="0">
                <a:solidFill>
                  <a:srgbClr val="00B050"/>
                </a:solidFill>
                <a:latin typeface="Century Gothic"/>
                <a:ea typeface="Century Gothic"/>
                <a:cs typeface="Century Gothic"/>
                <a:sym typeface="Century Gothic"/>
              </a:rPr>
              <a:t>always</a:t>
            </a:r>
            <a:r>
              <a:rPr lang="en-AU" sz="2400" dirty="0">
                <a:solidFill>
                  <a:schemeClr val="dk1"/>
                </a:solidFill>
                <a:latin typeface="Century Gothic"/>
                <a:ea typeface="Century Gothic"/>
                <a:cs typeface="Century Gothic"/>
                <a:sym typeface="Century Gothic"/>
              </a:rPr>
              <a:t> smiled </a:t>
            </a:r>
            <a:r>
              <a:rPr lang="en-AU" sz="2400" dirty="0">
                <a:solidFill>
                  <a:srgbClr val="00B050"/>
                </a:solidFill>
                <a:latin typeface="Century Gothic"/>
                <a:ea typeface="Century Gothic"/>
                <a:cs typeface="Century Gothic"/>
                <a:sym typeface="Century Gothic"/>
              </a:rPr>
              <a:t>cheerfully</a:t>
            </a:r>
            <a:r>
              <a:rPr lang="en-AU" sz="2400" dirty="0" smtClean="0">
                <a:solidFill>
                  <a:schemeClr val="dk1"/>
                </a:solidFill>
                <a:latin typeface="Century Gothic"/>
                <a:ea typeface="Century Gothic"/>
                <a:cs typeface="Century Gothic"/>
                <a:sym typeface="Century Gothic"/>
              </a:rPr>
              <a:t>.</a:t>
            </a:r>
          </a:p>
          <a:p>
            <a:pPr marL="0" marR="0" lvl="0" indent="0" algn="l" rtl="0">
              <a:spcBef>
                <a:spcPts val="0"/>
              </a:spcBef>
              <a:spcAft>
                <a:spcPts val="0"/>
              </a:spcAft>
              <a:buNone/>
            </a:pPr>
            <a:r>
              <a:rPr lang="en-AU" sz="2400" dirty="0" smtClean="0">
                <a:solidFill>
                  <a:schemeClr val="dk1"/>
                </a:solidFill>
                <a:latin typeface="Century Gothic"/>
                <a:ea typeface="Century Gothic"/>
                <a:cs typeface="Century Gothic"/>
                <a:sym typeface="Century Gothic"/>
              </a:rPr>
              <a:t>(frequency and manner)</a:t>
            </a:r>
            <a:endParaRPr dirty="0"/>
          </a:p>
        </p:txBody>
      </p:sp>
      <p:cxnSp>
        <p:nvCxnSpPr>
          <p:cNvPr id="192" name="Google Shape;192;p7"/>
          <p:cNvCxnSpPr>
            <a:cxnSpLocks/>
          </p:cNvCxnSpPr>
          <p:nvPr/>
        </p:nvCxnSpPr>
        <p:spPr>
          <a:xfrm>
            <a:off x="1800225" y="3346603"/>
            <a:ext cx="1153548" cy="0"/>
          </a:xfrm>
          <a:prstGeom prst="straightConnector1">
            <a:avLst/>
          </a:prstGeom>
          <a:noFill/>
          <a:ln w="38100" cap="flat" cmpd="sng">
            <a:solidFill>
              <a:schemeClr val="dk1"/>
            </a:solidFill>
            <a:prstDash val="solid"/>
            <a:miter lim="800000"/>
            <a:headEnd type="none" w="sm" len="sm"/>
            <a:tailEnd type="none" w="sm" len="sm"/>
          </a:ln>
        </p:spPr>
      </p:cxnSp>
      <p:cxnSp>
        <p:nvCxnSpPr>
          <p:cNvPr id="193" name="Google Shape;193;p7"/>
          <p:cNvCxnSpPr>
            <a:cxnSpLocks/>
          </p:cNvCxnSpPr>
          <p:nvPr/>
        </p:nvCxnSpPr>
        <p:spPr>
          <a:xfrm>
            <a:off x="3027179" y="6146870"/>
            <a:ext cx="1124957" cy="0"/>
          </a:xfrm>
          <a:prstGeom prst="straightConnector1">
            <a:avLst/>
          </a:prstGeom>
          <a:noFill/>
          <a:ln w="38100" cap="flat" cmpd="sng">
            <a:solidFill>
              <a:schemeClr val="dk1"/>
            </a:solidFill>
            <a:prstDash val="solid"/>
            <a:miter lim="800000"/>
            <a:headEnd type="none" w="sm" len="sm"/>
            <a:tailEnd type="none" w="sm" len="sm"/>
          </a:ln>
        </p:spPr>
      </p:cxnSp>
      <p:cxnSp>
        <p:nvCxnSpPr>
          <p:cNvPr id="194" name="Google Shape;194;p7"/>
          <p:cNvCxnSpPr>
            <a:cxnSpLocks/>
          </p:cNvCxnSpPr>
          <p:nvPr/>
        </p:nvCxnSpPr>
        <p:spPr>
          <a:xfrm>
            <a:off x="1800225" y="4962631"/>
            <a:ext cx="1439056" cy="0"/>
          </a:xfrm>
          <a:prstGeom prst="straightConnector1">
            <a:avLst/>
          </a:prstGeom>
          <a:noFill/>
          <a:ln w="38100" cap="flat" cmpd="sng">
            <a:solidFill>
              <a:schemeClr val="dk1"/>
            </a:solidFill>
            <a:prstDash val="solid"/>
            <a:miter lim="800000"/>
            <a:headEnd type="none" w="sm" len="sm"/>
            <a:tailEnd type="none" w="sm" len="sm"/>
          </a:ln>
        </p:spPr>
      </p:cxnSp>
      <p:pic>
        <p:nvPicPr>
          <p:cNvPr id="20" name="Google Shape;186;p7" descr="Logo, icon&#10;&#10;Description automatically generated"/>
          <p:cNvPicPr preferRelativeResize="0"/>
          <p:nvPr/>
        </p:nvPicPr>
        <p:blipFill rotWithShape="1">
          <a:blip r:embed="rId3">
            <a:alphaModFix/>
          </a:blip>
          <a:srcRect/>
          <a:stretch/>
        </p:blipFill>
        <p:spPr>
          <a:xfrm>
            <a:off x="10973971" y="92276"/>
            <a:ext cx="674078" cy="674078"/>
          </a:xfrm>
          <a:prstGeom prst="rect">
            <a:avLst/>
          </a:prstGeom>
          <a:noFill/>
          <a:ln>
            <a:noFill/>
          </a:ln>
        </p:spPr>
      </p:pic>
      <p:pic>
        <p:nvPicPr>
          <p:cNvPr id="22" name="Google Shape;188;p7" descr="Icon&#10;&#10;Description automatically generated"/>
          <p:cNvPicPr preferRelativeResize="0"/>
          <p:nvPr/>
        </p:nvPicPr>
        <p:blipFill rotWithShape="1">
          <a:blip r:embed="rId4">
            <a:alphaModFix/>
          </a:blip>
          <a:srcRect/>
          <a:stretch/>
        </p:blipFill>
        <p:spPr>
          <a:xfrm>
            <a:off x="10221800" y="124318"/>
            <a:ext cx="674079" cy="674079"/>
          </a:xfrm>
          <a:prstGeom prst="rect">
            <a:avLst/>
          </a:prstGeom>
          <a:noFill/>
          <a:ln>
            <a:noFill/>
          </a:ln>
        </p:spPr>
      </p:pic>
      <p:sp>
        <p:nvSpPr>
          <p:cNvPr id="26" name="Google Shape;221;p9"/>
          <p:cNvSpPr txBox="1"/>
          <p:nvPr/>
        </p:nvSpPr>
        <p:spPr>
          <a:xfrm>
            <a:off x="10217822" y="913004"/>
            <a:ext cx="1988664"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r>
              <a:rPr lang="en-AU" sz="1400" b="1" dirty="0" smtClean="0">
                <a:solidFill>
                  <a:schemeClr val="dk1"/>
                </a:solidFill>
                <a:latin typeface="Century Gothic"/>
                <a:ea typeface="Century Gothic"/>
                <a:cs typeface="Century Gothic"/>
                <a:sym typeface="Century Gothic"/>
              </a:rPr>
              <a:t>:</a:t>
            </a:r>
          </a:p>
          <a:p>
            <a:pPr marL="0" marR="0" lvl="0" indent="0" algn="l" rtl="0">
              <a:spcBef>
                <a:spcPts val="0"/>
              </a:spcBef>
              <a:spcAft>
                <a:spcPts val="0"/>
              </a:spcAft>
              <a:buNone/>
            </a:pPr>
            <a:r>
              <a:rPr lang="en-AU" dirty="0" smtClean="0">
                <a:solidFill>
                  <a:schemeClr val="dk1"/>
                </a:solidFill>
                <a:latin typeface="Century Gothic"/>
                <a:sym typeface="Century Gothic"/>
              </a:rPr>
              <a:t>Can we change the position of the adverb in the sentence?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18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19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18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18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19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19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body" idx="1"/>
          </p:nvPr>
        </p:nvSpPr>
        <p:spPr>
          <a:xfrm>
            <a:off x="173257" y="829116"/>
            <a:ext cx="11845500" cy="590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216" name="Google Shape;216;p9"/>
          <p:cNvSpPr/>
          <p:nvPr/>
        </p:nvSpPr>
        <p:spPr>
          <a:xfrm>
            <a:off x="173257" y="2605513"/>
            <a:ext cx="4380411"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dirty="0" smtClean="0">
                <a:solidFill>
                  <a:schemeClr val="dk1"/>
                </a:solidFill>
                <a:latin typeface="Century Gothic"/>
                <a:ea typeface="Century Gothic"/>
                <a:cs typeface="Century Gothic"/>
                <a:sym typeface="Century Gothic"/>
              </a:rPr>
              <a:t>Harvey </a:t>
            </a:r>
            <a:r>
              <a:rPr lang="en-AU" sz="2600" dirty="0">
                <a:solidFill>
                  <a:schemeClr val="dk1"/>
                </a:solidFill>
                <a:latin typeface="Century Gothic"/>
                <a:ea typeface="Century Gothic"/>
                <a:cs typeface="Century Gothic"/>
                <a:sym typeface="Century Gothic"/>
              </a:rPr>
              <a:t>forgot his lunch.</a:t>
            </a:r>
            <a:endParaRPr sz="2600" dirty="0">
              <a:solidFill>
                <a:schemeClr val="dk1"/>
              </a:solidFill>
              <a:latin typeface="Century Gothic"/>
              <a:ea typeface="Century Gothic"/>
              <a:cs typeface="Century Gothic"/>
              <a:sym typeface="Century Gothic"/>
            </a:endParaRPr>
          </a:p>
        </p:txBody>
      </p:sp>
      <p:sp>
        <p:nvSpPr>
          <p:cNvPr id="217" name="Google Shape;217;p9"/>
          <p:cNvSpPr txBox="1"/>
          <p:nvPr/>
        </p:nvSpPr>
        <p:spPr>
          <a:xfrm>
            <a:off x="-20615" y="4113314"/>
            <a:ext cx="1242051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dirty="0">
                <a:solidFill>
                  <a:schemeClr val="dk1"/>
                </a:solidFill>
                <a:latin typeface="Century Gothic"/>
                <a:ea typeface="Century Gothic"/>
                <a:cs typeface="Century Gothic"/>
                <a:sym typeface="Century Gothic"/>
              </a:rPr>
              <a:t>The puppy </a:t>
            </a:r>
            <a:r>
              <a:rPr lang="en-AU" sz="2600" dirty="0" smtClean="0">
                <a:solidFill>
                  <a:schemeClr val="dk1"/>
                </a:solidFill>
                <a:latin typeface="Century Gothic"/>
                <a:ea typeface="Century Gothic"/>
                <a:cs typeface="Century Gothic"/>
                <a:sym typeface="Century Gothic"/>
              </a:rPr>
              <a:t> fetched </a:t>
            </a:r>
            <a:r>
              <a:rPr lang="en-AU" sz="2600" dirty="0">
                <a:solidFill>
                  <a:schemeClr val="dk1"/>
                </a:solidFill>
                <a:latin typeface="Century Gothic"/>
                <a:ea typeface="Century Gothic"/>
                <a:cs typeface="Century Gothic"/>
                <a:sym typeface="Century Gothic"/>
              </a:rPr>
              <a:t>the ball.</a:t>
            </a:r>
            <a:endParaRPr dirty="0"/>
          </a:p>
        </p:txBody>
      </p:sp>
      <p:sp>
        <p:nvSpPr>
          <p:cNvPr id="218" name="Google Shape;218;p9"/>
          <p:cNvSpPr txBox="1"/>
          <p:nvPr/>
        </p:nvSpPr>
        <p:spPr>
          <a:xfrm>
            <a:off x="136016" y="5466956"/>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dirty="0" smtClean="0">
                <a:solidFill>
                  <a:schemeClr val="dk1"/>
                </a:solidFill>
                <a:latin typeface="Century Gothic"/>
                <a:sym typeface="Century Gothic"/>
              </a:rPr>
              <a:t>The spaceship’s jets fired.</a:t>
            </a:r>
            <a:endParaRPr dirty="0"/>
          </a:p>
        </p:txBody>
      </p:sp>
      <p:sp>
        <p:nvSpPr>
          <p:cNvPr id="220" name="Google Shape;220;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21" name="Google Shape;221;p9"/>
          <p:cNvSpPr txBox="1"/>
          <p:nvPr/>
        </p:nvSpPr>
        <p:spPr>
          <a:xfrm>
            <a:off x="10217822" y="913004"/>
            <a:ext cx="1988664"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r>
              <a:rPr lang="en-AU" sz="1400" b="1" dirty="0" smtClean="0">
                <a:solidFill>
                  <a:schemeClr val="dk1"/>
                </a:solidFill>
                <a:latin typeface="Century Gothic"/>
                <a:ea typeface="Century Gothic"/>
                <a:cs typeface="Century Gothic"/>
                <a:sym typeface="Century Gothic"/>
              </a:rPr>
              <a:t>:</a:t>
            </a:r>
          </a:p>
          <a:p>
            <a:pPr marL="0" marR="0" lvl="0" indent="0" algn="l" rtl="0">
              <a:spcBef>
                <a:spcPts val="0"/>
              </a:spcBef>
              <a:spcAft>
                <a:spcPts val="0"/>
              </a:spcAft>
              <a:buNone/>
            </a:pPr>
            <a:r>
              <a:rPr lang="en-AU" dirty="0" smtClean="0">
                <a:solidFill>
                  <a:schemeClr val="dk1"/>
                </a:solidFill>
                <a:latin typeface="Century Gothic"/>
                <a:sym typeface="Century Gothic"/>
              </a:rPr>
              <a:t>Can we change the position of the adverb in the sentence?</a:t>
            </a:r>
            <a:endParaRPr dirty="0"/>
          </a:p>
        </p:txBody>
      </p:sp>
      <p:sp>
        <p:nvSpPr>
          <p:cNvPr id="224" name="Google Shape;224;p9"/>
          <p:cNvSpPr/>
          <p:nvPr/>
        </p:nvSpPr>
        <p:spPr>
          <a:xfrm>
            <a:off x="4760536" y="2274011"/>
            <a:ext cx="7258221" cy="1200288"/>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dirty="0">
                <a:solidFill>
                  <a:schemeClr val="dk1"/>
                </a:solidFill>
                <a:latin typeface="Century Gothic"/>
                <a:ea typeface="Century Gothic"/>
                <a:cs typeface="Century Gothic"/>
                <a:sym typeface="Century Gothic"/>
              </a:rPr>
              <a:t>Harvey </a:t>
            </a:r>
            <a:r>
              <a:rPr lang="en-AU" sz="2400" dirty="0" smtClean="0">
                <a:solidFill>
                  <a:srgbClr val="00B050"/>
                </a:solidFill>
                <a:latin typeface="Century Gothic"/>
                <a:ea typeface="Century Gothic"/>
                <a:cs typeface="Century Gothic"/>
                <a:sym typeface="Century Gothic"/>
              </a:rPr>
              <a:t>rarely</a:t>
            </a:r>
            <a:r>
              <a:rPr lang="en-AU" sz="2400" dirty="0" smtClean="0">
                <a:solidFill>
                  <a:schemeClr val="dk1"/>
                </a:solidFill>
                <a:latin typeface="Century Gothic"/>
                <a:ea typeface="Century Gothic"/>
                <a:cs typeface="Century Gothic"/>
                <a:sym typeface="Century Gothic"/>
              </a:rPr>
              <a:t> </a:t>
            </a:r>
            <a:r>
              <a:rPr lang="en-AU" sz="2400" dirty="0">
                <a:solidFill>
                  <a:schemeClr val="dk1"/>
                </a:solidFill>
                <a:latin typeface="Century Gothic"/>
                <a:ea typeface="Century Gothic"/>
                <a:cs typeface="Century Gothic"/>
                <a:sym typeface="Century Gothic"/>
              </a:rPr>
              <a:t>forgot his lunch</a:t>
            </a:r>
            <a:r>
              <a:rPr lang="en-AU" sz="2400" dirty="0" smtClean="0">
                <a:solidFill>
                  <a:schemeClr val="dk1"/>
                </a:solidFill>
                <a:latin typeface="Century Gothic"/>
                <a:ea typeface="Century Gothic"/>
                <a:cs typeface="Century Gothic"/>
                <a:sym typeface="Century Gothic"/>
              </a:rPr>
              <a:t>. (frequency)</a:t>
            </a:r>
            <a:endParaRPr lang="en-AU" sz="2400" dirty="0">
              <a:solidFill>
                <a:schemeClr val="dk1"/>
              </a:solidFill>
              <a:latin typeface="Century Gothic"/>
              <a:ea typeface="Century Gothic"/>
              <a:cs typeface="Century Gothic"/>
              <a:sym typeface="Century Gothic"/>
            </a:endParaRPr>
          </a:p>
          <a:p>
            <a:pPr lvl="0"/>
            <a:r>
              <a:rPr lang="en-AU" sz="2400" dirty="0">
                <a:solidFill>
                  <a:schemeClr val="dk1"/>
                </a:solidFill>
                <a:latin typeface="Century Gothic"/>
                <a:ea typeface="Century Gothic"/>
                <a:cs typeface="Century Gothic"/>
                <a:sym typeface="Century Gothic"/>
              </a:rPr>
              <a:t>Harvey forgot his lunch </a:t>
            </a:r>
            <a:r>
              <a:rPr lang="en-AU" sz="2400" dirty="0">
                <a:solidFill>
                  <a:srgbClr val="00B050"/>
                </a:solidFill>
                <a:latin typeface="Century Gothic"/>
                <a:ea typeface="Century Gothic"/>
                <a:cs typeface="Century Gothic"/>
                <a:sym typeface="Century Gothic"/>
              </a:rPr>
              <a:t>yesterday</a:t>
            </a:r>
            <a:r>
              <a:rPr lang="en-AU" sz="2400" dirty="0">
                <a:solidFill>
                  <a:schemeClr val="tx1"/>
                </a:solidFill>
                <a:latin typeface="Century Gothic"/>
                <a:ea typeface="Century Gothic"/>
                <a:cs typeface="Century Gothic"/>
                <a:sym typeface="Century Gothic"/>
              </a:rPr>
              <a:t> and </a:t>
            </a:r>
            <a:r>
              <a:rPr lang="en-AU" sz="2400" dirty="0" smtClean="0">
                <a:solidFill>
                  <a:srgbClr val="00B050"/>
                </a:solidFill>
                <a:latin typeface="Century Gothic"/>
                <a:ea typeface="Century Gothic"/>
                <a:cs typeface="Century Gothic"/>
                <a:sym typeface="Century Gothic"/>
              </a:rPr>
              <a:t>today </a:t>
            </a:r>
            <a:r>
              <a:rPr lang="en-AU" sz="2400" dirty="0" smtClean="0">
                <a:solidFill>
                  <a:schemeClr val="tx1"/>
                </a:solidFill>
                <a:latin typeface="Century Gothic"/>
                <a:ea typeface="Century Gothic"/>
                <a:cs typeface="Century Gothic"/>
                <a:sym typeface="Century Gothic"/>
              </a:rPr>
              <a:t>(time).</a:t>
            </a:r>
            <a:endParaRPr sz="2400" dirty="0">
              <a:solidFill>
                <a:schemeClr val="tx1"/>
              </a:solidFill>
              <a:latin typeface="Century Gothic"/>
              <a:ea typeface="Century Gothic"/>
              <a:cs typeface="Century Gothic"/>
              <a:sym typeface="Century Gothic"/>
            </a:endParaRPr>
          </a:p>
        </p:txBody>
      </p:sp>
      <p:sp>
        <p:nvSpPr>
          <p:cNvPr id="225" name="Google Shape;225;p9"/>
          <p:cNvSpPr/>
          <p:nvPr/>
        </p:nvSpPr>
        <p:spPr>
          <a:xfrm>
            <a:off x="4760536" y="3843631"/>
            <a:ext cx="7295462" cy="80017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200" dirty="0">
                <a:solidFill>
                  <a:schemeClr val="dk1"/>
                </a:solidFill>
                <a:latin typeface="Century Gothic"/>
                <a:ea typeface="Century Gothic"/>
                <a:cs typeface="Century Gothic"/>
                <a:sym typeface="Century Gothic"/>
              </a:rPr>
              <a:t>The </a:t>
            </a:r>
            <a:r>
              <a:rPr lang="en-AU" sz="2200" dirty="0" smtClean="0">
                <a:solidFill>
                  <a:schemeClr val="dk1"/>
                </a:solidFill>
                <a:latin typeface="Century Gothic"/>
                <a:ea typeface="Century Gothic"/>
                <a:cs typeface="Century Gothic"/>
                <a:sym typeface="Century Gothic"/>
              </a:rPr>
              <a:t>puppy </a:t>
            </a:r>
            <a:r>
              <a:rPr lang="en-AU" sz="2200" dirty="0" smtClean="0">
                <a:solidFill>
                  <a:srgbClr val="00B050"/>
                </a:solidFill>
                <a:latin typeface="Century Gothic"/>
                <a:ea typeface="Century Gothic"/>
                <a:cs typeface="Century Gothic"/>
                <a:sym typeface="Century Gothic"/>
              </a:rPr>
              <a:t>excitedly </a:t>
            </a:r>
            <a:r>
              <a:rPr lang="en-AU" sz="2200" dirty="0" smtClean="0">
                <a:solidFill>
                  <a:schemeClr val="dk1"/>
                </a:solidFill>
                <a:latin typeface="Century Gothic"/>
                <a:ea typeface="Century Gothic"/>
                <a:cs typeface="Century Gothic"/>
                <a:sym typeface="Century Gothic"/>
              </a:rPr>
              <a:t>fetched </a:t>
            </a:r>
            <a:r>
              <a:rPr lang="en-AU" sz="2200" dirty="0">
                <a:solidFill>
                  <a:schemeClr val="dk1"/>
                </a:solidFill>
                <a:latin typeface="Century Gothic"/>
                <a:ea typeface="Century Gothic"/>
                <a:cs typeface="Century Gothic"/>
                <a:sym typeface="Century Gothic"/>
              </a:rPr>
              <a:t>the ball</a:t>
            </a:r>
            <a:r>
              <a:rPr lang="en-AU" sz="2200" dirty="0" smtClean="0">
                <a:solidFill>
                  <a:schemeClr val="dk1"/>
                </a:solidFill>
                <a:latin typeface="Century Gothic"/>
                <a:ea typeface="Century Gothic"/>
                <a:cs typeface="Century Gothic"/>
                <a:sym typeface="Century Gothic"/>
              </a:rPr>
              <a:t>. (manner) </a:t>
            </a:r>
            <a:endParaRPr dirty="0"/>
          </a:p>
          <a:p>
            <a:pPr marL="0" marR="0" lvl="0" indent="0" algn="l" rtl="0">
              <a:spcBef>
                <a:spcPts val="0"/>
              </a:spcBef>
              <a:spcAft>
                <a:spcPts val="0"/>
              </a:spcAft>
              <a:buNone/>
            </a:pPr>
            <a:r>
              <a:rPr lang="en-AU" sz="2400" dirty="0">
                <a:solidFill>
                  <a:schemeClr val="dk1"/>
                </a:solidFill>
                <a:latin typeface="Century Gothic"/>
                <a:ea typeface="Century Gothic"/>
                <a:cs typeface="Century Gothic"/>
                <a:sym typeface="Century Gothic"/>
              </a:rPr>
              <a:t>The </a:t>
            </a:r>
            <a:r>
              <a:rPr lang="en-AU" sz="2400" dirty="0" smtClean="0">
                <a:solidFill>
                  <a:schemeClr val="dk1"/>
                </a:solidFill>
                <a:latin typeface="Century Gothic"/>
                <a:ea typeface="Century Gothic"/>
                <a:cs typeface="Century Gothic"/>
                <a:sym typeface="Century Gothic"/>
              </a:rPr>
              <a:t>puppy fetched </a:t>
            </a:r>
            <a:r>
              <a:rPr lang="en-AU" sz="2400" dirty="0">
                <a:solidFill>
                  <a:schemeClr val="dk1"/>
                </a:solidFill>
                <a:latin typeface="Century Gothic"/>
                <a:ea typeface="Century Gothic"/>
                <a:cs typeface="Century Gothic"/>
                <a:sym typeface="Century Gothic"/>
              </a:rPr>
              <a:t>the ball </a:t>
            </a:r>
            <a:r>
              <a:rPr lang="en-AU" sz="2400" dirty="0">
                <a:solidFill>
                  <a:srgbClr val="00B050"/>
                </a:solidFill>
                <a:latin typeface="Century Gothic"/>
                <a:ea typeface="Century Gothic"/>
                <a:cs typeface="Century Gothic"/>
                <a:sym typeface="Century Gothic"/>
              </a:rPr>
              <a:t>happily</a:t>
            </a:r>
            <a:r>
              <a:rPr lang="en-AU" sz="2400" dirty="0" smtClean="0">
                <a:solidFill>
                  <a:schemeClr val="dk1"/>
                </a:solidFill>
                <a:latin typeface="Century Gothic"/>
                <a:ea typeface="Century Gothic"/>
                <a:cs typeface="Century Gothic"/>
                <a:sym typeface="Century Gothic"/>
              </a:rPr>
              <a:t>. (manner)</a:t>
            </a:r>
            <a:endParaRPr dirty="0"/>
          </a:p>
        </p:txBody>
      </p:sp>
      <p:sp>
        <p:nvSpPr>
          <p:cNvPr id="226" name="Google Shape;226;p9"/>
          <p:cNvSpPr/>
          <p:nvPr/>
        </p:nvSpPr>
        <p:spPr>
          <a:xfrm>
            <a:off x="4760536" y="5235415"/>
            <a:ext cx="7332703" cy="1200288"/>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r>
              <a:rPr lang="en-AU" sz="2400" dirty="0">
                <a:solidFill>
                  <a:schemeClr val="dk1"/>
                </a:solidFill>
                <a:latin typeface="Century Gothic"/>
                <a:sym typeface="Century Gothic"/>
              </a:rPr>
              <a:t>The </a:t>
            </a:r>
            <a:r>
              <a:rPr lang="en-AU" sz="2400" dirty="0" smtClean="0">
                <a:solidFill>
                  <a:schemeClr val="dk1"/>
                </a:solidFill>
                <a:latin typeface="Century Gothic"/>
                <a:sym typeface="Century Gothic"/>
              </a:rPr>
              <a:t>spaceship’s </a:t>
            </a:r>
            <a:r>
              <a:rPr lang="en-AU" sz="2400" dirty="0">
                <a:solidFill>
                  <a:schemeClr val="dk1"/>
                </a:solidFill>
                <a:latin typeface="Century Gothic"/>
                <a:sym typeface="Century Gothic"/>
              </a:rPr>
              <a:t>jets </a:t>
            </a:r>
            <a:r>
              <a:rPr lang="en-AU" sz="2400" dirty="0" smtClean="0">
                <a:solidFill>
                  <a:schemeClr val="dk1"/>
                </a:solidFill>
                <a:latin typeface="Century Gothic"/>
                <a:sym typeface="Century Gothic"/>
              </a:rPr>
              <a:t>fired </a:t>
            </a:r>
            <a:r>
              <a:rPr lang="en-AU" sz="2400" dirty="0" smtClean="0">
                <a:solidFill>
                  <a:srgbClr val="00B050"/>
                </a:solidFill>
                <a:latin typeface="Century Gothic"/>
                <a:sym typeface="Century Gothic"/>
              </a:rPr>
              <a:t>periodically</a:t>
            </a:r>
            <a:r>
              <a:rPr lang="en-AU" sz="2400" dirty="0" smtClean="0">
                <a:solidFill>
                  <a:schemeClr val="dk1"/>
                </a:solidFill>
                <a:latin typeface="Century Gothic"/>
                <a:ea typeface="Century Gothic"/>
                <a:cs typeface="Century Gothic"/>
                <a:sym typeface="Century Gothic"/>
              </a:rPr>
              <a:t>. (frequency)</a:t>
            </a:r>
            <a:endParaRPr dirty="0"/>
          </a:p>
          <a:p>
            <a:pPr lvl="0"/>
            <a:r>
              <a:rPr lang="en-AU" sz="2400" dirty="0">
                <a:solidFill>
                  <a:schemeClr val="dk1"/>
                </a:solidFill>
                <a:latin typeface="Century Gothic"/>
                <a:sym typeface="Century Gothic"/>
              </a:rPr>
              <a:t>The </a:t>
            </a:r>
            <a:r>
              <a:rPr lang="en-AU" sz="2400" dirty="0" smtClean="0">
                <a:solidFill>
                  <a:schemeClr val="dk1"/>
                </a:solidFill>
                <a:latin typeface="Century Gothic"/>
                <a:sym typeface="Century Gothic"/>
              </a:rPr>
              <a:t>spaceship’s </a:t>
            </a:r>
            <a:r>
              <a:rPr lang="en-AU" sz="2400" dirty="0">
                <a:solidFill>
                  <a:schemeClr val="dk1"/>
                </a:solidFill>
                <a:latin typeface="Century Gothic"/>
                <a:sym typeface="Century Gothic"/>
              </a:rPr>
              <a:t>jets </a:t>
            </a:r>
            <a:r>
              <a:rPr lang="en-AU" sz="2400" dirty="0" smtClean="0">
                <a:solidFill>
                  <a:srgbClr val="00B050"/>
                </a:solidFill>
                <a:latin typeface="Century Gothic"/>
                <a:sym typeface="Century Gothic"/>
              </a:rPr>
              <a:t>violently</a:t>
            </a:r>
            <a:r>
              <a:rPr lang="en-AU" sz="2400" dirty="0" smtClean="0">
                <a:solidFill>
                  <a:schemeClr val="dk1"/>
                </a:solidFill>
                <a:latin typeface="Century Gothic"/>
                <a:sym typeface="Century Gothic"/>
              </a:rPr>
              <a:t> fired (manner).</a:t>
            </a:r>
            <a:endParaRPr lang="en-AU" sz="2400" dirty="0"/>
          </a:p>
        </p:txBody>
      </p:sp>
      <p:cxnSp>
        <p:nvCxnSpPr>
          <p:cNvPr id="227" name="Google Shape;227;p9"/>
          <p:cNvCxnSpPr>
            <a:cxnSpLocks/>
          </p:cNvCxnSpPr>
          <p:nvPr/>
        </p:nvCxnSpPr>
        <p:spPr>
          <a:xfrm>
            <a:off x="1424962" y="3025042"/>
            <a:ext cx="995718" cy="0"/>
          </a:xfrm>
          <a:prstGeom prst="straightConnector1">
            <a:avLst/>
          </a:prstGeom>
          <a:noFill/>
          <a:ln w="38100" cap="flat" cmpd="sng">
            <a:solidFill>
              <a:schemeClr val="dk1"/>
            </a:solidFill>
            <a:prstDash val="solid"/>
            <a:miter lim="800000"/>
            <a:headEnd type="none" w="sm" len="sm"/>
            <a:tailEnd type="none" w="sm" len="sm"/>
          </a:ln>
        </p:spPr>
      </p:cxnSp>
      <p:cxnSp>
        <p:nvCxnSpPr>
          <p:cNvPr id="228" name="Google Shape;228;p9"/>
          <p:cNvCxnSpPr>
            <a:cxnSpLocks/>
          </p:cNvCxnSpPr>
          <p:nvPr/>
        </p:nvCxnSpPr>
        <p:spPr>
          <a:xfrm>
            <a:off x="3528198" y="5845768"/>
            <a:ext cx="638449" cy="0"/>
          </a:xfrm>
          <a:prstGeom prst="straightConnector1">
            <a:avLst/>
          </a:prstGeom>
          <a:noFill/>
          <a:ln w="38100" cap="flat" cmpd="sng">
            <a:solidFill>
              <a:schemeClr val="dk1"/>
            </a:solidFill>
            <a:prstDash val="solid"/>
            <a:miter lim="800000"/>
            <a:headEnd type="none" w="sm" len="sm"/>
            <a:tailEnd type="none" w="sm" len="sm"/>
          </a:ln>
        </p:spPr>
      </p:cxnSp>
      <p:cxnSp>
        <p:nvCxnSpPr>
          <p:cNvPr id="229" name="Google Shape;229;p9"/>
          <p:cNvCxnSpPr/>
          <p:nvPr/>
        </p:nvCxnSpPr>
        <p:spPr>
          <a:xfrm>
            <a:off x="1991589" y="4500717"/>
            <a:ext cx="1312334" cy="0"/>
          </a:xfrm>
          <a:prstGeom prst="straightConnector1">
            <a:avLst/>
          </a:prstGeom>
          <a:noFill/>
          <a:ln w="38100" cap="flat" cmpd="sng">
            <a:solidFill>
              <a:schemeClr val="dk1"/>
            </a:solidFill>
            <a:prstDash val="solid"/>
            <a:miter lim="800000"/>
            <a:headEnd type="none" w="sm" len="sm"/>
            <a:tailEnd type="none" w="sm" len="sm"/>
          </a:ln>
        </p:spPr>
      </p:cxnSp>
      <p:sp>
        <p:nvSpPr>
          <p:cNvPr id="230" name="Google Shape;230;p9"/>
          <p:cNvSpPr txBox="1"/>
          <p:nvPr/>
        </p:nvSpPr>
        <p:spPr>
          <a:xfrm>
            <a:off x="-1" y="-1"/>
            <a:ext cx="5571241" cy="36929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We Do</a:t>
            </a:r>
            <a:endParaRPr dirty="0"/>
          </a:p>
        </p:txBody>
      </p:sp>
      <p:sp>
        <p:nvSpPr>
          <p:cNvPr id="23"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pic>
        <p:nvPicPr>
          <p:cNvPr id="26" name="Google Shape;186;p7"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27" name="Google Shape;187;p7"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28" name="Google Shape;188;p7"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22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2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2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22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2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sp>
        <p:nvSpPr>
          <p:cNvPr id="240" name="Google Shape;240;p10"/>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r>
              <a:rPr lang="en-AU" sz="1400" b="1" dirty="0" smtClean="0">
                <a:solidFill>
                  <a:schemeClr val="dk1"/>
                </a:solidFill>
                <a:latin typeface="Century Gothic"/>
                <a:ea typeface="Century Gothic"/>
                <a:cs typeface="Century Gothic"/>
                <a:sym typeface="Century Gothic"/>
              </a:rPr>
              <a:t>:</a:t>
            </a:r>
          </a:p>
          <a:p>
            <a:pPr marL="0" marR="0" lvl="0" indent="0" algn="l" rtl="0">
              <a:spcBef>
                <a:spcPts val="0"/>
              </a:spcBef>
              <a:spcAft>
                <a:spcPts val="0"/>
              </a:spcAft>
              <a:buNone/>
            </a:pPr>
            <a:r>
              <a:rPr lang="en-AU" dirty="0" smtClean="0">
                <a:solidFill>
                  <a:schemeClr val="dk1"/>
                </a:solidFill>
                <a:latin typeface="Century Gothic"/>
                <a:sym typeface="Century Gothic"/>
              </a:rPr>
              <a:t>Where could I place the adverb?</a:t>
            </a:r>
          </a:p>
          <a:p>
            <a:pPr marL="0" marR="0" lvl="0" indent="0" algn="l" rtl="0">
              <a:spcBef>
                <a:spcPts val="0"/>
              </a:spcBef>
              <a:spcAft>
                <a:spcPts val="0"/>
              </a:spcAft>
              <a:buNone/>
            </a:pPr>
            <a:r>
              <a:rPr lang="en-AU" dirty="0" smtClean="0">
                <a:solidFill>
                  <a:schemeClr val="dk1"/>
                </a:solidFill>
                <a:latin typeface="Century Gothic"/>
                <a:sym typeface="Century Gothic"/>
              </a:rPr>
              <a:t>Is there two possibly places?</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pic>
        <p:nvPicPr>
          <p:cNvPr id="241" name="Google Shape;241;p10"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42" name="Google Shape;242;p10"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43" name="Google Shape;243;p10"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45" name="Google Shape;245;p10"/>
          <p:cNvSpPr/>
          <p:nvPr/>
        </p:nvSpPr>
        <p:spPr>
          <a:xfrm>
            <a:off x="2935038" y="2650370"/>
            <a:ext cx="816359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4800" b="1" dirty="0">
                <a:solidFill>
                  <a:schemeClr val="dk1"/>
                </a:solidFill>
                <a:latin typeface="Century Gothic"/>
                <a:ea typeface="Century Gothic"/>
                <a:cs typeface="Century Gothic"/>
                <a:sym typeface="Century Gothic"/>
              </a:rPr>
              <a:t>Father is </a:t>
            </a:r>
            <a:r>
              <a:rPr lang="en-AU" sz="4800" b="1" dirty="0" smtClean="0">
                <a:solidFill>
                  <a:schemeClr val="dk1"/>
                </a:solidFill>
                <a:latin typeface="Century Gothic"/>
                <a:ea typeface="Century Gothic"/>
                <a:cs typeface="Century Gothic"/>
                <a:sym typeface="Century Gothic"/>
              </a:rPr>
              <a:t>sleeping.</a:t>
            </a:r>
            <a:endParaRPr dirty="0"/>
          </a:p>
        </p:txBody>
      </p:sp>
      <p:cxnSp>
        <p:nvCxnSpPr>
          <p:cNvPr id="250" name="Google Shape;250;p10"/>
          <p:cNvCxnSpPr>
            <a:cxnSpLocks/>
          </p:cNvCxnSpPr>
          <p:nvPr/>
        </p:nvCxnSpPr>
        <p:spPr>
          <a:xfrm>
            <a:off x="7120329" y="3422101"/>
            <a:ext cx="2462593" cy="6899"/>
          </a:xfrm>
          <a:prstGeom prst="straightConnector1">
            <a:avLst/>
          </a:prstGeom>
          <a:noFill/>
          <a:ln w="38100" cap="flat" cmpd="sng">
            <a:solidFill>
              <a:schemeClr val="dk1"/>
            </a:solidFill>
            <a:prstDash val="solid"/>
            <a:miter lim="800000"/>
            <a:headEnd type="none" w="sm" len="sm"/>
            <a:tailEnd type="none" w="sm" len="sm"/>
          </a:ln>
        </p:spPr>
      </p:cxnSp>
      <p:sp>
        <p:nvSpPr>
          <p:cNvPr id="251" name="Google Shape;251;p10"/>
          <p:cNvSpPr/>
          <p:nvPr/>
        </p:nvSpPr>
        <p:spPr>
          <a:xfrm>
            <a:off x="3770861" y="5995119"/>
            <a:ext cx="465027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4800" b="1" dirty="0">
                <a:solidFill>
                  <a:srgbClr val="00B050"/>
                </a:solidFill>
                <a:latin typeface="Century Gothic"/>
                <a:ea typeface="Century Gothic"/>
                <a:cs typeface="Century Gothic"/>
                <a:sym typeface="Century Gothic"/>
              </a:rPr>
              <a:t>quietly</a:t>
            </a:r>
            <a:endParaRPr sz="4000" b="1" dirty="0">
              <a:solidFill>
                <a:srgbClr val="00B050"/>
              </a:solidFill>
              <a:latin typeface="Century Gothic"/>
              <a:ea typeface="Century Gothic"/>
              <a:cs typeface="Century Gothic"/>
              <a:sym typeface="Century Gothic"/>
            </a:endParaRPr>
          </a:p>
        </p:txBody>
      </p:sp>
      <p:sp>
        <p:nvSpPr>
          <p:cNvPr id="253" name="Google Shape;253;p10"/>
          <p:cNvSpPr/>
          <p:nvPr/>
        </p:nvSpPr>
        <p:spPr>
          <a:xfrm>
            <a:off x="6448356" y="5980088"/>
            <a:ext cx="465027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4800">
                <a:solidFill>
                  <a:srgbClr val="00B050"/>
                </a:solidFill>
                <a:latin typeface="Century Gothic"/>
                <a:ea typeface="Century Gothic"/>
                <a:cs typeface="Century Gothic"/>
                <a:sym typeface="Century Gothic"/>
              </a:rPr>
              <a:t>(manner)</a:t>
            </a:r>
            <a:endParaRPr sz="4000">
              <a:solidFill>
                <a:srgbClr val="00B050"/>
              </a:solidFill>
              <a:latin typeface="Century Gothic"/>
              <a:ea typeface="Century Gothic"/>
              <a:cs typeface="Century Gothic"/>
              <a:sym typeface="Century Gothic"/>
            </a:endParaRPr>
          </a:p>
        </p:txBody>
      </p:sp>
      <p:sp>
        <p:nvSpPr>
          <p:cNvPr id="15"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7" name="Google Shape;244;p10">
            <a:extLst>
              <a:ext uri="{FF2B5EF4-FFF2-40B4-BE49-F238E27FC236}">
                <a16:creationId xmlns:a16="http://schemas.microsoft.com/office/drawing/2014/main" id="{41C0B620-87CB-64A2-9A2B-3C181111CFD5}"/>
              </a:ext>
            </a:extLst>
          </p:cNvPr>
          <p:cNvSpPr/>
          <p:nvPr/>
        </p:nvSpPr>
        <p:spPr>
          <a:xfrm>
            <a:off x="16106" y="2139380"/>
            <a:ext cx="3754755" cy="277685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spcAft>
                <a:spcPts val="0"/>
              </a:spcAft>
            </a:pPr>
            <a:r>
              <a:rPr lang="en-AU" sz="2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REMEMBER</a:t>
            </a:r>
            <a: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r>
            <a:b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Adverbs can be used to describe: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highlight>
                  <a:srgbClr val="FF0000"/>
                </a:highlight>
                <a:latin typeface="Century Gothic" panose="020B0502020202020204" pitchFamily="34" charset="0"/>
                <a:ea typeface="Century Gothic" panose="020B0502020202020204" pitchFamily="34" charset="0"/>
                <a:cs typeface="Century Gothic" panose="020B0502020202020204" pitchFamily="34" charset="0"/>
              </a:rPr>
              <a:t>HOW</a:t>
            </a: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(manner)</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WHEN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(time)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OFTEN</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(frequency)</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Arial" panose="020B0604020202020204" pitchFamily="34" charset="0"/>
                <a:cs typeface="Arial" panose="020B0604020202020204" pitchFamily="34" charset="0"/>
              </a:rPr>
              <a:t>WHERE </a:t>
            </a:r>
            <a:r>
              <a:rPr lang="en-AU" sz="2400">
                <a:solidFill>
                  <a:srgbClr val="00B050"/>
                </a:solidFill>
                <a:effectLst/>
                <a:latin typeface="Century Gothic" panose="020B0502020202020204" pitchFamily="34" charset="0"/>
                <a:ea typeface="Arial" panose="020B0604020202020204" pitchFamily="34" charset="0"/>
                <a:cs typeface="Arial" panose="020B0604020202020204" pitchFamily="34" charset="0"/>
              </a:rPr>
              <a:t>(place)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 action happens</a:t>
            </a:r>
            <a:endParaRPr lang="en-AU" sz="1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sp>
        <p:nvSpPr>
          <p:cNvPr id="260" name="Google Shape;260;p11"/>
          <p:cNvSpPr txBox="1"/>
          <p:nvPr/>
        </p:nvSpPr>
        <p:spPr>
          <a:xfrm>
            <a:off x="9945278" y="913049"/>
            <a:ext cx="2246722" cy="224676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What is a different adverb of time that could be used instead?</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
            </a:r>
            <a:br>
              <a:rPr lang="en-AU" sz="1400">
                <a:solidFill>
                  <a:schemeClr val="dk1"/>
                </a:solidFill>
                <a:latin typeface="Century Gothic"/>
                <a:ea typeface="Century Gothic"/>
                <a:cs typeface="Century Gothic"/>
                <a:sym typeface="Century Gothic"/>
              </a:rPr>
            </a:br>
            <a:r>
              <a:rPr lang="en-AU" sz="1400">
                <a:solidFill>
                  <a:schemeClr val="dk1"/>
                </a:solidFill>
                <a:latin typeface="Century Gothic"/>
                <a:ea typeface="Century Gothic"/>
                <a:cs typeface="Century Gothic"/>
                <a:sym typeface="Century Gothic"/>
              </a:rPr>
              <a:t>Why do we need to change the ‘T’ to a lowercase ‘t’ in this expanded sentence?</a:t>
            </a:r>
            <a:endParaRPr/>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p:txBody>
      </p:sp>
      <p:pic>
        <p:nvPicPr>
          <p:cNvPr id="261" name="Google Shape;261;p11"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62" name="Google Shape;262;p11"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63" name="Google Shape;263;p11"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65" name="Google Shape;265;p11"/>
          <p:cNvSpPr/>
          <p:nvPr/>
        </p:nvSpPr>
        <p:spPr>
          <a:xfrm>
            <a:off x="4318791" y="4048578"/>
            <a:ext cx="1256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400" b="1" dirty="0">
                <a:solidFill>
                  <a:schemeClr val="dk1"/>
                </a:solidFill>
                <a:latin typeface="Century Gothic"/>
                <a:ea typeface="Century Gothic"/>
                <a:cs typeface="Century Gothic"/>
                <a:sym typeface="Century Gothic"/>
              </a:rPr>
              <a:t>T</a:t>
            </a:r>
            <a:endParaRPr dirty="0"/>
          </a:p>
        </p:txBody>
      </p:sp>
      <p:cxnSp>
        <p:nvCxnSpPr>
          <p:cNvPr id="266" name="Google Shape;266;p11"/>
          <p:cNvCxnSpPr/>
          <p:nvPr/>
        </p:nvCxnSpPr>
        <p:spPr>
          <a:xfrm>
            <a:off x="7813375" y="4847671"/>
            <a:ext cx="2124565" cy="0"/>
          </a:xfrm>
          <a:prstGeom prst="straightConnector1">
            <a:avLst/>
          </a:prstGeom>
          <a:noFill/>
          <a:ln w="38100" cap="flat" cmpd="sng">
            <a:solidFill>
              <a:schemeClr val="dk1"/>
            </a:solidFill>
            <a:prstDash val="solid"/>
            <a:miter lim="800000"/>
            <a:headEnd type="none" w="sm" len="sm"/>
            <a:tailEnd type="none" w="sm" len="sm"/>
          </a:ln>
        </p:spPr>
      </p:cxnSp>
      <p:sp>
        <p:nvSpPr>
          <p:cNvPr id="267" name="Google Shape;267;p11"/>
          <p:cNvSpPr/>
          <p:nvPr/>
        </p:nvSpPr>
        <p:spPr>
          <a:xfrm>
            <a:off x="341445" y="6088559"/>
            <a:ext cx="465027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400" b="1" dirty="0">
                <a:solidFill>
                  <a:srgbClr val="00B050"/>
                </a:solidFill>
                <a:latin typeface="Century Gothic"/>
                <a:ea typeface="Century Gothic"/>
                <a:cs typeface="Century Gothic"/>
                <a:sym typeface="Century Gothic"/>
              </a:rPr>
              <a:t>In the morning, </a:t>
            </a:r>
            <a:endParaRPr sz="3600" b="1" dirty="0">
              <a:solidFill>
                <a:srgbClr val="C00000"/>
              </a:solidFill>
              <a:latin typeface="Century Gothic"/>
              <a:ea typeface="Century Gothic"/>
              <a:cs typeface="Century Gothic"/>
              <a:sym typeface="Century Gothic"/>
            </a:endParaRPr>
          </a:p>
        </p:txBody>
      </p:sp>
      <p:sp>
        <p:nvSpPr>
          <p:cNvPr id="268" name="Google Shape;268;p11"/>
          <p:cNvSpPr/>
          <p:nvPr/>
        </p:nvSpPr>
        <p:spPr>
          <a:xfrm>
            <a:off x="4570273" y="4067833"/>
            <a:ext cx="7871563"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400" b="1" dirty="0">
                <a:solidFill>
                  <a:schemeClr val="dk1"/>
                </a:solidFill>
                <a:latin typeface="Century Gothic"/>
                <a:ea typeface="Century Gothic"/>
                <a:cs typeface="Century Gothic"/>
                <a:sym typeface="Century Gothic"/>
              </a:rPr>
              <a:t>he children played in the street .</a:t>
            </a:r>
            <a:endParaRPr dirty="0"/>
          </a:p>
        </p:txBody>
      </p:sp>
      <p:sp>
        <p:nvSpPr>
          <p:cNvPr id="271" name="Google Shape;271;p11"/>
          <p:cNvSpPr/>
          <p:nvPr/>
        </p:nvSpPr>
        <p:spPr>
          <a:xfrm>
            <a:off x="4401317" y="4048577"/>
            <a:ext cx="3379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400" b="1" dirty="0">
                <a:solidFill>
                  <a:srgbClr val="C00000"/>
                </a:solidFill>
                <a:latin typeface="Century Gothic"/>
                <a:ea typeface="Century Gothic"/>
                <a:cs typeface="Century Gothic"/>
                <a:sym typeface="Century Gothic"/>
              </a:rPr>
              <a:t>t</a:t>
            </a:r>
            <a:endParaRPr sz="3600" b="1" dirty="0">
              <a:solidFill>
                <a:srgbClr val="C00000"/>
              </a:solidFill>
              <a:latin typeface="Century Gothic"/>
              <a:ea typeface="Century Gothic"/>
              <a:cs typeface="Century Gothic"/>
              <a:sym typeface="Century Gothic"/>
            </a:endParaRPr>
          </a:p>
        </p:txBody>
      </p:sp>
      <p:sp>
        <p:nvSpPr>
          <p:cNvPr id="272" name="Google Shape;272;p11"/>
          <p:cNvSpPr/>
          <p:nvPr/>
        </p:nvSpPr>
        <p:spPr>
          <a:xfrm>
            <a:off x="3622062" y="6294205"/>
            <a:ext cx="27393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1" dirty="0">
                <a:solidFill>
                  <a:srgbClr val="F5D327"/>
                </a:solidFill>
                <a:latin typeface="Century Gothic"/>
                <a:ea typeface="Century Gothic"/>
                <a:cs typeface="Century Gothic"/>
                <a:sym typeface="Century Gothic"/>
              </a:rPr>
              <a:t>(time) </a:t>
            </a:r>
            <a:endParaRPr dirty="0"/>
          </a:p>
        </p:txBody>
      </p:sp>
      <p:sp>
        <p:nvSpPr>
          <p:cNvPr id="18"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9" name="Google Shape;244;p10">
            <a:extLst>
              <a:ext uri="{FF2B5EF4-FFF2-40B4-BE49-F238E27FC236}">
                <a16:creationId xmlns:a16="http://schemas.microsoft.com/office/drawing/2014/main" id="{41C0B620-87CB-64A2-9A2B-3C181111CFD5}"/>
              </a:ext>
            </a:extLst>
          </p:cNvPr>
          <p:cNvSpPr/>
          <p:nvPr/>
        </p:nvSpPr>
        <p:spPr>
          <a:xfrm>
            <a:off x="-13203" y="2209975"/>
            <a:ext cx="3754755" cy="277685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spcAft>
                <a:spcPts val="0"/>
              </a:spcAft>
            </a:pPr>
            <a:r>
              <a:rPr lang="en-AU" sz="2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REMEMBER</a:t>
            </a:r>
            <a: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r>
            <a:b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Adverbs can be used to describe: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(manner)</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highlight>
                  <a:srgbClr val="FF0000"/>
                </a:highlight>
                <a:latin typeface="Century Gothic" panose="020B0502020202020204" pitchFamily="34" charset="0"/>
                <a:ea typeface="Century Gothic" panose="020B0502020202020204" pitchFamily="34" charset="0"/>
                <a:cs typeface="Century Gothic" panose="020B0502020202020204" pitchFamily="34" charset="0"/>
              </a:rPr>
              <a:t>WHEN</a:t>
            </a: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(time)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OFTEN</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(frequency)</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Arial" panose="020B0604020202020204" pitchFamily="34" charset="0"/>
                <a:cs typeface="Arial" panose="020B0604020202020204" pitchFamily="34" charset="0"/>
              </a:rPr>
              <a:t>WHERE </a:t>
            </a:r>
            <a:r>
              <a:rPr lang="en-AU" sz="2400">
                <a:solidFill>
                  <a:srgbClr val="00B050"/>
                </a:solidFill>
                <a:effectLst/>
                <a:latin typeface="Century Gothic" panose="020B0502020202020204" pitchFamily="34" charset="0"/>
                <a:ea typeface="Arial" panose="020B0604020202020204" pitchFamily="34" charset="0"/>
                <a:cs typeface="Arial" panose="020B0604020202020204" pitchFamily="34" charset="0"/>
              </a:rPr>
              <a:t>(place)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 action happens</a:t>
            </a:r>
            <a:endParaRPr lang="en-AU" sz="1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2">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71"/>
                                        </p:tgtEl>
                                        <p:attrNameLst>
                                          <p:attrName>style.visibility</p:attrName>
                                        </p:attrNameLst>
                                      </p:cBhvr>
                                      <p:to>
                                        <p:strVal val="visible"/>
                                      </p:to>
                                    </p:set>
                                  </p:childTnLst>
                                </p:cTn>
                              </p:par>
                            </p:childTnLst>
                          </p:cTn>
                        </p:par>
                        <p:par>
                          <p:cTn id="16" fill="hold">
                            <p:stCondLst>
                              <p:cond delay="0"/>
                            </p:stCondLst>
                            <p:childTnLst>
                              <p:par>
                                <p:cTn id="17" presetID="1" presetClass="exit" presetSubtype="0" fill="hold" nodeType="afterEffect">
                                  <p:stCondLst>
                                    <p:cond delay="0"/>
                                  </p:stCondLst>
                                  <p:childTnLst>
                                    <p:set>
                                      <p:cBhvr>
                                        <p:cTn id="18" dur="1" fill="hold">
                                          <p:stCondLst>
                                            <p:cond delay="1"/>
                                          </p:stCondLst>
                                        </p:cTn>
                                        <p:tgtEl>
                                          <p:spTgt spid="26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72"/>
                                        </p:tgtEl>
                                        <p:attrNameLst>
                                          <p:attrName>style.visibility</p:attrName>
                                        </p:attrNameLst>
                                      </p:cBhvr>
                                      <p:to>
                                        <p:strVal val="visible"/>
                                      </p:to>
                                    </p:set>
                                  </p:childTnLst>
                                </p:cTn>
                              </p:par>
                            </p:childTnLst>
                          </p:cTn>
                        </p:par>
                        <p:par>
                          <p:cTn id="21" fill="hold">
                            <p:stCondLst>
                              <p:cond delay="2"/>
                            </p:stCondLst>
                            <p:childTnLst>
                              <p:par>
                                <p:cTn id="22" presetID="1" presetClass="exit" presetSubtype="0" fill="hold" nodeType="afterEffect">
                                  <p:stCondLst>
                                    <p:cond delay="0"/>
                                  </p:stCondLst>
                                  <p:childTnLst>
                                    <p:set>
                                      <p:cBhvr>
                                        <p:cTn id="23" dur="1" fill="hold">
                                          <p:stCondLst>
                                            <p:cond delay="1"/>
                                          </p:stCondLst>
                                        </p:cTn>
                                        <p:tgtEl>
                                          <p:spTgt spid="27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You do</a:t>
            </a:r>
            <a:endParaRPr dirty="0"/>
          </a:p>
        </p:txBody>
      </p:sp>
      <p:sp>
        <p:nvSpPr>
          <p:cNvPr id="279" name="Google Shape;279;p12"/>
          <p:cNvSpPr txBox="1"/>
          <p:nvPr/>
        </p:nvSpPr>
        <p:spPr>
          <a:xfrm>
            <a:off x="10203336" y="913049"/>
            <a:ext cx="1988664"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lvl="0"/>
            <a:r>
              <a:rPr lang="en-AU" dirty="0">
                <a:solidFill>
                  <a:schemeClr val="dk1"/>
                </a:solidFill>
                <a:latin typeface="Century Gothic"/>
                <a:sym typeface="Century Gothic"/>
              </a:rPr>
              <a:t>Where could I place the adverb?</a:t>
            </a:r>
          </a:p>
          <a:p>
            <a:pPr lvl="0"/>
            <a:r>
              <a:rPr lang="en-AU" dirty="0">
                <a:solidFill>
                  <a:schemeClr val="dk1"/>
                </a:solidFill>
                <a:latin typeface="Century Gothic"/>
                <a:sym typeface="Century Gothic"/>
              </a:rPr>
              <a:t>Is there two possibly places?</a:t>
            </a:r>
            <a:endParaRPr lang="en-AU" dirty="0"/>
          </a:p>
          <a:p>
            <a:pPr marL="0" marR="0" lvl="0" indent="0" algn="l" rtl="0">
              <a:spcBef>
                <a:spcPts val="0"/>
              </a:spcBef>
              <a:spcAft>
                <a:spcPts val="0"/>
              </a:spcAft>
              <a:buNone/>
            </a:pPr>
            <a:r>
              <a:rPr lang="en-AU" sz="1400" dirty="0" smtClean="0">
                <a:solidFill>
                  <a:schemeClr val="dk1"/>
                </a:solidFill>
                <a:latin typeface="Century Gothic"/>
                <a:ea typeface="Century Gothic"/>
                <a:cs typeface="Century Gothic"/>
                <a:sym typeface="Century Gothic"/>
              </a:rPr>
              <a:t> </a:t>
            </a:r>
            <a:endParaRPr dirty="0"/>
          </a:p>
        </p:txBody>
      </p:sp>
      <p:pic>
        <p:nvPicPr>
          <p:cNvPr id="280" name="Google Shape;280;p12"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81" name="Google Shape;281;p12"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82" name="Google Shape;282;p12"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cxnSp>
        <p:nvCxnSpPr>
          <p:cNvPr id="286" name="Google Shape;286;p12"/>
          <p:cNvCxnSpPr/>
          <p:nvPr/>
        </p:nvCxnSpPr>
        <p:spPr>
          <a:xfrm>
            <a:off x="5359261" y="3655413"/>
            <a:ext cx="2021926" cy="0"/>
          </a:xfrm>
          <a:prstGeom prst="straightConnector1">
            <a:avLst/>
          </a:prstGeom>
          <a:noFill/>
          <a:ln w="38100" cap="flat" cmpd="sng">
            <a:solidFill>
              <a:schemeClr val="dk1"/>
            </a:solidFill>
            <a:prstDash val="solid"/>
            <a:miter lim="800000"/>
            <a:headEnd type="none" w="sm" len="sm"/>
            <a:tailEnd type="none" w="sm" len="sm"/>
          </a:ln>
        </p:spPr>
      </p:cxnSp>
      <p:sp>
        <p:nvSpPr>
          <p:cNvPr id="287" name="Google Shape;287;p12"/>
          <p:cNvSpPr/>
          <p:nvPr/>
        </p:nvSpPr>
        <p:spPr>
          <a:xfrm>
            <a:off x="7878197" y="6027003"/>
            <a:ext cx="465027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4800" b="1" dirty="0" smtClean="0">
                <a:solidFill>
                  <a:srgbClr val="00B050"/>
                </a:solidFill>
                <a:latin typeface="Century Gothic"/>
                <a:ea typeface="Century Gothic"/>
                <a:cs typeface="Century Gothic"/>
                <a:sym typeface="Century Gothic"/>
              </a:rPr>
              <a:t>often</a:t>
            </a:r>
            <a:endParaRPr sz="4000" b="1" dirty="0">
              <a:solidFill>
                <a:srgbClr val="00B050"/>
              </a:solidFill>
              <a:latin typeface="Century Gothic"/>
              <a:ea typeface="Century Gothic"/>
              <a:cs typeface="Century Gothic"/>
              <a:sym typeface="Century Gothic"/>
            </a:endParaRPr>
          </a:p>
        </p:txBody>
      </p:sp>
      <p:sp>
        <p:nvSpPr>
          <p:cNvPr id="288" name="Google Shape;288;p12"/>
          <p:cNvSpPr/>
          <p:nvPr/>
        </p:nvSpPr>
        <p:spPr>
          <a:xfrm>
            <a:off x="4881966" y="2931210"/>
            <a:ext cx="61864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chemeClr val="dk1"/>
                </a:solidFill>
                <a:latin typeface="Century Gothic"/>
                <a:ea typeface="Century Gothic"/>
                <a:cs typeface="Century Gothic"/>
                <a:sym typeface="Century Gothic"/>
              </a:rPr>
              <a:t>I spoke to my friend</a:t>
            </a:r>
            <a:endParaRPr sz="4800" b="1" dirty="0">
              <a:solidFill>
                <a:schemeClr val="dk1"/>
              </a:solidFill>
              <a:latin typeface="Century Gothic"/>
              <a:ea typeface="Century Gothic"/>
              <a:cs typeface="Century Gothic"/>
              <a:sym typeface="Century Gothic"/>
            </a:endParaRPr>
          </a:p>
        </p:txBody>
      </p:sp>
      <p:sp>
        <p:nvSpPr>
          <p:cNvPr id="289" name="Google Shape;289;p12"/>
          <p:cNvSpPr/>
          <p:nvPr/>
        </p:nvSpPr>
        <p:spPr>
          <a:xfrm>
            <a:off x="10950592" y="6027003"/>
            <a:ext cx="37661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rgbClr val="C00000"/>
                </a:solidFill>
                <a:latin typeface="Century Gothic"/>
                <a:ea typeface="Century Gothic"/>
                <a:cs typeface="Century Gothic"/>
                <a:sym typeface="Century Gothic"/>
              </a:rPr>
              <a:t>.</a:t>
            </a:r>
            <a:endParaRPr sz="4800" b="1" dirty="0">
              <a:solidFill>
                <a:srgbClr val="C00000"/>
              </a:solidFill>
              <a:latin typeface="Century Gothic"/>
              <a:ea typeface="Century Gothic"/>
              <a:cs typeface="Century Gothic"/>
              <a:sym typeface="Century Gothic"/>
            </a:endParaRPr>
          </a:p>
        </p:txBody>
      </p:sp>
      <p:sp>
        <p:nvSpPr>
          <p:cNvPr id="290" name="Google Shape;290;p12"/>
          <p:cNvSpPr txBox="1"/>
          <p:nvPr/>
        </p:nvSpPr>
        <p:spPr>
          <a:xfrm>
            <a:off x="10691813" y="3007432"/>
            <a:ext cx="37661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i="0" u="none" strike="noStrike" cap="none" dirty="0">
                <a:solidFill>
                  <a:srgbClr val="000000"/>
                </a:solidFill>
                <a:latin typeface="Century Gothic"/>
                <a:ea typeface="Century Gothic"/>
                <a:cs typeface="Century Gothic"/>
                <a:sym typeface="Century Gothic"/>
              </a:rPr>
              <a:t>.</a:t>
            </a:r>
            <a:endParaRPr sz="1800" dirty="0">
              <a:solidFill>
                <a:schemeClr val="dk1"/>
              </a:solidFill>
              <a:latin typeface="Calibri"/>
              <a:ea typeface="Calibri"/>
              <a:cs typeface="Calibri"/>
              <a:sym typeface="Calibri"/>
            </a:endParaRPr>
          </a:p>
        </p:txBody>
      </p:sp>
      <p:sp>
        <p:nvSpPr>
          <p:cNvPr id="17"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8" name="Google Shape;244;p10">
            <a:extLst>
              <a:ext uri="{FF2B5EF4-FFF2-40B4-BE49-F238E27FC236}">
                <a16:creationId xmlns:a16="http://schemas.microsoft.com/office/drawing/2014/main" id="{41C0B620-87CB-64A2-9A2B-3C181111CFD5}"/>
              </a:ext>
            </a:extLst>
          </p:cNvPr>
          <p:cNvSpPr/>
          <p:nvPr/>
        </p:nvSpPr>
        <p:spPr>
          <a:xfrm>
            <a:off x="13927" y="2048028"/>
            <a:ext cx="3754755" cy="277685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spcAft>
                <a:spcPts val="0"/>
              </a:spcAft>
            </a:pPr>
            <a:r>
              <a:rPr lang="en-AU" sz="2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REMEMBER</a:t>
            </a:r>
            <a: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r>
            <a:b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Adverbs can be used to describe: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(manner)</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WHEN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(time)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highlight>
                  <a:srgbClr val="FF0000"/>
                </a:highlight>
                <a:latin typeface="Century Gothic" panose="020B0502020202020204" pitchFamily="34" charset="0"/>
                <a:ea typeface="Century Gothic" panose="020B0502020202020204" pitchFamily="34" charset="0"/>
                <a:cs typeface="Century Gothic" panose="020B0502020202020204" pitchFamily="34" charset="0"/>
              </a:rPr>
              <a:t>HOW OFTEN</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(frequency)</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Arial" panose="020B0604020202020204" pitchFamily="34" charset="0"/>
                <a:cs typeface="Arial" panose="020B0604020202020204" pitchFamily="34" charset="0"/>
              </a:rPr>
              <a:t>WHERE </a:t>
            </a:r>
            <a:r>
              <a:rPr lang="en-AU" sz="2400">
                <a:solidFill>
                  <a:srgbClr val="00B050"/>
                </a:solidFill>
                <a:effectLst/>
                <a:latin typeface="Century Gothic" panose="020B0502020202020204" pitchFamily="34" charset="0"/>
                <a:ea typeface="Arial" panose="020B0604020202020204" pitchFamily="34" charset="0"/>
                <a:cs typeface="Arial" panose="020B0604020202020204" pitchFamily="34" charset="0"/>
              </a:rPr>
              <a:t>(place)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 action happens</a:t>
            </a:r>
            <a:endParaRPr lang="en-AU" sz="1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childTnLst>
                                </p:cTn>
                              </p:par>
                            </p:childTnLst>
                          </p:cTn>
                        </p:par>
                        <p:par>
                          <p:cTn id="11" fill="hold">
                            <p:stCondLst>
                              <p:cond delay="1"/>
                            </p:stCondLst>
                            <p:childTnLst>
                              <p:par>
                                <p:cTn id="12" presetID="1" presetClass="exit" presetSubtype="0" fill="hold" nodeType="afterEffect">
                                  <p:stCondLst>
                                    <p:cond delay="0"/>
                                  </p:stCondLst>
                                  <p:childTnLst>
                                    <p:set>
                                      <p:cBhvr>
                                        <p:cTn id="13" dur="1" fill="hold">
                                          <p:stCondLst>
                                            <p:cond delay="1"/>
                                          </p:stCondLst>
                                        </p:cTn>
                                        <p:tgtEl>
                                          <p:spTgt spid="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You do</a:t>
            </a:r>
            <a:endParaRPr dirty="0"/>
          </a:p>
        </p:txBody>
      </p:sp>
      <p:sp>
        <p:nvSpPr>
          <p:cNvPr id="279" name="Google Shape;279;p12"/>
          <p:cNvSpPr txBox="1"/>
          <p:nvPr/>
        </p:nvSpPr>
        <p:spPr>
          <a:xfrm>
            <a:off x="10203336" y="913049"/>
            <a:ext cx="1988664" cy="95406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0" marR="0" lvl="0" indent="0" algn="l" rtl="0">
              <a:spcBef>
                <a:spcPts val="0"/>
              </a:spcBef>
              <a:spcAft>
                <a:spcPts val="0"/>
              </a:spcAft>
              <a:buNone/>
            </a:pPr>
            <a:r>
              <a:rPr lang="en-AU" sz="1400" dirty="0" smtClean="0">
                <a:solidFill>
                  <a:schemeClr val="dk1"/>
                </a:solidFill>
                <a:latin typeface="Century Gothic"/>
                <a:ea typeface="Century Gothic"/>
                <a:cs typeface="Century Gothic"/>
                <a:sym typeface="Century Gothic"/>
              </a:rPr>
              <a:t>Where would you insert the adverb ‘abroad’?</a:t>
            </a:r>
            <a:endParaRPr dirty="0"/>
          </a:p>
        </p:txBody>
      </p:sp>
      <p:pic>
        <p:nvPicPr>
          <p:cNvPr id="280" name="Google Shape;280;p12"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81" name="Google Shape;281;p12"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82" name="Google Shape;282;p12"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cxnSp>
        <p:nvCxnSpPr>
          <p:cNvPr id="286" name="Google Shape;286;p12"/>
          <p:cNvCxnSpPr/>
          <p:nvPr/>
        </p:nvCxnSpPr>
        <p:spPr>
          <a:xfrm>
            <a:off x="5264993" y="3514011"/>
            <a:ext cx="975551" cy="11614"/>
          </a:xfrm>
          <a:prstGeom prst="straightConnector1">
            <a:avLst/>
          </a:prstGeom>
          <a:noFill/>
          <a:ln w="38100" cap="flat" cmpd="sng">
            <a:solidFill>
              <a:schemeClr val="dk1"/>
            </a:solidFill>
            <a:prstDash val="solid"/>
            <a:miter lim="800000"/>
            <a:headEnd type="none" w="sm" len="sm"/>
            <a:tailEnd type="none" w="sm" len="sm"/>
          </a:ln>
        </p:spPr>
      </p:cxnSp>
      <p:sp>
        <p:nvSpPr>
          <p:cNvPr id="287" name="Google Shape;287;p12"/>
          <p:cNvSpPr/>
          <p:nvPr/>
        </p:nvSpPr>
        <p:spPr>
          <a:xfrm>
            <a:off x="4343145" y="6058559"/>
            <a:ext cx="618044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4800" b="1" dirty="0" smtClean="0">
                <a:solidFill>
                  <a:srgbClr val="00B050"/>
                </a:solidFill>
                <a:latin typeface="Century Gothic"/>
                <a:ea typeface="Century Gothic"/>
                <a:cs typeface="Century Gothic"/>
                <a:sym typeface="Century Gothic"/>
              </a:rPr>
              <a:t>abroad (place)  </a:t>
            </a:r>
            <a:endParaRPr sz="4000" b="1" dirty="0">
              <a:solidFill>
                <a:srgbClr val="00B050"/>
              </a:solidFill>
              <a:latin typeface="Century Gothic"/>
              <a:ea typeface="Century Gothic"/>
              <a:cs typeface="Century Gothic"/>
              <a:sym typeface="Century Gothic"/>
            </a:endParaRPr>
          </a:p>
        </p:txBody>
      </p:sp>
      <p:sp>
        <p:nvSpPr>
          <p:cNvPr id="288" name="Google Shape;288;p12"/>
          <p:cNvSpPr/>
          <p:nvPr/>
        </p:nvSpPr>
        <p:spPr>
          <a:xfrm>
            <a:off x="4129907" y="2807351"/>
            <a:ext cx="7871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smtClean="0">
                <a:solidFill>
                  <a:schemeClr val="dk1"/>
                </a:solidFill>
                <a:latin typeface="Century Gothic"/>
                <a:ea typeface="Century Gothic"/>
                <a:cs typeface="Century Gothic"/>
                <a:sym typeface="Century Gothic"/>
              </a:rPr>
              <a:t>He flew for work.</a:t>
            </a:r>
            <a:endParaRPr sz="4800" b="1" dirty="0">
              <a:solidFill>
                <a:schemeClr val="dk1"/>
              </a:solidFill>
              <a:latin typeface="Century Gothic"/>
              <a:ea typeface="Century Gothic"/>
              <a:cs typeface="Century Gothic"/>
              <a:sym typeface="Century Gothic"/>
            </a:endParaRPr>
          </a:p>
        </p:txBody>
      </p:sp>
      <p:sp>
        <p:nvSpPr>
          <p:cNvPr id="17"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6" name="Google Shape;244;p10">
            <a:extLst>
              <a:ext uri="{FF2B5EF4-FFF2-40B4-BE49-F238E27FC236}">
                <a16:creationId xmlns:a16="http://schemas.microsoft.com/office/drawing/2014/main" id="{41C0B620-87CB-64A2-9A2B-3C181111CFD5}"/>
              </a:ext>
            </a:extLst>
          </p:cNvPr>
          <p:cNvSpPr/>
          <p:nvPr/>
        </p:nvSpPr>
        <p:spPr>
          <a:xfrm>
            <a:off x="13927" y="2004329"/>
            <a:ext cx="3754755" cy="277685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spcAft>
                <a:spcPts val="0"/>
              </a:spcAft>
            </a:pPr>
            <a:r>
              <a:rPr lang="en-AU" sz="2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REMEMBER</a:t>
            </a:r>
            <a: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r>
            <a:b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Adverbs can be used to describe: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(manner)</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WHEN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(time)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OFTEN</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(frequency)</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highlight>
                  <a:srgbClr val="FF0000"/>
                </a:highlight>
                <a:latin typeface="Century Gothic" panose="020B0502020202020204" pitchFamily="34" charset="0"/>
                <a:ea typeface="Arial" panose="020B0604020202020204" pitchFamily="34" charset="0"/>
                <a:cs typeface="Arial" panose="020B0604020202020204" pitchFamily="34" charset="0"/>
              </a:rPr>
              <a:t>WHERE</a:t>
            </a:r>
            <a:r>
              <a:rPr lang="en-AU" sz="2400">
                <a:solidFill>
                  <a:srgbClr val="000000"/>
                </a:solidFill>
                <a:effectLst/>
                <a:latin typeface="Century Gothic" panose="020B0502020202020204" pitchFamily="34" charset="0"/>
                <a:ea typeface="Arial" panose="020B0604020202020204" pitchFamily="34" charset="0"/>
                <a:cs typeface="Arial" panose="020B0604020202020204" pitchFamily="34" charset="0"/>
              </a:rPr>
              <a:t> </a:t>
            </a:r>
            <a:r>
              <a:rPr lang="en-AU" sz="2400">
                <a:solidFill>
                  <a:srgbClr val="00B050"/>
                </a:solidFill>
                <a:effectLst/>
                <a:latin typeface="Century Gothic" panose="020B0502020202020204" pitchFamily="34" charset="0"/>
                <a:ea typeface="Arial" panose="020B0604020202020204" pitchFamily="34" charset="0"/>
                <a:cs typeface="Arial" panose="020B0604020202020204" pitchFamily="34" charset="0"/>
              </a:rPr>
              <a:t>(place)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 action happens</a:t>
            </a:r>
            <a:endParaRPr lang="en-AU"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43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4130311" y="472809"/>
            <a:ext cx="3433156"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Copy and paste these icons to the appropriate slides to indicate engagement norms/CFU strategies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21" name="Google Shape;244;p10">
            <a:extLst>
              <a:ext uri="{FF2B5EF4-FFF2-40B4-BE49-F238E27FC236}">
                <a16:creationId xmlns:a16="http://schemas.microsoft.com/office/drawing/2014/main" id="{41C0B620-87CB-64A2-9A2B-3C181111CFD5}"/>
              </a:ext>
            </a:extLst>
          </p:cNvPr>
          <p:cNvSpPr/>
          <p:nvPr/>
        </p:nvSpPr>
        <p:spPr>
          <a:xfrm>
            <a:off x="0" y="4046857"/>
            <a:ext cx="3754755" cy="277685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spcAft>
                <a:spcPts val="0"/>
              </a:spcAft>
            </a:pPr>
            <a:r>
              <a:rPr lang="en-AU" sz="2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REMEMBER</a:t>
            </a:r>
            <a: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r>
            <a:br>
              <a:rPr lang="en-AU" sz="2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Adverbs can be used to describe: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(manner)</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WHEN </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(time)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OFTEN</a:t>
            </a:r>
            <a:r>
              <a:rPr lang="en-AU" sz="240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(frequency)</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2400">
                <a:solidFill>
                  <a:srgbClr val="000000"/>
                </a:solidFill>
                <a:effectLst/>
                <a:latin typeface="Century Gothic" panose="020B0502020202020204" pitchFamily="34" charset="0"/>
                <a:ea typeface="Arial" panose="020B0604020202020204" pitchFamily="34" charset="0"/>
                <a:cs typeface="Arial" panose="020B0604020202020204" pitchFamily="34" charset="0"/>
              </a:rPr>
              <a:t>WHERE </a:t>
            </a:r>
            <a:r>
              <a:rPr lang="en-AU" sz="2400">
                <a:solidFill>
                  <a:srgbClr val="00B050"/>
                </a:solidFill>
                <a:effectLst/>
                <a:latin typeface="Century Gothic" panose="020B0502020202020204" pitchFamily="34" charset="0"/>
                <a:ea typeface="Arial" panose="020B0604020202020204" pitchFamily="34" charset="0"/>
                <a:cs typeface="Arial" panose="020B0604020202020204" pitchFamily="34" charset="0"/>
              </a:rPr>
              <a:t>(place)</a:t>
            </a:r>
            <a:endParaRPr lang="en-AU" sz="1200">
              <a:effectLst/>
              <a:latin typeface="Times New Roman" panose="02020603050405020304" pitchFamily="18" charset="0"/>
              <a:ea typeface="Times New Roman" panose="02020603050405020304" pitchFamily="18" charset="0"/>
            </a:endParaRPr>
          </a:p>
          <a:p>
            <a:pPr>
              <a:spcAft>
                <a:spcPts val="0"/>
              </a:spcAft>
            </a:pPr>
            <a:r>
              <a:rPr lang="en-AU" sz="1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 action happens</a:t>
            </a:r>
            <a:endParaRPr lang="en-AU" sz="1200">
              <a:effectLst/>
              <a:latin typeface="Times New Roman" panose="02020603050405020304" pitchFamily="18" charset="0"/>
              <a:ea typeface="Times New Roman" panose="02020603050405020304" pitchFamily="18" charset="0"/>
            </a:endParaRPr>
          </a:p>
        </p:txBody>
      </p:sp>
      <p:sp>
        <p:nvSpPr>
          <p:cNvPr id="314" name="Google Shape;314;p1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sp>
        <p:nvSpPr>
          <p:cNvPr id="316" name="Google Shape;316;p14"/>
          <p:cNvSpPr txBox="1"/>
          <p:nvPr/>
        </p:nvSpPr>
        <p:spPr>
          <a:xfrm>
            <a:off x="10203336" y="913049"/>
            <a:ext cx="1988664" cy="138499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does adding many adverbs make our sentences more interesting for the reader?</a:t>
            </a:r>
            <a:endParaRPr sz="1400" b="1">
              <a:solidFill>
                <a:schemeClr val="dk1"/>
              </a:solidFill>
              <a:latin typeface="Century Gothic"/>
              <a:ea typeface="Century Gothic"/>
              <a:cs typeface="Century Gothic"/>
              <a:sym typeface="Century Gothic"/>
            </a:endParaRPr>
          </a:p>
        </p:txBody>
      </p:sp>
      <p:pic>
        <p:nvPicPr>
          <p:cNvPr id="317" name="Google Shape;317;p14"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18" name="Google Shape;318;p14"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319" name="Google Shape;319;p14"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cxnSp>
        <p:nvCxnSpPr>
          <p:cNvPr id="321" name="Google Shape;321;p14"/>
          <p:cNvCxnSpPr>
            <a:cxnSpLocks/>
          </p:cNvCxnSpPr>
          <p:nvPr/>
        </p:nvCxnSpPr>
        <p:spPr>
          <a:xfrm>
            <a:off x="3673172" y="3223299"/>
            <a:ext cx="1096948" cy="0"/>
          </a:xfrm>
          <a:prstGeom prst="straightConnector1">
            <a:avLst/>
          </a:prstGeom>
          <a:noFill/>
          <a:ln w="38100" cap="flat" cmpd="sng">
            <a:solidFill>
              <a:schemeClr val="dk1"/>
            </a:solidFill>
            <a:prstDash val="solid"/>
            <a:miter lim="800000"/>
            <a:headEnd type="none" w="sm" len="sm"/>
            <a:tailEnd type="none" w="sm" len="sm"/>
          </a:ln>
        </p:spPr>
      </p:cxnSp>
      <p:sp>
        <p:nvSpPr>
          <p:cNvPr id="322" name="Google Shape;322;p14"/>
          <p:cNvSpPr/>
          <p:nvPr/>
        </p:nvSpPr>
        <p:spPr>
          <a:xfrm>
            <a:off x="2735011" y="2532655"/>
            <a:ext cx="336098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chemeClr val="dk1"/>
                </a:solidFill>
                <a:latin typeface="Century Gothic"/>
                <a:ea typeface="Century Gothic"/>
                <a:cs typeface="Century Gothic"/>
                <a:sym typeface="Century Gothic"/>
              </a:rPr>
              <a:t>He ran.</a:t>
            </a:r>
            <a:endParaRPr sz="4800" b="1" dirty="0">
              <a:solidFill>
                <a:schemeClr val="dk1"/>
              </a:solidFill>
              <a:latin typeface="Century Gothic"/>
              <a:ea typeface="Century Gothic"/>
              <a:cs typeface="Century Gothic"/>
              <a:sym typeface="Century Gothic"/>
            </a:endParaRPr>
          </a:p>
        </p:txBody>
      </p:sp>
      <p:sp>
        <p:nvSpPr>
          <p:cNvPr id="323" name="Google Shape;323;p14"/>
          <p:cNvSpPr/>
          <p:nvPr/>
        </p:nvSpPr>
        <p:spPr>
          <a:xfrm>
            <a:off x="2451225" y="3486162"/>
            <a:ext cx="46502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dirty="0">
                <a:solidFill>
                  <a:srgbClr val="00B050"/>
                </a:solidFill>
                <a:latin typeface="Century Gothic"/>
                <a:ea typeface="Century Gothic"/>
                <a:cs typeface="Century Gothic"/>
                <a:sym typeface="Century Gothic"/>
              </a:rPr>
              <a:t>steadily</a:t>
            </a:r>
            <a:endParaRPr sz="2800" b="1" dirty="0">
              <a:solidFill>
                <a:srgbClr val="00B050"/>
              </a:solidFill>
              <a:latin typeface="Century Gothic"/>
              <a:ea typeface="Century Gothic"/>
              <a:cs typeface="Century Gothic"/>
              <a:sym typeface="Century Gothic"/>
            </a:endParaRPr>
          </a:p>
        </p:txBody>
      </p:sp>
      <p:sp>
        <p:nvSpPr>
          <p:cNvPr id="324" name="Google Shape;324;p14"/>
          <p:cNvSpPr/>
          <p:nvPr/>
        </p:nvSpPr>
        <p:spPr>
          <a:xfrm>
            <a:off x="5726492" y="4853557"/>
            <a:ext cx="46502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dirty="0">
                <a:solidFill>
                  <a:srgbClr val="00B050"/>
                </a:solidFill>
                <a:latin typeface="Century Gothic"/>
                <a:ea typeface="Century Gothic"/>
                <a:cs typeface="Century Gothic"/>
                <a:sym typeface="Century Gothic"/>
              </a:rPr>
              <a:t>e</a:t>
            </a:r>
            <a:r>
              <a:rPr lang="en-AU" sz="3600" b="1" dirty="0" smtClean="0">
                <a:solidFill>
                  <a:srgbClr val="00B050"/>
                </a:solidFill>
                <a:latin typeface="Century Gothic"/>
                <a:ea typeface="Century Gothic"/>
                <a:cs typeface="Century Gothic"/>
                <a:sym typeface="Century Gothic"/>
              </a:rPr>
              <a:t>very morning</a:t>
            </a:r>
            <a:endParaRPr sz="2800" b="1" dirty="0">
              <a:solidFill>
                <a:srgbClr val="00B050"/>
              </a:solidFill>
              <a:latin typeface="Century Gothic"/>
              <a:ea typeface="Century Gothic"/>
              <a:cs typeface="Century Gothic"/>
              <a:sym typeface="Century Gothic"/>
            </a:endParaRPr>
          </a:p>
        </p:txBody>
      </p:sp>
      <p:sp>
        <p:nvSpPr>
          <p:cNvPr id="325" name="Google Shape;325;p14"/>
          <p:cNvSpPr/>
          <p:nvPr/>
        </p:nvSpPr>
        <p:spPr>
          <a:xfrm>
            <a:off x="4025540" y="4218734"/>
            <a:ext cx="46502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dirty="0" smtClean="0">
                <a:solidFill>
                  <a:srgbClr val="00B050"/>
                </a:solidFill>
                <a:latin typeface="Century Gothic"/>
                <a:ea typeface="Century Gothic"/>
                <a:cs typeface="Century Gothic"/>
                <a:sym typeface="Century Gothic"/>
              </a:rPr>
              <a:t>Last week</a:t>
            </a:r>
            <a:endParaRPr sz="2800" b="1" dirty="0">
              <a:solidFill>
                <a:srgbClr val="00B050"/>
              </a:solidFill>
              <a:latin typeface="Century Gothic"/>
              <a:ea typeface="Century Gothic"/>
              <a:cs typeface="Century Gothic"/>
              <a:sym typeface="Century Gothic"/>
            </a:endParaRPr>
          </a:p>
        </p:txBody>
      </p:sp>
      <p:sp>
        <p:nvSpPr>
          <p:cNvPr id="329" name="Google Shape;329;p14"/>
          <p:cNvSpPr/>
          <p:nvPr/>
        </p:nvSpPr>
        <p:spPr>
          <a:xfrm>
            <a:off x="168365" y="1517223"/>
            <a:ext cx="4225708" cy="923289"/>
          </a:xfrm>
          <a:prstGeom prst="rect">
            <a:avLst/>
          </a:prstGeom>
          <a:solidFill>
            <a:schemeClr val="lt1"/>
          </a:solidFill>
          <a:ln w="381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Sometimes, we can add multiple adverbs to a sentence, to enhance our writing.</a:t>
            </a:r>
            <a:endParaRPr sz="1050" dirty="0"/>
          </a:p>
        </p:txBody>
      </p:sp>
      <p:sp>
        <p:nvSpPr>
          <p:cNvPr id="330" name="Google Shape;330;p14"/>
          <p:cNvSpPr/>
          <p:nvPr/>
        </p:nvSpPr>
        <p:spPr>
          <a:xfrm>
            <a:off x="3858450" y="5869645"/>
            <a:ext cx="8248454" cy="954067"/>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lvl="0"/>
            <a:r>
              <a:rPr lang="en-AU" sz="2800" dirty="0" smtClean="0">
                <a:solidFill>
                  <a:schemeClr val="tx1"/>
                </a:solidFill>
                <a:latin typeface="Century Gothic"/>
                <a:ea typeface="Century Gothic"/>
                <a:cs typeface="Century Gothic"/>
                <a:sym typeface="Century Gothic"/>
              </a:rPr>
              <a:t>Every morning last week, </a:t>
            </a:r>
            <a:r>
              <a:rPr lang="en-AU" sz="2800" dirty="0">
                <a:solidFill>
                  <a:schemeClr val="tx1"/>
                </a:solidFill>
                <a:latin typeface="Century Gothic"/>
                <a:ea typeface="Century Gothic"/>
                <a:cs typeface="Century Gothic"/>
                <a:sym typeface="Century Gothic"/>
              </a:rPr>
              <a:t>he </a:t>
            </a:r>
            <a:r>
              <a:rPr lang="en-AU" sz="2800" dirty="0" smtClean="0">
                <a:solidFill>
                  <a:schemeClr val="tx1"/>
                </a:solidFill>
                <a:latin typeface="Century Gothic"/>
                <a:ea typeface="Century Gothic"/>
                <a:cs typeface="Century Gothic"/>
                <a:sym typeface="Century Gothic"/>
              </a:rPr>
              <a:t>ran steadily around the lake.</a:t>
            </a:r>
            <a:endParaRPr sz="2800" dirty="0">
              <a:solidFill>
                <a:schemeClr val="tx1"/>
              </a:solidFill>
              <a:latin typeface="Century Gothic"/>
              <a:ea typeface="Century Gothic"/>
              <a:cs typeface="Century Gothic"/>
              <a:sym typeface="Century Gothic"/>
            </a:endParaRPr>
          </a:p>
        </p:txBody>
      </p:sp>
      <p:cxnSp>
        <p:nvCxnSpPr>
          <p:cNvPr id="326" name="Google Shape;326;p14"/>
          <p:cNvCxnSpPr>
            <a:cxnSpLocks/>
          </p:cNvCxnSpPr>
          <p:nvPr/>
        </p:nvCxnSpPr>
        <p:spPr>
          <a:xfrm flipV="1">
            <a:off x="1891239" y="4024144"/>
            <a:ext cx="2082265" cy="935307"/>
          </a:xfrm>
          <a:prstGeom prst="straightConnector1">
            <a:avLst/>
          </a:prstGeom>
          <a:noFill/>
          <a:ln w="57150" cap="flat" cmpd="sng">
            <a:solidFill>
              <a:srgbClr val="00B050"/>
            </a:solidFill>
            <a:prstDash val="solid"/>
            <a:miter lim="800000"/>
            <a:headEnd type="none" w="sm" len="sm"/>
            <a:tailEnd type="triangle" w="med" len="med"/>
          </a:ln>
        </p:spPr>
      </p:cxnSp>
      <p:cxnSp>
        <p:nvCxnSpPr>
          <p:cNvPr id="328" name="Google Shape;328;p14"/>
          <p:cNvCxnSpPr>
            <a:cxnSpLocks/>
          </p:cNvCxnSpPr>
          <p:nvPr/>
        </p:nvCxnSpPr>
        <p:spPr>
          <a:xfrm flipV="1">
            <a:off x="1902933" y="4653023"/>
            <a:ext cx="3357224" cy="776256"/>
          </a:xfrm>
          <a:prstGeom prst="straightConnector1">
            <a:avLst/>
          </a:prstGeom>
          <a:noFill/>
          <a:ln w="57150" cap="flat" cmpd="sng">
            <a:solidFill>
              <a:srgbClr val="00B050"/>
            </a:solidFill>
            <a:prstDash val="solid"/>
            <a:miter lim="800000"/>
            <a:headEnd type="none" w="sm" len="sm"/>
            <a:tailEnd type="triangle" w="med" len="med"/>
          </a:ln>
        </p:spPr>
      </p:cxnSp>
      <p:cxnSp>
        <p:nvCxnSpPr>
          <p:cNvPr id="327" name="Google Shape;327;p14"/>
          <p:cNvCxnSpPr>
            <a:cxnSpLocks/>
          </p:cNvCxnSpPr>
          <p:nvPr/>
        </p:nvCxnSpPr>
        <p:spPr>
          <a:xfrm flipV="1">
            <a:off x="2437469" y="5243115"/>
            <a:ext cx="3913209" cy="454515"/>
          </a:xfrm>
          <a:prstGeom prst="straightConnector1">
            <a:avLst/>
          </a:prstGeom>
          <a:noFill/>
          <a:ln w="57150" cap="flat" cmpd="sng">
            <a:solidFill>
              <a:srgbClr val="00B050"/>
            </a:solidFill>
            <a:prstDash val="solid"/>
            <a:miter lim="800000"/>
            <a:headEnd type="none" w="sm" len="sm"/>
            <a:tailEnd type="triangle" w="med" len="med"/>
          </a:ln>
        </p:spPr>
      </p:cxnSp>
      <p:sp>
        <p:nvSpPr>
          <p:cNvPr id="19" name="Google Shape;183;p7"/>
          <p:cNvSpPr/>
          <p:nvPr/>
        </p:nvSpPr>
        <p:spPr>
          <a:xfrm>
            <a:off x="13927" y="373154"/>
            <a:ext cx="9111641"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21" name="Google Shape;244;p10">
            <a:extLst>
              <a:ext uri="{FF2B5EF4-FFF2-40B4-BE49-F238E27FC236}">
                <a16:creationId xmlns:a16="http://schemas.microsoft.com/office/drawing/2014/main" id="{41C0B620-87CB-64A2-9A2B-3C181111CFD5}"/>
              </a:ext>
            </a:extLst>
          </p:cNvPr>
          <p:cNvSpPr/>
          <p:nvPr/>
        </p:nvSpPr>
        <p:spPr>
          <a:xfrm>
            <a:off x="0" y="4046857"/>
            <a:ext cx="3754755" cy="277685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spcAft>
                <a:spcPts val="0"/>
              </a:spcAft>
            </a:pPr>
            <a:r>
              <a:rPr lang="en-AU" sz="20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REMEMBER</a:t>
            </a:r>
            <a:r>
              <a:rPr lang="en-AU"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r>
            <a:br>
              <a:rPr lang="en-AU"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AU"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Adverbs can be used to describe:</a:t>
            </a:r>
            <a:endParaRPr lang="en-AU" sz="1200" dirty="0">
              <a:effectLst/>
              <a:latin typeface="Times New Roman" panose="02020603050405020304" pitchFamily="18" charset="0"/>
              <a:ea typeface="Times New Roman" panose="02020603050405020304" pitchFamily="18" charset="0"/>
            </a:endParaRPr>
          </a:p>
          <a:p>
            <a:pPr>
              <a:spcAft>
                <a:spcPts val="0"/>
              </a:spcAft>
            </a:pPr>
            <a:r>
              <a:rPr lang="en-AU" sz="2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a:t>
            </a:r>
            <a:r>
              <a:rPr lang="en-AU" sz="2400" dirty="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(manner)</a:t>
            </a:r>
            <a:endParaRPr lang="en-AU" sz="1200" dirty="0">
              <a:effectLst/>
              <a:latin typeface="Times New Roman" panose="02020603050405020304" pitchFamily="18" charset="0"/>
              <a:ea typeface="Times New Roman" panose="02020603050405020304" pitchFamily="18" charset="0"/>
            </a:endParaRPr>
          </a:p>
          <a:p>
            <a:pPr>
              <a:spcAft>
                <a:spcPts val="0"/>
              </a:spcAft>
            </a:pPr>
            <a:r>
              <a:rPr lang="en-AU" sz="2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WHEN </a:t>
            </a:r>
            <a:r>
              <a:rPr lang="en-AU" sz="2400" dirty="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(time)</a:t>
            </a:r>
            <a:endParaRPr lang="en-AU" sz="1200" dirty="0">
              <a:effectLst/>
              <a:latin typeface="Times New Roman" panose="02020603050405020304" pitchFamily="18" charset="0"/>
              <a:ea typeface="Times New Roman" panose="02020603050405020304" pitchFamily="18" charset="0"/>
            </a:endParaRPr>
          </a:p>
          <a:p>
            <a:pPr>
              <a:spcAft>
                <a:spcPts val="0"/>
              </a:spcAft>
            </a:pPr>
            <a:r>
              <a:rPr lang="en-AU" sz="2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HOW OFTEN</a:t>
            </a:r>
            <a:r>
              <a:rPr lang="en-AU" sz="2400" dirty="0">
                <a:solidFill>
                  <a:srgbClr val="00B050"/>
                </a:solidFill>
                <a:effectLst/>
                <a:latin typeface="Century Gothic" panose="020B0502020202020204" pitchFamily="34" charset="0"/>
                <a:ea typeface="Century Gothic" panose="020B0502020202020204" pitchFamily="34" charset="0"/>
                <a:cs typeface="Century Gothic" panose="020B0502020202020204" pitchFamily="34" charset="0"/>
              </a:rPr>
              <a:t>(frequency)</a:t>
            </a:r>
            <a:endParaRPr lang="en-AU" sz="1200" dirty="0">
              <a:effectLst/>
              <a:latin typeface="Times New Roman" panose="02020603050405020304" pitchFamily="18" charset="0"/>
              <a:ea typeface="Times New Roman" panose="02020603050405020304" pitchFamily="18" charset="0"/>
            </a:endParaRPr>
          </a:p>
          <a:p>
            <a:pPr>
              <a:spcAft>
                <a:spcPts val="0"/>
              </a:spcAft>
            </a:pPr>
            <a:r>
              <a:rPr lang="en-AU" sz="2400" dirty="0">
                <a:solidFill>
                  <a:srgbClr val="000000"/>
                </a:solidFill>
                <a:effectLst/>
                <a:latin typeface="Century Gothic" panose="020B0502020202020204" pitchFamily="34" charset="0"/>
                <a:ea typeface="Arial" panose="020B0604020202020204" pitchFamily="34" charset="0"/>
                <a:cs typeface="Arial" panose="020B0604020202020204" pitchFamily="34" charset="0"/>
              </a:rPr>
              <a:t>WHERE </a:t>
            </a:r>
            <a:r>
              <a:rPr lang="en-AU" sz="2400" dirty="0">
                <a:solidFill>
                  <a:srgbClr val="00B050"/>
                </a:solidFill>
                <a:effectLst/>
                <a:latin typeface="Century Gothic" panose="020B0502020202020204" pitchFamily="34" charset="0"/>
                <a:ea typeface="Arial" panose="020B0604020202020204" pitchFamily="34" charset="0"/>
                <a:cs typeface="Arial" panose="020B0604020202020204" pitchFamily="34" charset="0"/>
              </a:rPr>
              <a:t>(place)</a:t>
            </a:r>
            <a:endParaRPr lang="en-AU" sz="1200" dirty="0">
              <a:effectLst/>
              <a:latin typeface="Times New Roman" panose="02020603050405020304" pitchFamily="18" charset="0"/>
              <a:ea typeface="Times New Roman" panose="02020603050405020304" pitchFamily="18" charset="0"/>
            </a:endParaRPr>
          </a:p>
          <a:p>
            <a:pPr>
              <a:spcAft>
                <a:spcPts val="0"/>
              </a:spcAft>
            </a:pPr>
            <a:r>
              <a:rPr lang="en-AU"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 action happens</a:t>
            </a:r>
            <a:endParaRPr lang="en-AU" sz="1200" dirty="0">
              <a:effectLst/>
              <a:latin typeface="Times New Roman" panose="02020603050405020304" pitchFamily="18" charset="0"/>
              <a:ea typeface="Times New Roman" panose="02020603050405020304" pitchFamily="18" charset="0"/>
            </a:endParaRPr>
          </a:p>
        </p:txBody>
      </p:sp>
      <p:sp>
        <p:nvSpPr>
          <p:cNvPr id="336" name="Google Shape;336;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sp>
        <p:nvSpPr>
          <p:cNvPr id="338" name="Google Shape;338;p15"/>
          <p:cNvSpPr txBox="1"/>
          <p:nvPr/>
        </p:nvSpPr>
        <p:spPr>
          <a:xfrm>
            <a:off x="10203336" y="913049"/>
            <a:ext cx="1988664"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Re-write the sentence with a different time adverb.</a:t>
            </a:r>
            <a:endParaRPr sz="1400" b="1">
              <a:solidFill>
                <a:schemeClr val="dk1"/>
              </a:solidFill>
              <a:latin typeface="Century Gothic"/>
              <a:ea typeface="Century Gothic"/>
              <a:cs typeface="Century Gothic"/>
              <a:sym typeface="Century Gothic"/>
            </a:endParaRPr>
          </a:p>
        </p:txBody>
      </p:sp>
      <p:pic>
        <p:nvPicPr>
          <p:cNvPr id="339" name="Google Shape;339;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0" name="Google Shape;340;p15"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341" name="Google Shape;341;p15"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cxnSp>
        <p:nvCxnSpPr>
          <p:cNvPr id="343" name="Google Shape;343;p15"/>
          <p:cNvCxnSpPr>
            <a:cxnSpLocks/>
          </p:cNvCxnSpPr>
          <p:nvPr/>
        </p:nvCxnSpPr>
        <p:spPr>
          <a:xfrm>
            <a:off x="2172040" y="2966457"/>
            <a:ext cx="2080688" cy="0"/>
          </a:xfrm>
          <a:prstGeom prst="straightConnector1">
            <a:avLst/>
          </a:prstGeom>
          <a:noFill/>
          <a:ln w="38100" cap="flat" cmpd="sng">
            <a:solidFill>
              <a:schemeClr val="dk1"/>
            </a:solidFill>
            <a:prstDash val="solid"/>
            <a:miter lim="800000"/>
            <a:headEnd type="none" w="sm" len="sm"/>
            <a:tailEnd type="none" w="sm" len="sm"/>
          </a:ln>
        </p:spPr>
      </p:cxnSp>
      <p:sp>
        <p:nvSpPr>
          <p:cNvPr id="344" name="Google Shape;344;p15"/>
          <p:cNvSpPr/>
          <p:nvPr/>
        </p:nvSpPr>
        <p:spPr>
          <a:xfrm>
            <a:off x="3066943" y="3918996"/>
            <a:ext cx="46502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600" b="1" dirty="0">
                <a:solidFill>
                  <a:srgbClr val="00B050"/>
                </a:solidFill>
                <a:latin typeface="Century Gothic"/>
                <a:ea typeface="Century Gothic"/>
                <a:cs typeface="Century Gothic"/>
                <a:sym typeface="Century Gothic"/>
              </a:rPr>
              <a:t>excitedly</a:t>
            </a:r>
            <a:endParaRPr sz="2800" b="1" dirty="0">
              <a:solidFill>
                <a:srgbClr val="00B050"/>
              </a:solidFill>
              <a:latin typeface="Century Gothic"/>
              <a:ea typeface="Century Gothic"/>
              <a:cs typeface="Century Gothic"/>
              <a:sym typeface="Century Gothic"/>
            </a:endParaRPr>
          </a:p>
        </p:txBody>
      </p:sp>
      <p:sp>
        <p:nvSpPr>
          <p:cNvPr id="345" name="Google Shape;345;p15"/>
          <p:cNvSpPr/>
          <p:nvPr/>
        </p:nvSpPr>
        <p:spPr>
          <a:xfrm>
            <a:off x="301658" y="2219696"/>
            <a:ext cx="1127690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chemeClr val="dk1"/>
                </a:solidFill>
                <a:latin typeface="Century Gothic"/>
                <a:ea typeface="Century Gothic"/>
                <a:cs typeface="Century Gothic"/>
                <a:sym typeface="Century Gothic"/>
              </a:rPr>
              <a:t>Peter checks his phone for messages.</a:t>
            </a:r>
            <a:endParaRPr sz="4800" b="1" dirty="0">
              <a:solidFill>
                <a:schemeClr val="dk1"/>
              </a:solidFill>
              <a:latin typeface="Century Gothic"/>
              <a:ea typeface="Century Gothic"/>
              <a:cs typeface="Century Gothic"/>
              <a:sym typeface="Century Gothic"/>
            </a:endParaRPr>
          </a:p>
        </p:txBody>
      </p:sp>
      <p:sp>
        <p:nvSpPr>
          <p:cNvPr id="346" name="Google Shape;346;p15"/>
          <p:cNvSpPr/>
          <p:nvPr/>
        </p:nvSpPr>
        <p:spPr>
          <a:xfrm>
            <a:off x="4637581" y="4441235"/>
            <a:ext cx="487301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dirty="0">
              <a:solidFill>
                <a:srgbClr val="00B050"/>
              </a:solidFill>
              <a:latin typeface="Century Gothic"/>
              <a:ea typeface="Century Gothic"/>
              <a:cs typeface="Century Gothic"/>
              <a:sym typeface="Century Gothic"/>
            </a:endParaRPr>
          </a:p>
        </p:txBody>
      </p:sp>
      <p:cxnSp>
        <p:nvCxnSpPr>
          <p:cNvPr id="347" name="Google Shape;347;p15"/>
          <p:cNvCxnSpPr/>
          <p:nvPr/>
        </p:nvCxnSpPr>
        <p:spPr>
          <a:xfrm flipV="1">
            <a:off x="2370045" y="4363553"/>
            <a:ext cx="1966753" cy="760859"/>
          </a:xfrm>
          <a:prstGeom prst="straightConnector1">
            <a:avLst/>
          </a:prstGeom>
          <a:noFill/>
          <a:ln w="57150" cap="flat" cmpd="sng">
            <a:solidFill>
              <a:srgbClr val="00B050"/>
            </a:solidFill>
            <a:prstDash val="solid"/>
            <a:miter lim="800000"/>
            <a:headEnd type="none" w="sm" len="sm"/>
            <a:tailEnd type="triangle" w="med" len="med"/>
          </a:ln>
        </p:spPr>
      </p:cxnSp>
      <p:cxnSp>
        <p:nvCxnSpPr>
          <p:cNvPr id="18" name="Google Shape;348;p15">
            <a:extLst>
              <a:ext uri="{FF2B5EF4-FFF2-40B4-BE49-F238E27FC236}">
                <a16:creationId xmlns:a16="http://schemas.microsoft.com/office/drawing/2014/main" id="{C2A1E40C-25DD-A229-3C39-C953FF44AEDF}"/>
              </a:ext>
            </a:extLst>
          </p:cNvPr>
          <p:cNvCxnSpPr>
            <a:cxnSpLocks/>
          </p:cNvCxnSpPr>
          <p:nvPr/>
        </p:nvCxnSpPr>
        <p:spPr>
          <a:xfrm flipV="1">
            <a:off x="3550580" y="5501580"/>
            <a:ext cx="1572435" cy="325976"/>
          </a:xfrm>
          <a:prstGeom prst="straightConnector1">
            <a:avLst/>
          </a:prstGeom>
          <a:noFill/>
          <a:ln w="57150" cap="flat" cmpd="sng">
            <a:solidFill>
              <a:srgbClr val="00B050"/>
            </a:solidFill>
            <a:prstDash val="solid"/>
            <a:miter lim="800000"/>
            <a:headEnd type="none" w="sm" len="sm"/>
            <a:tailEnd type="triangle" w="med" len="med"/>
          </a:ln>
        </p:spPr>
      </p:cxnSp>
      <p:sp>
        <p:nvSpPr>
          <p:cNvPr id="19" name="Google Shape;346;p15">
            <a:extLst>
              <a:ext uri="{FF2B5EF4-FFF2-40B4-BE49-F238E27FC236}">
                <a16:creationId xmlns:a16="http://schemas.microsoft.com/office/drawing/2014/main" id="{95E61B63-B974-3094-D30B-D818E32F890C}"/>
              </a:ext>
            </a:extLst>
          </p:cNvPr>
          <p:cNvSpPr/>
          <p:nvPr/>
        </p:nvSpPr>
        <p:spPr>
          <a:xfrm>
            <a:off x="4994650" y="5139348"/>
            <a:ext cx="487301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smtClean="0">
                <a:solidFill>
                  <a:srgbClr val="00B050"/>
                </a:solidFill>
                <a:latin typeface="Century Gothic"/>
                <a:ea typeface="Century Gothic"/>
                <a:cs typeface="Century Gothic"/>
                <a:sym typeface="Century Gothic"/>
              </a:rPr>
              <a:t>multiple times a day</a:t>
            </a:r>
            <a:endParaRPr sz="3600" b="1" dirty="0">
              <a:solidFill>
                <a:srgbClr val="00B050"/>
              </a:solidFill>
              <a:latin typeface="Century Gothic"/>
              <a:ea typeface="Century Gothic"/>
              <a:cs typeface="Century Gothic"/>
              <a:sym typeface="Century Gothic"/>
            </a:endParaRPr>
          </a:p>
        </p:txBody>
      </p:sp>
      <p:sp>
        <p:nvSpPr>
          <p:cNvPr id="20" name="Google Shape;183;p7"/>
          <p:cNvSpPr/>
          <p:nvPr/>
        </p:nvSpPr>
        <p:spPr>
          <a:xfrm>
            <a:off x="13927" y="373154"/>
            <a:ext cx="9111641"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23" name="Google Shape;330;p14"/>
          <p:cNvSpPr/>
          <p:nvPr/>
        </p:nvSpPr>
        <p:spPr>
          <a:xfrm>
            <a:off x="3799636" y="5882559"/>
            <a:ext cx="8248454" cy="954067"/>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lvl="0"/>
            <a:r>
              <a:rPr lang="en-AU" sz="2800" dirty="0" smtClean="0">
                <a:solidFill>
                  <a:schemeClr val="tx1"/>
                </a:solidFill>
                <a:latin typeface="Century Gothic"/>
                <a:ea typeface="Century Gothic"/>
                <a:cs typeface="Century Gothic"/>
                <a:sym typeface="Century Gothic"/>
              </a:rPr>
              <a:t>Peter </a:t>
            </a:r>
            <a:r>
              <a:rPr lang="en-AU" sz="2800" dirty="0">
                <a:solidFill>
                  <a:schemeClr val="tx1"/>
                </a:solidFill>
                <a:latin typeface="Century Gothic"/>
                <a:ea typeface="Century Gothic"/>
                <a:cs typeface="Century Gothic"/>
                <a:sym typeface="Century Gothic"/>
              </a:rPr>
              <a:t>excitedly checks his phone for </a:t>
            </a:r>
            <a:r>
              <a:rPr lang="en-AU" sz="2800" dirty="0" smtClean="0">
                <a:solidFill>
                  <a:schemeClr val="tx1"/>
                </a:solidFill>
                <a:latin typeface="Century Gothic"/>
                <a:ea typeface="Century Gothic"/>
                <a:cs typeface="Century Gothic"/>
                <a:sym typeface="Century Gothic"/>
              </a:rPr>
              <a:t>messages multiple times a day.</a:t>
            </a:r>
            <a:endParaRPr sz="2800" dirty="0">
              <a:solidFill>
                <a:schemeClr val="tx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nodePh="1">
                                  <p:stCondLst>
                                    <p:cond delay="0"/>
                                  </p:stCondLst>
                                  <p:endCondLst>
                                    <p:cond evt="begin" delay="0">
                                      <p:tn val="15"/>
                                    </p:cond>
                                  </p:endCondLst>
                                  <p:childTnLst>
                                    <p:set>
                                      <p:cBhvr>
                                        <p:cTn id="16" dur="1" fill="hold">
                                          <p:stCondLst>
                                            <p:cond delay="0"/>
                                          </p:stCondLst>
                                        </p:cTn>
                                        <p:tgtEl>
                                          <p:spTgt spid="34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pic>
        <p:nvPicPr>
          <p:cNvPr id="355" name="Google Shape;355;p16" descr="Logo, icon&#10;&#10;Description automatically generated"/>
          <p:cNvPicPr preferRelativeResize="0"/>
          <p:nvPr/>
        </p:nvPicPr>
        <p:blipFill rotWithShape="1">
          <a:blip r:embed="rId3">
            <a:alphaModFix/>
          </a:blip>
          <a:srcRect/>
          <a:stretch/>
        </p:blipFill>
        <p:spPr>
          <a:xfrm>
            <a:off x="10591920" y="156807"/>
            <a:ext cx="674078" cy="674078"/>
          </a:xfrm>
          <a:prstGeom prst="rect">
            <a:avLst/>
          </a:prstGeom>
          <a:noFill/>
          <a:ln>
            <a:noFill/>
          </a:ln>
        </p:spPr>
      </p:pic>
      <p:pic>
        <p:nvPicPr>
          <p:cNvPr id="356" name="Google Shape;356;p16" descr="Icon&#10;&#10;Description automatically generated"/>
          <p:cNvPicPr preferRelativeResize="0"/>
          <p:nvPr/>
        </p:nvPicPr>
        <p:blipFill rotWithShape="1">
          <a:blip r:embed="rId4">
            <a:alphaModFix/>
          </a:blip>
          <a:srcRect/>
          <a:stretch/>
        </p:blipFill>
        <p:spPr>
          <a:xfrm>
            <a:off x="9738823" y="156807"/>
            <a:ext cx="674078" cy="674078"/>
          </a:xfrm>
          <a:prstGeom prst="rect">
            <a:avLst/>
          </a:prstGeom>
          <a:noFill/>
          <a:ln>
            <a:noFill/>
          </a:ln>
        </p:spPr>
      </p:pic>
      <p:sp>
        <p:nvSpPr>
          <p:cNvPr id="358" name="Google Shape;358;p16"/>
          <p:cNvSpPr txBox="1"/>
          <p:nvPr/>
        </p:nvSpPr>
        <p:spPr>
          <a:xfrm>
            <a:off x="10203336" y="913049"/>
            <a:ext cx="1988664" cy="138499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0" marR="0" lvl="0" indent="0" algn="l" rtl="0">
              <a:spcBef>
                <a:spcPts val="0"/>
              </a:spcBef>
              <a:spcAft>
                <a:spcPts val="0"/>
              </a:spcAft>
              <a:buNone/>
            </a:pPr>
            <a:r>
              <a:rPr lang="en-AU" sz="1400" dirty="0">
                <a:solidFill>
                  <a:schemeClr val="dk1"/>
                </a:solidFill>
                <a:latin typeface="Century Gothic"/>
                <a:ea typeface="Century Gothic"/>
                <a:cs typeface="Century Gothic"/>
                <a:sym typeface="Century Gothic"/>
              </a:rPr>
              <a:t>Share your manner adverb with the group. Does it end in ‘</a:t>
            </a:r>
            <a:r>
              <a:rPr lang="en-AU" sz="1400" dirty="0" err="1">
                <a:solidFill>
                  <a:schemeClr val="dk1"/>
                </a:solidFill>
                <a:latin typeface="Century Gothic"/>
                <a:ea typeface="Century Gothic"/>
                <a:cs typeface="Century Gothic"/>
                <a:sym typeface="Century Gothic"/>
              </a:rPr>
              <a:t>ly</a:t>
            </a:r>
            <a:r>
              <a:rPr lang="en-AU" sz="1400" dirty="0">
                <a:solidFill>
                  <a:schemeClr val="dk1"/>
                </a:solidFill>
                <a:latin typeface="Century Gothic"/>
                <a:ea typeface="Century Gothic"/>
                <a:cs typeface="Century Gothic"/>
                <a:sym typeface="Century Gothic"/>
              </a:rPr>
              <a:t>’?</a:t>
            </a:r>
            <a:endParaRPr dirty="0"/>
          </a:p>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pic>
        <p:nvPicPr>
          <p:cNvPr id="359" name="Google Shape;359;p16" descr="Icon&#10;&#10;Description automatically generated"/>
          <p:cNvPicPr preferRelativeResize="0"/>
          <p:nvPr/>
        </p:nvPicPr>
        <p:blipFill rotWithShape="1">
          <a:blip r:embed="rId5">
            <a:alphaModFix/>
          </a:blip>
          <a:srcRect/>
          <a:stretch/>
        </p:blipFill>
        <p:spPr>
          <a:xfrm>
            <a:off x="11412618" y="145077"/>
            <a:ext cx="674078" cy="674078"/>
          </a:xfrm>
          <a:prstGeom prst="rect">
            <a:avLst/>
          </a:prstGeom>
          <a:noFill/>
          <a:ln>
            <a:noFill/>
          </a:ln>
        </p:spPr>
      </p:pic>
      <p:sp>
        <p:nvSpPr>
          <p:cNvPr id="360" name="Google Shape;360;p16"/>
          <p:cNvSpPr/>
          <p:nvPr/>
        </p:nvSpPr>
        <p:spPr>
          <a:xfrm>
            <a:off x="494169" y="2513373"/>
            <a:ext cx="1208861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chemeClr val="dk1"/>
                </a:solidFill>
                <a:latin typeface="Century Gothic"/>
                <a:ea typeface="Century Gothic"/>
                <a:cs typeface="Century Gothic"/>
                <a:sym typeface="Century Gothic"/>
              </a:rPr>
              <a:t>Susan eats breakfast on school days.</a:t>
            </a:r>
            <a:endParaRPr sz="4800" b="1" dirty="0">
              <a:solidFill>
                <a:schemeClr val="dk1"/>
              </a:solidFill>
              <a:latin typeface="Century Gothic"/>
              <a:ea typeface="Century Gothic"/>
              <a:cs typeface="Century Gothic"/>
              <a:sym typeface="Century Gothic"/>
            </a:endParaRPr>
          </a:p>
        </p:txBody>
      </p:sp>
      <p:sp>
        <p:nvSpPr>
          <p:cNvPr id="362" name="Google Shape;362;p16"/>
          <p:cNvSpPr/>
          <p:nvPr/>
        </p:nvSpPr>
        <p:spPr>
          <a:xfrm>
            <a:off x="6230960" y="4100052"/>
            <a:ext cx="5855736"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u="sng" dirty="0">
                <a:solidFill>
                  <a:schemeClr val="dk1"/>
                </a:solidFill>
                <a:latin typeface="Century Gothic"/>
                <a:ea typeface="Century Gothic"/>
                <a:cs typeface="Century Gothic"/>
                <a:sym typeface="Century Gothic"/>
              </a:rPr>
              <a:t>         (TIME)            </a:t>
            </a:r>
            <a:r>
              <a:rPr lang="en-AU" sz="2000" dirty="0">
                <a:solidFill>
                  <a:schemeClr val="dk1"/>
                </a:solidFill>
                <a:latin typeface="Century Gothic"/>
                <a:ea typeface="Century Gothic"/>
                <a:cs typeface="Century Gothic"/>
                <a:sym typeface="Century Gothic"/>
              </a:rPr>
              <a:t>Susan </a:t>
            </a:r>
            <a:r>
              <a:rPr lang="en-AU" sz="2000" u="sng" dirty="0">
                <a:solidFill>
                  <a:schemeClr val="dk1"/>
                </a:solidFill>
                <a:latin typeface="Century Gothic"/>
                <a:ea typeface="Century Gothic"/>
                <a:cs typeface="Century Gothic"/>
                <a:sym typeface="Century Gothic"/>
              </a:rPr>
              <a:t>     (MANNER) </a:t>
            </a:r>
            <a:r>
              <a:rPr lang="en-AU" sz="2000" dirty="0">
                <a:solidFill>
                  <a:schemeClr val="dk1"/>
                </a:solidFill>
                <a:latin typeface="Century Gothic"/>
                <a:ea typeface="Century Gothic"/>
                <a:cs typeface="Century Gothic"/>
                <a:sym typeface="Century Gothic"/>
              </a:rPr>
              <a:t>eats breakfast </a:t>
            </a:r>
            <a:r>
              <a:rPr lang="en-AU" sz="2000" u="sng" dirty="0">
                <a:solidFill>
                  <a:schemeClr val="dk1"/>
                </a:solidFill>
                <a:latin typeface="Century Gothic"/>
                <a:ea typeface="Century Gothic"/>
                <a:cs typeface="Century Gothic"/>
                <a:sym typeface="Century Gothic"/>
              </a:rPr>
              <a:t>          (FREQUENCY)        </a:t>
            </a:r>
            <a:r>
              <a:rPr lang="en-AU" sz="2000" dirty="0">
                <a:solidFill>
                  <a:schemeClr val="dk1"/>
                </a:solidFill>
                <a:latin typeface="Century Gothic"/>
                <a:ea typeface="Century Gothic"/>
                <a:cs typeface="Century Gothic"/>
                <a:sym typeface="Century Gothic"/>
              </a:rPr>
              <a:t>.</a:t>
            </a:r>
            <a:endParaRPr sz="2000" dirty="0">
              <a:solidFill>
                <a:schemeClr val="dk1"/>
              </a:solidFill>
              <a:latin typeface="Century Gothic"/>
              <a:ea typeface="Century Gothic"/>
              <a:cs typeface="Century Gothic"/>
              <a:sym typeface="Century Gothic"/>
            </a:endParaRPr>
          </a:p>
        </p:txBody>
      </p:sp>
      <p:sp>
        <p:nvSpPr>
          <p:cNvPr id="363" name="Google Shape;363;p16"/>
          <p:cNvSpPr txBox="1"/>
          <p:nvPr/>
        </p:nvSpPr>
        <p:spPr>
          <a:xfrm>
            <a:off x="6464792" y="3686817"/>
            <a:ext cx="6117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Scaffolded examples:</a:t>
            </a:r>
            <a:endParaRPr sz="1800">
              <a:solidFill>
                <a:schemeClr val="dk1"/>
              </a:solidFill>
              <a:latin typeface="Calibri"/>
              <a:ea typeface="Calibri"/>
              <a:cs typeface="Calibri"/>
              <a:sym typeface="Calibri"/>
            </a:endParaRPr>
          </a:p>
        </p:txBody>
      </p:sp>
      <p:sp>
        <p:nvSpPr>
          <p:cNvPr id="364" name="Google Shape;364;p16"/>
          <p:cNvSpPr/>
          <p:nvPr/>
        </p:nvSpPr>
        <p:spPr>
          <a:xfrm>
            <a:off x="6230960" y="4940957"/>
            <a:ext cx="5855736" cy="132339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dirty="0">
                <a:solidFill>
                  <a:srgbClr val="00B050"/>
                </a:solidFill>
                <a:latin typeface="Century Gothic"/>
                <a:ea typeface="Century Gothic"/>
                <a:cs typeface="Century Gothic"/>
                <a:sym typeface="Century Gothic"/>
              </a:rPr>
              <a:t>In the morning</a:t>
            </a:r>
            <a:r>
              <a:rPr lang="en-AU" sz="2000" b="1" dirty="0">
                <a:solidFill>
                  <a:schemeClr val="dk1"/>
                </a:solidFill>
                <a:latin typeface="Century Gothic"/>
                <a:ea typeface="Century Gothic"/>
                <a:cs typeface="Century Gothic"/>
                <a:sym typeface="Century Gothic"/>
              </a:rPr>
              <a:t>, Susan </a:t>
            </a:r>
            <a:r>
              <a:rPr lang="en-AU" sz="2000" b="1" dirty="0" smtClean="0">
                <a:solidFill>
                  <a:srgbClr val="00B050"/>
                </a:solidFill>
                <a:latin typeface="Century Gothic"/>
                <a:ea typeface="Century Gothic"/>
                <a:cs typeface="Century Gothic"/>
                <a:sym typeface="Century Gothic"/>
              </a:rPr>
              <a:t>noisily</a:t>
            </a:r>
            <a:r>
              <a:rPr lang="en-AU" sz="2000" b="1" dirty="0" smtClean="0">
                <a:solidFill>
                  <a:schemeClr val="dk1"/>
                </a:solidFill>
                <a:latin typeface="Century Gothic"/>
                <a:ea typeface="Century Gothic"/>
                <a:cs typeface="Century Gothic"/>
                <a:sym typeface="Century Gothic"/>
              </a:rPr>
              <a:t> </a:t>
            </a:r>
            <a:r>
              <a:rPr lang="en-AU" sz="2000" b="1" dirty="0">
                <a:solidFill>
                  <a:schemeClr val="dk1"/>
                </a:solidFill>
                <a:latin typeface="Century Gothic"/>
                <a:ea typeface="Century Gothic"/>
                <a:cs typeface="Century Gothic"/>
                <a:sym typeface="Century Gothic"/>
              </a:rPr>
              <a:t>eats breakfast </a:t>
            </a:r>
            <a:r>
              <a:rPr lang="en-AU" sz="2000" b="1" dirty="0">
                <a:solidFill>
                  <a:srgbClr val="00B050"/>
                </a:solidFill>
                <a:latin typeface="Century Gothic"/>
                <a:ea typeface="Century Gothic"/>
                <a:cs typeface="Century Gothic"/>
                <a:sym typeface="Century Gothic"/>
              </a:rPr>
              <a:t>each day</a:t>
            </a:r>
            <a:r>
              <a:rPr lang="en-AU" sz="2000" b="1" dirty="0">
                <a:solidFill>
                  <a:schemeClr val="dk1"/>
                </a:solidFill>
                <a:latin typeface="Century Gothic"/>
                <a:ea typeface="Century Gothic"/>
                <a:cs typeface="Century Gothic"/>
                <a:sym typeface="Century Gothic"/>
              </a:rPr>
              <a:t>.</a:t>
            </a:r>
            <a:endParaRPr dirty="0"/>
          </a:p>
          <a:p>
            <a:pPr marL="0" marR="0" lvl="0" indent="0" algn="l" rtl="0">
              <a:spcBef>
                <a:spcPts val="0"/>
              </a:spcBef>
              <a:spcAft>
                <a:spcPts val="0"/>
              </a:spcAft>
              <a:buNone/>
            </a:pPr>
            <a:endParaRPr sz="20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4"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5" name="TextBox 14"/>
          <p:cNvSpPr txBox="1"/>
          <p:nvPr/>
        </p:nvSpPr>
        <p:spPr>
          <a:xfrm>
            <a:off x="2116646" y="6550223"/>
            <a:ext cx="8983224" cy="307777"/>
          </a:xfrm>
          <a:prstGeom prst="rect">
            <a:avLst/>
          </a:prstGeom>
          <a:noFill/>
        </p:spPr>
        <p:txBody>
          <a:bodyPr wrap="square" rtlCol="0">
            <a:spAutoFit/>
          </a:bodyPr>
          <a:lstStyle/>
          <a:p>
            <a:r>
              <a:rPr lang="en-AU" dirty="0" smtClean="0"/>
              <a:t>Provide students with a list of adverbs from Writing Matters (page 293-294 reproducible)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pic>
        <p:nvPicPr>
          <p:cNvPr id="370" name="Google Shape;370;p17" descr="Logo, icon&#10;&#10;Description automatically generated"/>
          <p:cNvPicPr preferRelativeResize="0"/>
          <p:nvPr/>
        </p:nvPicPr>
        <p:blipFill rotWithShape="1">
          <a:blip r:embed="rId3">
            <a:alphaModFix/>
          </a:blip>
          <a:srcRect/>
          <a:stretch/>
        </p:blipFill>
        <p:spPr>
          <a:xfrm>
            <a:off x="10591920" y="156807"/>
            <a:ext cx="674078" cy="674078"/>
          </a:xfrm>
          <a:prstGeom prst="rect">
            <a:avLst/>
          </a:prstGeom>
          <a:noFill/>
          <a:ln>
            <a:noFill/>
          </a:ln>
        </p:spPr>
      </p:pic>
      <p:pic>
        <p:nvPicPr>
          <p:cNvPr id="371" name="Google Shape;371;p17" descr="Icon&#10;&#10;Description automatically generated"/>
          <p:cNvPicPr preferRelativeResize="0"/>
          <p:nvPr/>
        </p:nvPicPr>
        <p:blipFill rotWithShape="1">
          <a:blip r:embed="rId4">
            <a:alphaModFix/>
          </a:blip>
          <a:srcRect/>
          <a:stretch/>
        </p:blipFill>
        <p:spPr>
          <a:xfrm>
            <a:off x="9738823" y="156807"/>
            <a:ext cx="674078" cy="674078"/>
          </a:xfrm>
          <a:prstGeom prst="rect">
            <a:avLst/>
          </a:prstGeom>
          <a:noFill/>
          <a:ln>
            <a:noFill/>
          </a:ln>
        </p:spPr>
      </p:pic>
      <p:sp>
        <p:nvSpPr>
          <p:cNvPr id="373" name="Google Shape;373;p17"/>
          <p:cNvSpPr txBox="1"/>
          <p:nvPr/>
        </p:nvSpPr>
        <p:spPr>
          <a:xfrm>
            <a:off x="10203336" y="913049"/>
            <a:ext cx="1988664"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Which is the easiest adverb to create and why?</a:t>
            </a:r>
            <a:endParaRPr/>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p:txBody>
      </p:sp>
      <p:sp>
        <p:nvSpPr>
          <p:cNvPr id="375" name="Google Shape;375;p17"/>
          <p:cNvSpPr/>
          <p:nvPr/>
        </p:nvSpPr>
        <p:spPr>
          <a:xfrm>
            <a:off x="1488832" y="2465054"/>
            <a:ext cx="848333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chemeClr val="dk1"/>
                </a:solidFill>
                <a:latin typeface="Century Gothic"/>
                <a:ea typeface="Century Gothic"/>
                <a:cs typeface="Century Gothic"/>
                <a:sym typeface="Century Gothic"/>
              </a:rPr>
              <a:t>I sang my favourite song.</a:t>
            </a:r>
            <a:endParaRPr sz="4800" b="1" dirty="0">
              <a:solidFill>
                <a:schemeClr val="dk1"/>
              </a:solidFill>
              <a:latin typeface="Century Gothic"/>
              <a:ea typeface="Century Gothic"/>
              <a:cs typeface="Century Gothic"/>
              <a:sym typeface="Century Gothic"/>
            </a:endParaRPr>
          </a:p>
        </p:txBody>
      </p:sp>
      <p:sp>
        <p:nvSpPr>
          <p:cNvPr id="377" name="Google Shape;377;p17"/>
          <p:cNvSpPr/>
          <p:nvPr/>
        </p:nvSpPr>
        <p:spPr>
          <a:xfrm>
            <a:off x="6230960" y="4100052"/>
            <a:ext cx="5855736"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u="sng" dirty="0">
                <a:solidFill>
                  <a:schemeClr val="dk1"/>
                </a:solidFill>
                <a:latin typeface="Century Gothic"/>
                <a:ea typeface="Century Gothic"/>
                <a:cs typeface="Century Gothic"/>
                <a:sym typeface="Century Gothic"/>
              </a:rPr>
              <a:t>         (TIME)              </a:t>
            </a:r>
            <a:r>
              <a:rPr lang="en-AU" sz="2000" dirty="0">
                <a:solidFill>
                  <a:schemeClr val="dk1"/>
                </a:solidFill>
                <a:latin typeface="Century Gothic"/>
                <a:ea typeface="Century Gothic"/>
                <a:cs typeface="Century Gothic"/>
                <a:sym typeface="Century Gothic"/>
              </a:rPr>
              <a:t>  I  </a:t>
            </a:r>
            <a:r>
              <a:rPr lang="en-AU" sz="2000" u="sng" dirty="0">
                <a:solidFill>
                  <a:schemeClr val="dk1"/>
                </a:solidFill>
                <a:latin typeface="Century Gothic"/>
                <a:ea typeface="Century Gothic"/>
                <a:cs typeface="Century Gothic"/>
                <a:sym typeface="Century Gothic"/>
              </a:rPr>
              <a:t>     (MANNER)    </a:t>
            </a:r>
            <a:r>
              <a:rPr lang="en-AU" sz="2000" dirty="0">
                <a:solidFill>
                  <a:schemeClr val="dk1"/>
                </a:solidFill>
                <a:latin typeface="Century Gothic"/>
                <a:ea typeface="Century Gothic"/>
                <a:cs typeface="Century Gothic"/>
                <a:sym typeface="Century Gothic"/>
              </a:rPr>
              <a:t> sang my favourite song  </a:t>
            </a:r>
            <a:r>
              <a:rPr lang="en-AU" sz="2000" u="sng" dirty="0">
                <a:solidFill>
                  <a:schemeClr val="dk1"/>
                </a:solidFill>
                <a:latin typeface="Century Gothic"/>
                <a:ea typeface="Century Gothic"/>
                <a:cs typeface="Century Gothic"/>
                <a:sym typeface="Century Gothic"/>
              </a:rPr>
              <a:t>        (PLACE)        </a:t>
            </a:r>
            <a:r>
              <a:rPr lang="en-AU" sz="2000" dirty="0">
                <a:solidFill>
                  <a:schemeClr val="dk1"/>
                </a:solidFill>
                <a:latin typeface="Century Gothic"/>
                <a:ea typeface="Century Gothic"/>
                <a:cs typeface="Century Gothic"/>
                <a:sym typeface="Century Gothic"/>
              </a:rPr>
              <a:t>.</a:t>
            </a:r>
            <a:endParaRPr sz="2000" dirty="0">
              <a:solidFill>
                <a:schemeClr val="dk1"/>
              </a:solidFill>
              <a:latin typeface="Century Gothic"/>
              <a:ea typeface="Century Gothic"/>
              <a:cs typeface="Century Gothic"/>
              <a:sym typeface="Century Gothic"/>
            </a:endParaRPr>
          </a:p>
        </p:txBody>
      </p:sp>
      <p:sp>
        <p:nvSpPr>
          <p:cNvPr id="378" name="Google Shape;378;p17"/>
          <p:cNvSpPr txBox="1"/>
          <p:nvPr/>
        </p:nvSpPr>
        <p:spPr>
          <a:xfrm>
            <a:off x="6464792" y="3686817"/>
            <a:ext cx="6117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Scaffolded examples:</a:t>
            </a:r>
            <a:endParaRPr sz="1800">
              <a:solidFill>
                <a:schemeClr val="dk1"/>
              </a:solidFill>
              <a:latin typeface="Calibri"/>
              <a:ea typeface="Calibri"/>
              <a:cs typeface="Calibri"/>
              <a:sym typeface="Calibri"/>
            </a:endParaRPr>
          </a:p>
        </p:txBody>
      </p:sp>
      <p:sp>
        <p:nvSpPr>
          <p:cNvPr id="379" name="Google Shape;379;p17"/>
          <p:cNvSpPr/>
          <p:nvPr/>
        </p:nvSpPr>
        <p:spPr>
          <a:xfrm>
            <a:off x="6230960" y="4940957"/>
            <a:ext cx="5855736" cy="132339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dirty="0">
                <a:solidFill>
                  <a:srgbClr val="00B050"/>
                </a:solidFill>
                <a:latin typeface="Century Gothic"/>
                <a:ea typeface="Century Gothic"/>
                <a:cs typeface="Century Gothic"/>
                <a:sym typeface="Century Gothic"/>
              </a:rPr>
              <a:t>This morning, </a:t>
            </a:r>
            <a:r>
              <a:rPr lang="en-AU" sz="2000" b="1" dirty="0">
                <a:solidFill>
                  <a:schemeClr val="dk1"/>
                </a:solidFill>
                <a:latin typeface="Century Gothic"/>
                <a:ea typeface="Century Gothic"/>
                <a:cs typeface="Century Gothic"/>
                <a:sym typeface="Century Gothic"/>
              </a:rPr>
              <a:t>I</a:t>
            </a:r>
            <a:r>
              <a:rPr lang="en-AU" sz="2000" b="1" dirty="0">
                <a:solidFill>
                  <a:srgbClr val="00B050"/>
                </a:solidFill>
                <a:latin typeface="Century Gothic"/>
                <a:ea typeface="Century Gothic"/>
                <a:cs typeface="Century Gothic"/>
                <a:sym typeface="Century Gothic"/>
              </a:rPr>
              <a:t> loudly </a:t>
            </a:r>
            <a:r>
              <a:rPr lang="en-AU" sz="2000" b="1" dirty="0">
                <a:solidFill>
                  <a:schemeClr val="dk1"/>
                </a:solidFill>
                <a:latin typeface="Century Gothic"/>
                <a:ea typeface="Century Gothic"/>
                <a:cs typeface="Century Gothic"/>
                <a:sym typeface="Century Gothic"/>
              </a:rPr>
              <a:t>sang my favourite song</a:t>
            </a:r>
            <a:r>
              <a:rPr lang="en-AU" sz="2000" b="1" dirty="0">
                <a:solidFill>
                  <a:srgbClr val="00B050"/>
                </a:solidFill>
                <a:latin typeface="Century Gothic"/>
                <a:ea typeface="Century Gothic"/>
                <a:cs typeface="Century Gothic"/>
                <a:sym typeface="Century Gothic"/>
              </a:rPr>
              <a:t> upstairs in my room.</a:t>
            </a:r>
            <a:endParaRPr sz="20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b="1" dirty="0">
              <a:solidFill>
                <a:srgbClr val="00B050"/>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4"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5" name="TextBox 14"/>
          <p:cNvSpPr txBox="1"/>
          <p:nvPr/>
        </p:nvSpPr>
        <p:spPr>
          <a:xfrm>
            <a:off x="2116646" y="6550223"/>
            <a:ext cx="8983224" cy="307777"/>
          </a:xfrm>
          <a:prstGeom prst="rect">
            <a:avLst/>
          </a:prstGeom>
          <a:noFill/>
        </p:spPr>
        <p:txBody>
          <a:bodyPr wrap="square" rtlCol="0">
            <a:spAutoFit/>
          </a:bodyPr>
          <a:lstStyle/>
          <a:p>
            <a:r>
              <a:rPr lang="en-AU" dirty="0" smtClean="0"/>
              <a:t>Provide students with a list of adverbs from Writing Matters (page 293-294 reproducible)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pic>
        <p:nvPicPr>
          <p:cNvPr id="385" name="Google Shape;385;p18" descr="Logo, icon&#10;&#10;Description automatically generated"/>
          <p:cNvPicPr preferRelativeResize="0"/>
          <p:nvPr/>
        </p:nvPicPr>
        <p:blipFill rotWithShape="1">
          <a:blip r:embed="rId3">
            <a:alphaModFix/>
          </a:blip>
          <a:srcRect/>
          <a:stretch/>
        </p:blipFill>
        <p:spPr>
          <a:xfrm>
            <a:off x="10591920" y="156807"/>
            <a:ext cx="674078" cy="674078"/>
          </a:xfrm>
          <a:prstGeom prst="rect">
            <a:avLst/>
          </a:prstGeom>
          <a:noFill/>
          <a:ln>
            <a:noFill/>
          </a:ln>
        </p:spPr>
      </p:pic>
      <p:pic>
        <p:nvPicPr>
          <p:cNvPr id="386" name="Google Shape;386;p18" descr="Icon&#10;&#10;Description automatically generated"/>
          <p:cNvPicPr preferRelativeResize="0"/>
          <p:nvPr/>
        </p:nvPicPr>
        <p:blipFill rotWithShape="1">
          <a:blip r:embed="rId4">
            <a:alphaModFix/>
          </a:blip>
          <a:srcRect/>
          <a:stretch/>
        </p:blipFill>
        <p:spPr>
          <a:xfrm>
            <a:off x="9738823" y="156807"/>
            <a:ext cx="674078" cy="674078"/>
          </a:xfrm>
          <a:prstGeom prst="rect">
            <a:avLst/>
          </a:prstGeom>
          <a:noFill/>
          <a:ln>
            <a:noFill/>
          </a:ln>
        </p:spPr>
      </p:pic>
      <p:sp>
        <p:nvSpPr>
          <p:cNvPr id="388" name="Google Shape;388;p18"/>
          <p:cNvSpPr txBox="1"/>
          <p:nvPr/>
        </p:nvSpPr>
        <p:spPr>
          <a:xfrm>
            <a:off x="10203336" y="913049"/>
            <a:ext cx="1988664" cy="73866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Which is the verb in the sentence?</a:t>
            </a:r>
            <a:endParaRPr/>
          </a:p>
        </p:txBody>
      </p:sp>
      <p:sp>
        <p:nvSpPr>
          <p:cNvPr id="390" name="Google Shape;390;p18"/>
          <p:cNvSpPr/>
          <p:nvPr/>
        </p:nvSpPr>
        <p:spPr>
          <a:xfrm>
            <a:off x="528298" y="2604367"/>
            <a:ext cx="1175232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chemeClr val="dk1"/>
                </a:solidFill>
                <a:latin typeface="Century Gothic"/>
                <a:ea typeface="Century Gothic"/>
                <a:cs typeface="Century Gothic"/>
                <a:sym typeface="Century Gothic"/>
              </a:rPr>
              <a:t>The man wore a bright orange shirt.</a:t>
            </a:r>
            <a:endParaRPr sz="4800" b="1" dirty="0">
              <a:solidFill>
                <a:schemeClr val="dk1"/>
              </a:solidFill>
              <a:latin typeface="Century Gothic"/>
              <a:ea typeface="Century Gothic"/>
              <a:cs typeface="Century Gothic"/>
              <a:sym typeface="Century Gothic"/>
            </a:endParaRPr>
          </a:p>
        </p:txBody>
      </p:sp>
      <p:sp>
        <p:nvSpPr>
          <p:cNvPr id="392" name="Google Shape;392;p18"/>
          <p:cNvSpPr/>
          <p:nvPr/>
        </p:nvSpPr>
        <p:spPr>
          <a:xfrm>
            <a:off x="6230960" y="4100052"/>
            <a:ext cx="5855736"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u="sng" dirty="0">
                <a:solidFill>
                  <a:schemeClr val="dk1"/>
                </a:solidFill>
                <a:latin typeface="Century Gothic"/>
                <a:ea typeface="Century Gothic"/>
                <a:cs typeface="Century Gothic"/>
                <a:sym typeface="Century Gothic"/>
              </a:rPr>
              <a:t>    (TIME)     </a:t>
            </a:r>
            <a:r>
              <a:rPr lang="en-AU" sz="2000" dirty="0">
                <a:solidFill>
                  <a:schemeClr val="dk1"/>
                </a:solidFill>
                <a:latin typeface="Century Gothic"/>
                <a:ea typeface="Century Gothic"/>
                <a:cs typeface="Century Gothic"/>
                <a:sym typeface="Century Gothic"/>
              </a:rPr>
              <a:t>The man  </a:t>
            </a:r>
            <a:r>
              <a:rPr lang="en-AU" sz="2000" u="sng" dirty="0">
                <a:solidFill>
                  <a:schemeClr val="dk1"/>
                </a:solidFill>
                <a:latin typeface="Century Gothic"/>
                <a:ea typeface="Century Gothic"/>
                <a:cs typeface="Century Gothic"/>
                <a:sym typeface="Century Gothic"/>
              </a:rPr>
              <a:t>    (MANNER)    </a:t>
            </a:r>
            <a:r>
              <a:rPr lang="en-AU" sz="2000" dirty="0">
                <a:solidFill>
                  <a:schemeClr val="dk1"/>
                </a:solidFill>
                <a:latin typeface="Century Gothic"/>
                <a:ea typeface="Century Gothic"/>
                <a:cs typeface="Century Gothic"/>
                <a:sym typeface="Century Gothic"/>
              </a:rPr>
              <a:t>wore a</a:t>
            </a:r>
            <a:endParaRPr dirty="0"/>
          </a:p>
          <a:p>
            <a:pPr marL="0" marR="0" lvl="0" indent="0" algn="l" rtl="0">
              <a:spcBef>
                <a:spcPts val="0"/>
              </a:spcBef>
              <a:spcAft>
                <a:spcPts val="0"/>
              </a:spcAft>
              <a:buNone/>
            </a:pPr>
            <a:r>
              <a:rPr lang="en-AU" sz="2000" dirty="0">
                <a:solidFill>
                  <a:schemeClr val="dk1"/>
                </a:solidFill>
                <a:latin typeface="Century Gothic"/>
                <a:ea typeface="Century Gothic"/>
                <a:cs typeface="Century Gothic"/>
                <a:sym typeface="Century Gothic"/>
              </a:rPr>
              <a:t> bright orange shirt </a:t>
            </a:r>
            <a:r>
              <a:rPr lang="en-AU" sz="2000" u="sng" dirty="0">
                <a:solidFill>
                  <a:schemeClr val="dk1"/>
                </a:solidFill>
                <a:latin typeface="Century Gothic"/>
                <a:ea typeface="Century Gothic"/>
                <a:cs typeface="Century Gothic"/>
                <a:sym typeface="Century Gothic"/>
              </a:rPr>
              <a:t>(PLACE)      </a:t>
            </a:r>
            <a:r>
              <a:rPr lang="en-AU" sz="2000" dirty="0">
                <a:solidFill>
                  <a:schemeClr val="dk1"/>
                </a:solidFill>
                <a:latin typeface="Century Gothic"/>
                <a:ea typeface="Century Gothic"/>
                <a:cs typeface="Century Gothic"/>
                <a:sym typeface="Century Gothic"/>
              </a:rPr>
              <a:t>.</a:t>
            </a:r>
            <a:endParaRPr sz="2000" dirty="0">
              <a:solidFill>
                <a:schemeClr val="dk1"/>
              </a:solidFill>
              <a:latin typeface="Century Gothic"/>
              <a:ea typeface="Century Gothic"/>
              <a:cs typeface="Century Gothic"/>
              <a:sym typeface="Century Gothic"/>
            </a:endParaRPr>
          </a:p>
        </p:txBody>
      </p:sp>
      <p:sp>
        <p:nvSpPr>
          <p:cNvPr id="393" name="Google Shape;393;p18"/>
          <p:cNvSpPr txBox="1"/>
          <p:nvPr/>
        </p:nvSpPr>
        <p:spPr>
          <a:xfrm>
            <a:off x="6162629" y="3682745"/>
            <a:ext cx="6117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Scaffolded examples:</a:t>
            </a:r>
            <a:endParaRPr sz="1800">
              <a:solidFill>
                <a:schemeClr val="dk1"/>
              </a:solidFill>
              <a:latin typeface="Calibri"/>
              <a:ea typeface="Calibri"/>
              <a:cs typeface="Calibri"/>
              <a:sym typeface="Calibri"/>
            </a:endParaRPr>
          </a:p>
        </p:txBody>
      </p:sp>
      <p:sp>
        <p:nvSpPr>
          <p:cNvPr id="394" name="Google Shape;394;p18"/>
          <p:cNvSpPr/>
          <p:nvPr/>
        </p:nvSpPr>
        <p:spPr>
          <a:xfrm>
            <a:off x="6230960" y="4940957"/>
            <a:ext cx="5855736"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dirty="0">
                <a:solidFill>
                  <a:srgbClr val="00B050"/>
                </a:solidFill>
                <a:latin typeface="Century Gothic"/>
                <a:ea typeface="Century Gothic"/>
                <a:cs typeface="Century Gothic"/>
                <a:sym typeface="Century Gothic"/>
              </a:rPr>
              <a:t>This morning </a:t>
            </a:r>
            <a:r>
              <a:rPr lang="en-AU" sz="2000" b="1" dirty="0">
                <a:solidFill>
                  <a:schemeClr val="dk1"/>
                </a:solidFill>
                <a:latin typeface="Century Gothic"/>
                <a:ea typeface="Century Gothic"/>
                <a:cs typeface="Century Gothic"/>
                <a:sym typeface="Century Gothic"/>
              </a:rPr>
              <a:t>the man </a:t>
            </a:r>
            <a:r>
              <a:rPr lang="en-AU" sz="2000" b="1" dirty="0">
                <a:solidFill>
                  <a:srgbClr val="00B050"/>
                </a:solidFill>
                <a:latin typeface="Century Gothic"/>
                <a:ea typeface="Century Gothic"/>
                <a:cs typeface="Century Gothic"/>
                <a:sym typeface="Century Gothic"/>
              </a:rPr>
              <a:t>extraordinarily </a:t>
            </a:r>
            <a:r>
              <a:rPr lang="en-AU" sz="2000" b="1" dirty="0">
                <a:solidFill>
                  <a:schemeClr val="dk1"/>
                </a:solidFill>
                <a:latin typeface="Century Gothic"/>
                <a:ea typeface="Century Gothic"/>
                <a:cs typeface="Century Gothic"/>
                <a:sym typeface="Century Gothic"/>
              </a:rPr>
              <a:t>wore a bright orange shirt </a:t>
            </a:r>
            <a:r>
              <a:rPr lang="en-AU" sz="2000" b="1" dirty="0">
                <a:solidFill>
                  <a:srgbClr val="00B050"/>
                </a:solidFill>
                <a:latin typeface="Century Gothic"/>
                <a:ea typeface="Century Gothic"/>
                <a:cs typeface="Century Gothic"/>
                <a:sym typeface="Century Gothic"/>
              </a:rPr>
              <a:t>inside</a:t>
            </a:r>
            <a:r>
              <a:rPr lang="en-AU" sz="2000" b="1" dirty="0">
                <a:solidFill>
                  <a:schemeClr val="dk1"/>
                </a:solidFill>
                <a:latin typeface="Century Gothic"/>
                <a:ea typeface="Century Gothic"/>
                <a:cs typeface="Century Gothic"/>
                <a:sym typeface="Century Gothic"/>
              </a:rPr>
              <a:t>.</a:t>
            </a:r>
            <a:endParaRPr dirty="0"/>
          </a:p>
        </p:txBody>
      </p:sp>
      <p:sp>
        <p:nvSpPr>
          <p:cNvPr id="14"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5" name="TextBox 14"/>
          <p:cNvSpPr txBox="1"/>
          <p:nvPr/>
        </p:nvSpPr>
        <p:spPr>
          <a:xfrm>
            <a:off x="2116646" y="6550223"/>
            <a:ext cx="8983224" cy="307777"/>
          </a:xfrm>
          <a:prstGeom prst="rect">
            <a:avLst/>
          </a:prstGeom>
          <a:noFill/>
        </p:spPr>
        <p:txBody>
          <a:bodyPr wrap="square" rtlCol="0">
            <a:spAutoFit/>
          </a:bodyPr>
          <a:lstStyle/>
          <a:p>
            <a:r>
              <a:rPr lang="en-AU" dirty="0" smtClean="0"/>
              <a:t>Provide students with a list of adverbs from Writing Matters (page 293-294 reproducible)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pic>
        <p:nvPicPr>
          <p:cNvPr id="400" name="Google Shape;400;p19" descr="Logo, icon&#10;&#10;Description automatically generated"/>
          <p:cNvPicPr preferRelativeResize="0"/>
          <p:nvPr/>
        </p:nvPicPr>
        <p:blipFill rotWithShape="1">
          <a:blip r:embed="rId3">
            <a:alphaModFix/>
          </a:blip>
          <a:srcRect/>
          <a:stretch/>
        </p:blipFill>
        <p:spPr>
          <a:xfrm>
            <a:off x="10591920" y="156807"/>
            <a:ext cx="674078" cy="674078"/>
          </a:xfrm>
          <a:prstGeom prst="rect">
            <a:avLst/>
          </a:prstGeom>
          <a:noFill/>
          <a:ln>
            <a:noFill/>
          </a:ln>
        </p:spPr>
      </p:pic>
      <p:pic>
        <p:nvPicPr>
          <p:cNvPr id="401" name="Google Shape;401;p19" descr="Icon&#10;&#10;Description automatically generated"/>
          <p:cNvPicPr preferRelativeResize="0"/>
          <p:nvPr/>
        </p:nvPicPr>
        <p:blipFill rotWithShape="1">
          <a:blip r:embed="rId4">
            <a:alphaModFix/>
          </a:blip>
          <a:srcRect/>
          <a:stretch/>
        </p:blipFill>
        <p:spPr>
          <a:xfrm>
            <a:off x="9738823" y="156807"/>
            <a:ext cx="674078" cy="674078"/>
          </a:xfrm>
          <a:prstGeom prst="rect">
            <a:avLst/>
          </a:prstGeom>
          <a:noFill/>
          <a:ln>
            <a:noFill/>
          </a:ln>
        </p:spPr>
      </p:pic>
      <p:sp>
        <p:nvSpPr>
          <p:cNvPr id="403" name="Google Shape;403;p19"/>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do you know WHERE to place an adverb?</a:t>
            </a:r>
            <a:endParaRPr sz="1400" b="1">
              <a:solidFill>
                <a:schemeClr val="dk1"/>
              </a:solidFill>
              <a:latin typeface="Century Gothic"/>
              <a:ea typeface="Century Gothic"/>
              <a:cs typeface="Century Gothic"/>
              <a:sym typeface="Century Gothic"/>
            </a:endParaRPr>
          </a:p>
        </p:txBody>
      </p:sp>
      <p:sp>
        <p:nvSpPr>
          <p:cNvPr id="405" name="Google Shape;405;p19"/>
          <p:cNvSpPr/>
          <p:nvPr/>
        </p:nvSpPr>
        <p:spPr>
          <a:xfrm>
            <a:off x="97410" y="2897443"/>
            <a:ext cx="1209459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dirty="0">
                <a:solidFill>
                  <a:schemeClr val="dk1"/>
                </a:solidFill>
                <a:latin typeface="Century Gothic"/>
                <a:ea typeface="Century Gothic"/>
                <a:cs typeface="Century Gothic"/>
                <a:sym typeface="Century Gothic"/>
              </a:rPr>
              <a:t>The lady in the race stared at her rival.</a:t>
            </a:r>
            <a:endParaRPr sz="4800" b="1" dirty="0">
              <a:solidFill>
                <a:schemeClr val="dk1"/>
              </a:solidFill>
              <a:latin typeface="Century Gothic"/>
              <a:ea typeface="Century Gothic"/>
              <a:cs typeface="Century Gothic"/>
              <a:sym typeface="Century Gothic"/>
            </a:endParaRPr>
          </a:p>
        </p:txBody>
      </p:sp>
      <p:sp>
        <p:nvSpPr>
          <p:cNvPr id="407" name="Google Shape;407;p19"/>
          <p:cNvSpPr txBox="1"/>
          <p:nvPr/>
        </p:nvSpPr>
        <p:spPr>
          <a:xfrm>
            <a:off x="6162629" y="4621513"/>
            <a:ext cx="6117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Examples:</a:t>
            </a:r>
            <a:endParaRPr sz="1800" dirty="0">
              <a:solidFill>
                <a:schemeClr val="dk1"/>
              </a:solidFill>
              <a:latin typeface="Calibri"/>
              <a:ea typeface="Calibri"/>
              <a:cs typeface="Calibri"/>
              <a:sym typeface="Calibri"/>
            </a:endParaRPr>
          </a:p>
        </p:txBody>
      </p:sp>
      <p:sp>
        <p:nvSpPr>
          <p:cNvPr id="408" name="Google Shape;408;p19"/>
          <p:cNvSpPr/>
          <p:nvPr/>
        </p:nvSpPr>
        <p:spPr>
          <a:xfrm>
            <a:off x="6162629" y="5231970"/>
            <a:ext cx="5855736"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dirty="0" smtClean="0">
                <a:solidFill>
                  <a:srgbClr val="00B050"/>
                </a:solidFill>
                <a:latin typeface="Century Gothic"/>
                <a:ea typeface="Century Gothic"/>
                <a:cs typeface="Century Gothic"/>
                <a:sym typeface="Century Gothic"/>
              </a:rPr>
              <a:t>Ruthlessly, </a:t>
            </a:r>
            <a:r>
              <a:rPr lang="en-AU" sz="2000" b="1" dirty="0">
                <a:solidFill>
                  <a:schemeClr val="tx1"/>
                </a:solidFill>
                <a:latin typeface="Century Gothic"/>
                <a:ea typeface="Century Gothic"/>
                <a:cs typeface="Century Gothic"/>
                <a:sym typeface="Century Gothic"/>
              </a:rPr>
              <a:t>she stared at her rival</a:t>
            </a:r>
            <a:r>
              <a:rPr lang="en-AU" sz="2000" b="1" dirty="0">
                <a:solidFill>
                  <a:srgbClr val="00B050"/>
                </a:solidFill>
                <a:latin typeface="Century Gothic"/>
                <a:ea typeface="Century Gothic"/>
                <a:cs typeface="Century Gothic"/>
                <a:sym typeface="Century Gothic"/>
              </a:rPr>
              <a:t> before the race.</a:t>
            </a:r>
            <a:r>
              <a:rPr lang="en-AU" sz="2000" b="1" dirty="0">
                <a:solidFill>
                  <a:schemeClr val="dk1"/>
                </a:solidFill>
                <a:latin typeface="Century Gothic"/>
                <a:ea typeface="Century Gothic"/>
                <a:cs typeface="Century Gothic"/>
                <a:sym typeface="Century Gothic"/>
              </a:rPr>
              <a:t> </a:t>
            </a:r>
            <a:endParaRPr dirty="0"/>
          </a:p>
        </p:txBody>
      </p:sp>
      <p:sp>
        <p:nvSpPr>
          <p:cNvPr id="13"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4" name="TextBox 13"/>
          <p:cNvSpPr txBox="1"/>
          <p:nvPr/>
        </p:nvSpPr>
        <p:spPr>
          <a:xfrm>
            <a:off x="2116646" y="6550223"/>
            <a:ext cx="8983224" cy="307777"/>
          </a:xfrm>
          <a:prstGeom prst="rect">
            <a:avLst/>
          </a:prstGeom>
          <a:noFill/>
        </p:spPr>
        <p:txBody>
          <a:bodyPr wrap="square" rtlCol="0">
            <a:spAutoFit/>
          </a:bodyPr>
          <a:lstStyle/>
          <a:p>
            <a:r>
              <a:rPr lang="en-AU" dirty="0" smtClean="0"/>
              <a:t>Provide students with a list of adverbs from Writing Matters (page 293-294 reproducible)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pic>
        <p:nvPicPr>
          <p:cNvPr id="414" name="Google Shape;414;p20" descr="Logo, icon&#10;&#10;Description automatically generated"/>
          <p:cNvPicPr preferRelativeResize="0"/>
          <p:nvPr/>
        </p:nvPicPr>
        <p:blipFill rotWithShape="1">
          <a:blip r:embed="rId3">
            <a:alphaModFix/>
          </a:blip>
          <a:srcRect/>
          <a:stretch/>
        </p:blipFill>
        <p:spPr>
          <a:xfrm>
            <a:off x="10591920" y="156807"/>
            <a:ext cx="674078" cy="674078"/>
          </a:xfrm>
          <a:prstGeom prst="rect">
            <a:avLst/>
          </a:prstGeom>
          <a:noFill/>
          <a:ln>
            <a:noFill/>
          </a:ln>
        </p:spPr>
      </p:pic>
      <p:pic>
        <p:nvPicPr>
          <p:cNvPr id="415" name="Google Shape;415;p20" descr="Icon&#10;&#10;Description automatically generated"/>
          <p:cNvPicPr preferRelativeResize="0"/>
          <p:nvPr/>
        </p:nvPicPr>
        <p:blipFill rotWithShape="1">
          <a:blip r:embed="rId4">
            <a:alphaModFix/>
          </a:blip>
          <a:srcRect/>
          <a:stretch/>
        </p:blipFill>
        <p:spPr>
          <a:xfrm>
            <a:off x="9738823" y="156807"/>
            <a:ext cx="674078" cy="674078"/>
          </a:xfrm>
          <a:prstGeom prst="rect">
            <a:avLst/>
          </a:prstGeom>
          <a:noFill/>
          <a:ln>
            <a:noFill/>
          </a:ln>
        </p:spPr>
      </p:pic>
      <p:sp>
        <p:nvSpPr>
          <p:cNvPr id="417" name="Google Shape;417;p20"/>
          <p:cNvSpPr txBox="1"/>
          <p:nvPr/>
        </p:nvSpPr>
        <p:spPr>
          <a:xfrm>
            <a:off x="10203336" y="913049"/>
            <a:ext cx="1988664"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Why do you sometimes need to rearrange your sentence?</a:t>
            </a:r>
            <a:endParaRPr sz="1400" b="1">
              <a:solidFill>
                <a:schemeClr val="dk1"/>
              </a:solidFill>
              <a:latin typeface="Century Gothic"/>
              <a:ea typeface="Century Gothic"/>
              <a:cs typeface="Century Gothic"/>
              <a:sym typeface="Century Gothic"/>
            </a:endParaRPr>
          </a:p>
        </p:txBody>
      </p:sp>
      <p:sp>
        <p:nvSpPr>
          <p:cNvPr id="419" name="Google Shape;419;p20"/>
          <p:cNvSpPr/>
          <p:nvPr/>
        </p:nvSpPr>
        <p:spPr>
          <a:xfrm>
            <a:off x="2176988" y="2782093"/>
            <a:ext cx="848333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a:solidFill>
                  <a:schemeClr val="dk1"/>
                </a:solidFill>
                <a:latin typeface="Century Gothic"/>
                <a:ea typeface="Century Gothic"/>
                <a:cs typeface="Century Gothic"/>
                <a:sym typeface="Century Gothic"/>
              </a:rPr>
              <a:t>I am waiting for my friend.</a:t>
            </a:r>
            <a:endParaRPr sz="4800" b="1">
              <a:solidFill>
                <a:schemeClr val="dk1"/>
              </a:solidFill>
              <a:latin typeface="Century Gothic"/>
              <a:ea typeface="Century Gothic"/>
              <a:cs typeface="Century Gothic"/>
              <a:sym typeface="Century Gothic"/>
            </a:endParaRPr>
          </a:p>
        </p:txBody>
      </p:sp>
      <p:sp>
        <p:nvSpPr>
          <p:cNvPr id="421" name="Google Shape;421;p20"/>
          <p:cNvSpPr txBox="1"/>
          <p:nvPr/>
        </p:nvSpPr>
        <p:spPr>
          <a:xfrm>
            <a:off x="6162629" y="4312583"/>
            <a:ext cx="6117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dirty="0">
                <a:solidFill>
                  <a:schemeClr val="dk1"/>
                </a:solidFill>
                <a:latin typeface="Century Gothic"/>
                <a:ea typeface="Century Gothic"/>
                <a:cs typeface="Century Gothic"/>
                <a:sym typeface="Century Gothic"/>
              </a:rPr>
              <a:t>Examples:</a:t>
            </a:r>
            <a:endParaRPr sz="1800" dirty="0">
              <a:solidFill>
                <a:schemeClr val="dk1"/>
              </a:solidFill>
              <a:latin typeface="Calibri"/>
              <a:ea typeface="Calibri"/>
              <a:cs typeface="Calibri"/>
              <a:sym typeface="Calibri"/>
            </a:endParaRPr>
          </a:p>
        </p:txBody>
      </p:sp>
      <p:sp>
        <p:nvSpPr>
          <p:cNvPr id="422" name="Google Shape;422;p20"/>
          <p:cNvSpPr/>
          <p:nvPr/>
        </p:nvSpPr>
        <p:spPr>
          <a:xfrm>
            <a:off x="6162629" y="4776209"/>
            <a:ext cx="5855736"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dirty="0">
                <a:solidFill>
                  <a:srgbClr val="00B050"/>
                </a:solidFill>
                <a:latin typeface="Century Gothic"/>
                <a:ea typeface="Century Gothic"/>
                <a:cs typeface="Century Gothic"/>
                <a:sym typeface="Century Gothic"/>
              </a:rPr>
              <a:t>Today </a:t>
            </a:r>
            <a:r>
              <a:rPr lang="en-AU" sz="2000" b="1" dirty="0">
                <a:solidFill>
                  <a:schemeClr val="dk1"/>
                </a:solidFill>
                <a:latin typeface="Century Gothic"/>
                <a:ea typeface="Century Gothic"/>
                <a:cs typeface="Century Gothic"/>
                <a:sym typeface="Century Gothic"/>
              </a:rPr>
              <a:t>I am </a:t>
            </a:r>
            <a:r>
              <a:rPr lang="en-AU" sz="2000" b="1" dirty="0">
                <a:solidFill>
                  <a:srgbClr val="00B050"/>
                </a:solidFill>
                <a:latin typeface="Century Gothic"/>
                <a:ea typeface="Century Gothic"/>
                <a:cs typeface="Century Gothic"/>
                <a:sym typeface="Century Gothic"/>
              </a:rPr>
              <a:t>patiently</a:t>
            </a:r>
            <a:r>
              <a:rPr lang="en-AU" sz="2000" b="1" dirty="0">
                <a:solidFill>
                  <a:schemeClr val="dk1"/>
                </a:solidFill>
                <a:latin typeface="Century Gothic"/>
                <a:ea typeface="Century Gothic"/>
                <a:cs typeface="Century Gothic"/>
                <a:sym typeface="Century Gothic"/>
              </a:rPr>
              <a:t> waiting for my friend </a:t>
            </a:r>
            <a:r>
              <a:rPr lang="en-AU" sz="2000" b="1" dirty="0">
                <a:solidFill>
                  <a:srgbClr val="00B050"/>
                </a:solidFill>
                <a:latin typeface="Century Gothic"/>
                <a:ea typeface="Century Gothic"/>
                <a:cs typeface="Century Gothic"/>
                <a:sym typeface="Century Gothic"/>
              </a:rPr>
              <a:t>beneath the tree.</a:t>
            </a:r>
            <a:endParaRPr sz="2000" b="1" dirty="0">
              <a:solidFill>
                <a:schemeClr val="dk1"/>
              </a:solidFill>
              <a:latin typeface="Century Gothic"/>
              <a:ea typeface="Century Gothic"/>
              <a:cs typeface="Century Gothic"/>
              <a:sym typeface="Century Gothic"/>
            </a:endParaRPr>
          </a:p>
        </p:txBody>
      </p:sp>
      <p:sp>
        <p:nvSpPr>
          <p:cNvPr id="13" name="Google Shape;183;p7"/>
          <p:cNvSpPr/>
          <p:nvPr/>
        </p:nvSpPr>
        <p:spPr>
          <a:xfrm>
            <a:off x="13927" y="373154"/>
            <a:ext cx="9111641"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Underline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Choose and adverb to modify the verb.</a:t>
            </a:r>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sym typeface="Century Gothic"/>
              </a:rPr>
              <a:t>Decide where the adverb should go (before or after the verb)</a:t>
            </a:r>
            <a:endParaRPr dirty="0" smtClean="0"/>
          </a:p>
          <a:p>
            <a:pPr marL="457200" marR="0" lvl="0" indent="-457200" algn="l" rtl="0">
              <a:spcBef>
                <a:spcPts val="0"/>
              </a:spcBef>
              <a:spcAft>
                <a:spcPts val="0"/>
              </a:spcAft>
              <a:buClr>
                <a:schemeClr val="dk1"/>
              </a:buClr>
              <a:buSzPts val="2000"/>
              <a:buFont typeface="Calibri"/>
              <a:buAutoNum type="arabicPeriod"/>
            </a:pPr>
            <a:r>
              <a:rPr lang="en-AU" sz="2000" dirty="0" smtClean="0">
                <a:solidFill>
                  <a:schemeClr val="dk1"/>
                </a:solidFill>
                <a:latin typeface="Century Gothic"/>
                <a:ea typeface="Century Gothic"/>
                <a:cs typeface="Century Gothic"/>
                <a:sym typeface="Century Gothic"/>
              </a:rPr>
              <a:t>Re-write the sentence with an adverb to modify the verb.</a:t>
            </a:r>
            <a:endParaRPr dirty="0"/>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Re-read to check that your sentence makes sense.</a:t>
            </a:r>
            <a:endParaRPr dirty="0"/>
          </a:p>
        </p:txBody>
      </p:sp>
      <p:sp>
        <p:nvSpPr>
          <p:cNvPr id="14" name="TextBox 13"/>
          <p:cNvSpPr txBox="1"/>
          <p:nvPr/>
        </p:nvSpPr>
        <p:spPr>
          <a:xfrm>
            <a:off x="2116646" y="6550223"/>
            <a:ext cx="8983224" cy="307777"/>
          </a:xfrm>
          <a:prstGeom prst="rect">
            <a:avLst/>
          </a:prstGeom>
          <a:noFill/>
        </p:spPr>
        <p:txBody>
          <a:bodyPr wrap="square" rtlCol="0">
            <a:spAutoFit/>
          </a:bodyPr>
          <a:lstStyle/>
          <a:p>
            <a:r>
              <a:rPr lang="en-AU" dirty="0" smtClean="0"/>
              <a:t>Provide students with a list of adverbs from Writing Matters (page 293-294 reproducible)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p:nvPr/>
        </p:nvSpPr>
        <p:spPr>
          <a:xfrm>
            <a:off x="923925" y="2190750"/>
            <a:ext cx="10553700" cy="2123618"/>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4400" dirty="0">
                <a:solidFill>
                  <a:schemeClr val="dk1"/>
                </a:solidFill>
                <a:latin typeface="Century Gothic"/>
                <a:ea typeface="Century Gothic"/>
                <a:cs typeface="Century Gothic"/>
                <a:sym typeface="Century Gothic"/>
              </a:rPr>
              <a:t>We are learning to expand sentences using adverbs of frequency, </a:t>
            </a:r>
            <a:r>
              <a:rPr lang="en-AU" sz="4400" dirty="0" smtClean="0">
                <a:solidFill>
                  <a:schemeClr val="dk1"/>
                </a:solidFill>
                <a:latin typeface="Century Gothic"/>
                <a:ea typeface="Century Gothic"/>
                <a:cs typeface="Century Gothic"/>
                <a:sym typeface="Century Gothic"/>
              </a:rPr>
              <a:t>manner, place </a:t>
            </a:r>
            <a:r>
              <a:rPr lang="en-AU" sz="4400" dirty="0">
                <a:solidFill>
                  <a:schemeClr val="dk1"/>
                </a:solidFill>
                <a:latin typeface="Century Gothic"/>
                <a:ea typeface="Century Gothic"/>
                <a:cs typeface="Century Gothic"/>
                <a:sym typeface="Century Gothic"/>
              </a:rPr>
              <a:t>and time in various positions. </a:t>
            </a:r>
            <a:endParaRPr dirty="0"/>
          </a:p>
        </p:txBody>
      </p:sp>
      <p:sp>
        <p:nvSpPr>
          <p:cNvPr id="119" name="Google Shape;119;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Learning Objective:</a:t>
            </a:r>
            <a:endParaRPr/>
          </a:p>
        </p:txBody>
      </p:sp>
      <p:pic>
        <p:nvPicPr>
          <p:cNvPr id="120" name="Google Shape;120;p3" descr="Icon&#10;&#10;Description automatically generated"/>
          <p:cNvPicPr preferRelativeResize="0">
            <a:picLocks noGrp="1"/>
          </p:cNvPicPr>
          <p:nvPr>
            <p:ph type="body" idx="1"/>
          </p:nvPr>
        </p:nvPicPr>
        <p:blipFill rotWithShape="1">
          <a:blip r:embed="rId3">
            <a:alphaModFix/>
          </a:blip>
          <a:srcRect/>
          <a:stretch/>
        </p:blipFill>
        <p:spPr>
          <a:xfrm>
            <a:off x="9967846" y="179586"/>
            <a:ext cx="674079" cy="674079"/>
          </a:xfrm>
          <a:prstGeom prst="rect">
            <a:avLst/>
          </a:prstGeom>
          <a:noFill/>
          <a:ln>
            <a:noFill/>
          </a:ln>
        </p:spPr>
      </p:pic>
      <p:pic>
        <p:nvPicPr>
          <p:cNvPr id="121" name="Google Shape;121;p3" descr="Icon&#10;&#10;Description automatically generated"/>
          <p:cNvPicPr preferRelativeResize="0"/>
          <p:nvPr/>
        </p:nvPicPr>
        <p:blipFill rotWithShape="1">
          <a:blip r:embed="rId4">
            <a:alphaModFix/>
          </a:blip>
          <a:srcRect/>
          <a:stretch/>
        </p:blipFill>
        <p:spPr>
          <a:xfrm>
            <a:off x="11360628" y="192367"/>
            <a:ext cx="674078" cy="674078"/>
          </a:xfrm>
          <a:prstGeom prst="rect">
            <a:avLst/>
          </a:prstGeom>
          <a:noFill/>
          <a:ln>
            <a:noFill/>
          </a:ln>
        </p:spPr>
      </p:pic>
      <p:pic>
        <p:nvPicPr>
          <p:cNvPr id="122" name="Google Shape;122;p3" descr="Icon&#10;&#10;Description automatically generated"/>
          <p:cNvPicPr preferRelativeResize="0"/>
          <p:nvPr/>
        </p:nvPicPr>
        <p:blipFill rotWithShape="1">
          <a:blip r:embed="rId5">
            <a:alphaModFix/>
          </a:blip>
          <a:srcRect/>
          <a:stretch/>
        </p:blipFill>
        <p:spPr>
          <a:xfrm>
            <a:off x="10654370" y="192367"/>
            <a:ext cx="693813" cy="679158"/>
          </a:xfrm>
          <a:prstGeom prst="rect">
            <a:avLst/>
          </a:prstGeom>
          <a:noFill/>
          <a:ln>
            <a:noFill/>
          </a:ln>
        </p:spPr>
      </p:pic>
      <p:sp>
        <p:nvSpPr>
          <p:cNvPr id="7" name="TextBox 6"/>
          <p:cNvSpPr txBox="1"/>
          <p:nvPr/>
        </p:nvSpPr>
        <p:spPr>
          <a:xfrm>
            <a:off x="2116646" y="6550223"/>
            <a:ext cx="8983224" cy="307777"/>
          </a:xfrm>
          <a:prstGeom prst="rect">
            <a:avLst/>
          </a:prstGeom>
          <a:noFill/>
        </p:spPr>
        <p:txBody>
          <a:bodyPr wrap="square" rtlCol="0">
            <a:spAutoFit/>
          </a:bodyPr>
          <a:lstStyle/>
          <a:p>
            <a:r>
              <a:rPr lang="en-AU" dirty="0" smtClean="0"/>
              <a:t>Provide students with a list of adverbs from Writing Matters (page 293-294 reproducible)</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pic>
        <p:nvPicPr>
          <p:cNvPr id="133" name="Google Shape;133;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4">
            <a:alphaModFix/>
          </a:blip>
          <a:srcRect/>
          <a:stretch/>
        </p:blipFill>
        <p:spPr>
          <a:xfrm>
            <a:off x="10561837" y="111175"/>
            <a:ext cx="693813" cy="679158"/>
          </a:xfrm>
          <a:prstGeom prst="rect">
            <a:avLst/>
          </a:prstGeom>
          <a:noFill/>
          <a:ln>
            <a:noFill/>
          </a:ln>
        </p:spPr>
      </p:pic>
      <p:sp>
        <p:nvSpPr>
          <p:cNvPr id="135" name="Google Shape;135;p4"/>
          <p:cNvSpPr txBox="1"/>
          <p:nvPr/>
        </p:nvSpPr>
        <p:spPr>
          <a:xfrm>
            <a:off x="10319301" y="1139157"/>
            <a:ext cx="1872699" cy="95406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dirty="0">
                <a:solidFill>
                  <a:schemeClr val="dk1"/>
                </a:solidFill>
                <a:latin typeface="Century Gothic"/>
                <a:ea typeface="Century Gothic"/>
                <a:cs typeface="Century Gothic"/>
                <a:sym typeface="Century Gothic"/>
              </a:rPr>
              <a:t>CFU: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AU" sz="1400" b="0" i="0" u="none" strike="noStrike" cap="none" dirty="0" smtClean="0">
                <a:solidFill>
                  <a:schemeClr val="dk1"/>
                </a:solidFill>
                <a:latin typeface="Century Gothic"/>
                <a:ea typeface="Century Gothic"/>
                <a:cs typeface="Century Gothic"/>
                <a:sym typeface="Century Gothic"/>
              </a:rPr>
              <a:t>What does an adverb modify or describe?</a:t>
            </a:r>
            <a:endParaRPr dirty="0"/>
          </a:p>
        </p:txBody>
      </p:sp>
      <p:sp>
        <p:nvSpPr>
          <p:cNvPr id="136" name="Google Shape;136;p4"/>
          <p:cNvSpPr txBox="1"/>
          <p:nvPr/>
        </p:nvSpPr>
        <p:spPr>
          <a:xfrm>
            <a:off x="785110" y="1388538"/>
            <a:ext cx="9241017" cy="2154396"/>
          </a:xfrm>
          <a:prstGeom prst="rect">
            <a:avLst/>
          </a:prstGeom>
          <a:noFill/>
          <a:ln>
            <a:noFill/>
          </a:ln>
        </p:spPr>
        <p:txBody>
          <a:bodyPr spcFirstLastPara="1" wrap="square" lIns="91425" tIns="45700" rIns="91425" bIns="45700" anchor="t" anchorCtr="0">
            <a:spAutoFit/>
          </a:bodyPr>
          <a:lstStyle/>
          <a:p>
            <a:pPr marL="0" indent="0">
              <a:buFont typeface="Calibri" panose="020F0502020204030204" pitchFamily="34" charset="0"/>
              <a:buNone/>
            </a:pPr>
            <a:r>
              <a:rPr lang="en-AU" sz="2400" dirty="0" smtClean="0">
                <a:latin typeface="Century Gothic" panose="020B0502020202020204" pitchFamily="34" charset="0"/>
              </a:rPr>
              <a:t>An </a:t>
            </a:r>
            <a:r>
              <a:rPr lang="en-AU" sz="2400" dirty="0">
                <a:latin typeface="Century Gothic" panose="020B0502020202020204" pitchFamily="34" charset="0"/>
              </a:rPr>
              <a:t>adverb is a word that </a:t>
            </a:r>
            <a:r>
              <a:rPr lang="en-AU" sz="2400" dirty="0" smtClean="0">
                <a:latin typeface="Century Gothic" panose="020B0502020202020204" pitchFamily="34" charset="0"/>
              </a:rPr>
              <a:t>modifies or describes a verb.</a:t>
            </a: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 name="Rectangle 1"/>
          <p:cNvSpPr/>
          <p:nvPr/>
        </p:nvSpPr>
        <p:spPr>
          <a:xfrm>
            <a:off x="7243593" y="2541387"/>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smtClean="0"/>
              <a:t>VERB</a:t>
            </a:r>
            <a:endParaRPr lang="en-AU" dirty="0"/>
          </a:p>
        </p:txBody>
      </p:sp>
      <p:sp>
        <p:nvSpPr>
          <p:cNvPr id="9" name="Rectangle 8"/>
          <p:cNvSpPr/>
          <p:nvPr/>
        </p:nvSpPr>
        <p:spPr>
          <a:xfrm>
            <a:off x="1734102" y="2541387"/>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smtClean="0"/>
              <a:t>NOUN / PRONOUN</a:t>
            </a:r>
            <a:endParaRPr lang="en-AU" dirty="0"/>
          </a:p>
        </p:txBody>
      </p:sp>
      <p:cxnSp>
        <p:nvCxnSpPr>
          <p:cNvPr id="4" name="Straight Arrow Connector 3"/>
          <p:cNvCxnSpPr/>
          <p:nvPr/>
        </p:nvCxnSpPr>
        <p:spPr>
          <a:xfrm flipV="1">
            <a:off x="3029527" y="3542934"/>
            <a:ext cx="9237" cy="1712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743075" y="5400041"/>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smtClean="0"/>
              <a:t>ADJECTIVE</a:t>
            </a:r>
            <a:endParaRPr lang="en-AU" dirty="0"/>
          </a:p>
        </p:txBody>
      </p:sp>
      <p:sp>
        <p:nvSpPr>
          <p:cNvPr id="13" name="Rectangle 12"/>
          <p:cNvSpPr/>
          <p:nvPr/>
        </p:nvSpPr>
        <p:spPr>
          <a:xfrm>
            <a:off x="7288043" y="5400041"/>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smtClean="0"/>
              <a:t>ADVERB</a:t>
            </a:r>
            <a:endParaRPr lang="en-AU" dirty="0"/>
          </a:p>
        </p:txBody>
      </p:sp>
      <p:cxnSp>
        <p:nvCxnSpPr>
          <p:cNvPr id="14" name="Straight Arrow Connector 13"/>
          <p:cNvCxnSpPr/>
          <p:nvPr/>
        </p:nvCxnSpPr>
        <p:spPr>
          <a:xfrm flipV="1">
            <a:off x="8705272" y="3473661"/>
            <a:ext cx="9237" cy="1712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3449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pic>
        <p:nvPicPr>
          <p:cNvPr id="133" name="Google Shape;133;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4">
            <a:alphaModFix/>
          </a:blip>
          <a:srcRect/>
          <a:stretch/>
        </p:blipFill>
        <p:spPr>
          <a:xfrm>
            <a:off x="10561837" y="111175"/>
            <a:ext cx="693813" cy="679158"/>
          </a:xfrm>
          <a:prstGeom prst="rect">
            <a:avLst/>
          </a:prstGeom>
          <a:noFill/>
          <a:ln>
            <a:noFill/>
          </a:ln>
        </p:spPr>
      </p:pic>
      <p:sp>
        <p:nvSpPr>
          <p:cNvPr id="135" name="Google Shape;135;p4"/>
          <p:cNvSpPr txBox="1"/>
          <p:nvPr/>
        </p:nvSpPr>
        <p:spPr>
          <a:xfrm>
            <a:off x="10319301" y="1139157"/>
            <a:ext cx="1872699" cy="95406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dirty="0">
                <a:solidFill>
                  <a:schemeClr val="dk1"/>
                </a:solidFill>
                <a:latin typeface="Century Gothic"/>
                <a:ea typeface="Century Gothic"/>
                <a:cs typeface="Century Gothic"/>
                <a:sym typeface="Century Gothic"/>
              </a:rPr>
              <a:t>CFU: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AU" sz="1400" b="0" i="0" u="none" strike="noStrike" cap="none" dirty="0">
                <a:solidFill>
                  <a:schemeClr val="dk1"/>
                </a:solidFill>
                <a:latin typeface="Century Gothic"/>
                <a:ea typeface="Century Gothic"/>
                <a:cs typeface="Century Gothic"/>
                <a:sym typeface="Century Gothic"/>
              </a:rPr>
              <a:t>What </a:t>
            </a:r>
            <a:r>
              <a:rPr lang="en-AU" sz="1400" b="0" i="0" u="none" strike="noStrike" cap="none" dirty="0" smtClean="0">
                <a:solidFill>
                  <a:schemeClr val="dk1"/>
                </a:solidFill>
                <a:latin typeface="Century Gothic"/>
                <a:ea typeface="Century Gothic"/>
                <a:cs typeface="Century Gothic"/>
                <a:sym typeface="Century Gothic"/>
              </a:rPr>
              <a:t>type of adverb is ________________.</a:t>
            </a:r>
            <a:endParaRPr dirty="0"/>
          </a:p>
        </p:txBody>
      </p:sp>
      <p:graphicFrame>
        <p:nvGraphicFramePr>
          <p:cNvPr id="2" name="Table 1"/>
          <p:cNvGraphicFramePr>
            <a:graphicFrameLocks noGrp="1"/>
          </p:cNvGraphicFramePr>
          <p:nvPr>
            <p:extLst/>
          </p:nvPr>
        </p:nvGraphicFramePr>
        <p:xfrm>
          <a:off x="1074896" y="2806174"/>
          <a:ext cx="8829964" cy="3657600"/>
        </p:xfrm>
        <a:graphic>
          <a:graphicData uri="http://schemas.openxmlformats.org/drawingml/2006/table">
            <a:tbl>
              <a:tblPr firstRow="1" bandRow="1">
                <a:tableStyleId>{073A0DAA-6AF3-43AB-8588-CEC1D06C72B9}</a:tableStyleId>
              </a:tblPr>
              <a:tblGrid>
                <a:gridCol w="2207491">
                  <a:extLst>
                    <a:ext uri="{9D8B030D-6E8A-4147-A177-3AD203B41FA5}">
                      <a16:colId xmlns:a16="http://schemas.microsoft.com/office/drawing/2014/main" val="1464547035"/>
                    </a:ext>
                  </a:extLst>
                </a:gridCol>
                <a:gridCol w="2207491">
                  <a:extLst>
                    <a:ext uri="{9D8B030D-6E8A-4147-A177-3AD203B41FA5}">
                      <a16:colId xmlns:a16="http://schemas.microsoft.com/office/drawing/2014/main" val="2001373971"/>
                    </a:ext>
                  </a:extLst>
                </a:gridCol>
                <a:gridCol w="2207491">
                  <a:extLst>
                    <a:ext uri="{9D8B030D-6E8A-4147-A177-3AD203B41FA5}">
                      <a16:colId xmlns:a16="http://schemas.microsoft.com/office/drawing/2014/main" val="1451344299"/>
                    </a:ext>
                  </a:extLst>
                </a:gridCol>
                <a:gridCol w="2207491">
                  <a:extLst>
                    <a:ext uri="{9D8B030D-6E8A-4147-A177-3AD203B41FA5}">
                      <a16:colId xmlns:a16="http://schemas.microsoft.com/office/drawing/2014/main" val="187244194"/>
                    </a:ext>
                  </a:extLst>
                </a:gridCol>
              </a:tblGrid>
              <a:tr h="900032">
                <a:tc>
                  <a:txBody>
                    <a:bodyPr/>
                    <a:lstStyle/>
                    <a:p>
                      <a:pPr algn="ctr"/>
                      <a:r>
                        <a:rPr lang="en-AU" sz="2000" dirty="0" smtClean="0">
                          <a:latin typeface="Century Gothic" panose="020B0502020202020204" pitchFamily="34" charset="0"/>
                        </a:rPr>
                        <a:t>Adverbs o</a:t>
                      </a:r>
                      <a:r>
                        <a:rPr lang="en-AU" sz="2000" baseline="0" dirty="0" smtClean="0">
                          <a:latin typeface="Century Gothic" panose="020B0502020202020204" pitchFamily="34" charset="0"/>
                        </a:rPr>
                        <a:t>f manner </a:t>
                      </a:r>
                      <a:endParaRPr lang="en-AU" sz="2000" dirty="0">
                        <a:latin typeface="Century Gothic" panose="020B0502020202020204" pitchFamily="34" charset="0"/>
                      </a:endParaRPr>
                    </a:p>
                  </a:txBody>
                  <a:tcPr/>
                </a:tc>
                <a:tc>
                  <a:txBody>
                    <a:bodyPr/>
                    <a:lstStyle/>
                    <a:p>
                      <a:pPr algn="ctr"/>
                      <a:r>
                        <a:rPr lang="en-AU" sz="2000" dirty="0" smtClean="0">
                          <a:latin typeface="Century Gothic" panose="020B0502020202020204" pitchFamily="34" charset="0"/>
                        </a:rPr>
                        <a:t>Adverbs</a:t>
                      </a:r>
                      <a:r>
                        <a:rPr lang="en-AU" sz="2000" baseline="0" dirty="0" smtClean="0">
                          <a:latin typeface="Century Gothic" panose="020B0502020202020204" pitchFamily="34" charset="0"/>
                        </a:rPr>
                        <a:t> of place  </a:t>
                      </a:r>
                      <a:endParaRPr lang="en-AU" sz="2000" dirty="0">
                        <a:latin typeface="Century Gothic" panose="020B0502020202020204" pitchFamily="34" charset="0"/>
                      </a:endParaRPr>
                    </a:p>
                  </a:txBody>
                  <a:tcPr/>
                </a:tc>
                <a:tc>
                  <a:txBody>
                    <a:bodyPr/>
                    <a:lstStyle/>
                    <a:p>
                      <a:pPr algn="ctr"/>
                      <a:r>
                        <a:rPr lang="en-AU" sz="2000" dirty="0" smtClean="0">
                          <a:latin typeface="Century Gothic" panose="020B0502020202020204" pitchFamily="34" charset="0"/>
                        </a:rPr>
                        <a:t>Adverbs of time</a:t>
                      </a:r>
                      <a:endParaRPr lang="en-AU" sz="200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smtClean="0">
                          <a:latin typeface="Century Gothic" panose="020B0502020202020204" pitchFamily="34" charset="0"/>
                        </a:rPr>
                        <a:t>Adverbs of frequency</a:t>
                      </a:r>
                    </a:p>
                    <a:p>
                      <a:pPr algn="ctr"/>
                      <a:endParaRPr lang="en-AU" sz="2000" dirty="0">
                        <a:latin typeface="Century Gothic" panose="020B0502020202020204" pitchFamily="34" charset="0"/>
                      </a:endParaRPr>
                    </a:p>
                  </a:txBody>
                  <a:tcPr/>
                </a:tc>
                <a:extLst>
                  <a:ext uri="{0D108BD9-81ED-4DB2-BD59-A6C34878D82A}">
                    <a16:rowId xmlns:a16="http://schemas.microsoft.com/office/drawing/2014/main" val="36372717"/>
                  </a:ext>
                </a:extLst>
              </a:tr>
              <a:tr h="2308777">
                <a:tc>
                  <a:txBody>
                    <a:bodyPr/>
                    <a:lstStyle/>
                    <a:p>
                      <a:r>
                        <a:rPr lang="en-AU" sz="2800" dirty="0" smtClean="0">
                          <a:latin typeface="Century Gothic" panose="020B0502020202020204" pitchFamily="34" charset="0"/>
                        </a:rPr>
                        <a:t>eagerly</a:t>
                      </a:r>
                    </a:p>
                    <a:p>
                      <a:r>
                        <a:rPr lang="en-AU" sz="2800" dirty="0" smtClean="0">
                          <a:latin typeface="Century Gothic" panose="020B0502020202020204" pitchFamily="34" charset="0"/>
                        </a:rPr>
                        <a:t>softly</a:t>
                      </a:r>
                      <a:endParaRPr lang="en-AU" sz="2800" baseline="0" dirty="0" smtClean="0">
                        <a:latin typeface="Century Gothic" panose="020B0502020202020204" pitchFamily="34" charset="0"/>
                      </a:endParaRPr>
                    </a:p>
                    <a:p>
                      <a:r>
                        <a:rPr lang="en-AU" sz="2800" baseline="0" dirty="0" smtClean="0">
                          <a:latin typeface="Century Gothic" panose="020B0502020202020204" pitchFamily="34" charset="0"/>
                        </a:rPr>
                        <a:t>quickly</a:t>
                      </a:r>
                    </a:p>
                    <a:p>
                      <a:r>
                        <a:rPr lang="en-AU" sz="2800" baseline="0" dirty="0" smtClean="0">
                          <a:latin typeface="Century Gothic" panose="020B0502020202020204" pitchFamily="34" charset="0"/>
                        </a:rPr>
                        <a:t>cautiously</a:t>
                      </a:r>
                    </a:p>
                    <a:p>
                      <a:r>
                        <a:rPr lang="en-AU" sz="2800" baseline="0" dirty="0" smtClean="0">
                          <a:latin typeface="Century Gothic" panose="020B0502020202020204" pitchFamily="34" charset="0"/>
                        </a:rPr>
                        <a:t>suspiciously</a:t>
                      </a:r>
                    </a:p>
                    <a:p>
                      <a:r>
                        <a:rPr lang="en-AU" sz="2800" baseline="0" dirty="0" smtClean="0">
                          <a:latin typeface="Century Gothic" panose="020B0502020202020204" pitchFamily="34" charset="0"/>
                        </a:rPr>
                        <a:t>recklessly</a:t>
                      </a:r>
                    </a:p>
                  </a:txBody>
                  <a:tcPr/>
                </a:tc>
                <a:tc>
                  <a:txBody>
                    <a:bodyPr/>
                    <a:lstStyle/>
                    <a:p>
                      <a:r>
                        <a:rPr lang="en-AU" sz="2800" dirty="0" smtClean="0">
                          <a:latin typeface="Century Gothic" panose="020B0502020202020204" pitchFamily="34" charset="0"/>
                        </a:rPr>
                        <a:t>here</a:t>
                      </a:r>
                    </a:p>
                    <a:p>
                      <a:r>
                        <a:rPr lang="en-AU" sz="2800" dirty="0" smtClean="0">
                          <a:latin typeface="Century Gothic" panose="020B0502020202020204" pitchFamily="34" charset="0"/>
                        </a:rPr>
                        <a:t>outside</a:t>
                      </a:r>
                    </a:p>
                    <a:p>
                      <a:r>
                        <a:rPr lang="en-AU" sz="2800" dirty="0" smtClean="0">
                          <a:latin typeface="Century Gothic" panose="020B0502020202020204" pitchFamily="34" charset="0"/>
                        </a:rPr>
                        <a:t>inside </a:t>
                      </a:r>
                      <a:endParaRPr lang="en-AU" sz="2800" dirty="0">
                        <a:latin typeface="Century Gothic" panose="020B0502020202020204" pitchFamily="34" charset="0"/>
                      </a:endParaRPr>
                    </a:p>
                  </a:txBody>
                  <a:tcPr/>
                </a:tc>
                <a:tc>
                  <a:txBody>
                    <a:bodyPr/>
                    <a:lstStyle/>
                    <a:p>
                      <a:r>
                        <a:rPr lang="en-AU" sz="2800" dirty="0" smtClean="0">
                          <a:latin typeface="Century Gothic" panose="020B0502020202020204" pitchFamily="34" charset="0"/>
                        </a:rPr>
                        <a:t>yesterday</a:t>
                      </a:r>
                    </a:p>
                    <a:p>
                      <a:r>
                        <a:rPr lang="en-AU" sz="2800" dirty="0" smtClean="0">
                          <a:latin typeface="Century Gothic" panose="020B0502020202020204" pitchFamily="34" charset="0"/>
                        </a:rPr>
                        <a:t>today</a:t>
                      </a:r>
                    </a:p>
                    <a:p>
                      <a:r>
                        <a:rPr lang="en-AU" sz="2800" dirty="0" smtClean="0">
                          <a:latin typeface="Century Gothic" panose="020B0502020202020204" pitchFamily="34" charset="0"/>
                        </a:rPr>
                        <a:t>soon</a:t>
                      </a:r>
                      <a:endParaRPr lang="en-AU" sz="2800" dirty="0">
                        <a:latin typeface="Century Gothic" panose="020B0502020202020204" pitchFamily="34" charset="0"/>
                      </a:endParaRPr>
                    </a:p>
                  </a:txBody>
                  <a:tcPr/>
                </a:tc>
                <a:tc>
                  <a:txBody>
                    <a:bodyPr/>
                    <a:lstStyle/>
                    <a:p>
                      <a:r>
                        <a:rPr lang="en-AU" sz="2800" dirty="0" smtClean="0">
                          <a:latin typeface="Century Gothic" panose="020B0502020202020204" pitchFamily="34" charset="0"/>
                        </a:rPr>
                        <a:t>usually</a:t>
                      </a:r>
                    </a:p>
                    <a:p>
                      <a:r>
                        <a:rPr lang="en-AU" sz="2800" dirty="0" smtClean="0">
                          <a:latin typeface="Century Gothic" panose="020B0502020202020204" pitchFamily="34" charset="0"/>
                        </a:rPr>
                        <a:t>often</a:t>
                      </a:r>
                    </a:p>
                    <a:p>
                      <a:r>
                        <a:rPr lang="en-AU" sz="2800" dirty="0" smtClean="0">
                          <a:latin typeface="Century Gothic" panose="020B0502020202020204" pitchFamily="34" charset="0"/>
                        </a:rPr>
                        <a:t>periodically</a:t>
                      </a:r>
                    </a:p>
                    <a:p>
                      <a:r>
                        <a:rPr lang="en-AU" sz="2800" dirty="0" smtClean="0">
                          <a:latin typeface="Century Gothic" panose="020B0502020202020204" pitchFamily="34" charset="0"/>
                        </a:rPr>
                        <a:t>repeatedly</a:t>
                      </a:r>
                    </a:p>
                    <a:p>
                      <a:r>
                        <a:rPr lang="en-AU" sz="2800" dirty="0" smtClean="0">
                          <a:latin typeface="Century Gothic" panose="020B0502020202020204" pitchFamily="34" charset="0"/>
                        </a:rPr>
                        <a:t>seldom</a:t>
                      </a:r>
                    </a:p>
                    <a:p>
                      <a:r>
                        <a:rPr lang="en-AU" sz="2800" dirty="0" smtClean="0">
                          <a:latin typeface="Century Gothic" panose="020B0502020202020204" pitchFamily="34" charset="0"/>
                        </a:rPr>
                        <a:t>sometimes</a:t>
                      </a:r>
                    </a:p>
                  </a:txBody>
                  <a:tcPr/>
                </a:tc>
                <a:extLst>
                  <a:ext uri="{0D108BD9-81ED-4DB2-BD59-A6C34878D82A}">
                    <a16:rowId xmlns:a16="http://schemas.microsoft.com/office/drawing/2014/main" val="3405692771"/>
                  </a:ext>
                </a:extLst>
              </a:tr>
            </a:tbl>
          </a:graphicData>
        </a:graphic>
      </p:graphicFrame>
      <p:sp>
        <p:nvSpPr>
          <p:cNvPr id="8" name="Google Shape;146;p5"/>
          <p:cNvSpPr txBox="1"/>
          <p:nvPr/>
        </p:nvSpPr>
        <p:spPr>
          <a:xfrm>
            <a:off x="0" y="375716"/>
            <a:ext cx="8858400" cy="1365900"/>
          </a:xfrm>
          <a:prstGeom prst="rect">
            <a:avLst/>
          </a:prstGeom>
          <a:solidFill>
            <a:srgbClr val="F5D327"/>
          </a:solidFill>
          <a:ln>
            <a:noFill/>
          </a:ln>
        </p:spPr>
        <p:txBody>
          <a:bodyPr spcFirstLastPara="1" wrap="square" lIns="91425" tIns="45700" rIns="91425" bIns="45700" anchor="t" anchorCtr="0">
            <a:noAutofit/>
          </a:bodyPr>
          <a:lstStyle/>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An </a:t>
            </a:r>
            <a:r>
              <a:rPr lang="en-AU" sz="1900" u="sng" dirty="0" smtClean="0">
                <a:solidFill>
                  <a:schemeClr val="dk1"/>
                </a:solidFill>
                <a:latin typeface="Century Gothic"/>
                <a:ea typeface="Century Gothic"/>
                <a:cs typeface="Century Gothic"/>
                <a:sym typeface="Century Gothic"/>
              </a:rPr>
              <a:t>adverb</a:t>
            </a:r>
            <a:r>
              <a:rPr lang="en-AU" sz="1900" dirty="0" smtClean="0">
                <a:solidFill>
                  <a:schemeClr val="dk1"/>
                </a:solidFill>
                <a:latin typeface="Century Gothic"/>
                <a:ea typeface="Century Gothic"/>
                <a:cs typeface="Century Gothic"/>
                <a:sym typeface="Century Gothic"/>
              </a:rPr>
              <a:t> modifies or describes a verb.</a:t>
            </a:r>
          </a:p>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There are four types of adverbs: adverbs of manner, place, time </a:t>
            </a:r>
            <a:r>
              <a:rPr lang="en-AU" sz="1900" smtClean="0">
                <a:solidFill>
                  <a:schemeClr val="dk1"/>
                </a:solidFill>
                <a:latin typeface="Century Gothic"/>
                <a:ea typeface="Century Gothic"/>
                <a:cs typeface="Century Gothic"/>
                <a:sym typeface="Century Gothic"/>
              </a:rPr>
              <a:t>and frequency. </a:t>
            </a:r>
            <a:endParaRPr sz="1900" dirty="0">
              <a:solidFill>
                <a:schemeClr val="dk1"/>
              </a:solidFill>
              <a:latin typeface="Century Gothic"/>
              <a:ea typeface="Century Gothic"/>
              <a:cs typeface="Century Gothic"/>
              <a:sym typeface="Century Gothic"/>
            </a:endParaRPr>
          </a:p>
          <a:p>
            <a:pPr marL="457200" lvl="0" indent="-349250" algn="l" rtl="0">
              <a:lnSpc>
                <a:spcPct val="90000"/>
              </a:lnSpc>
              <a:spcBef>
                <a:spcPts val="0"/>
              </a:spcBef>
              <a:spcAft>
                <a:spcPts val="0"/>
              </a:spcAft>
              <a:buClr>
                <a:schemeClr val="dk1"/>
              </a:buClr>
              <a:buSzPts val="1900"/>
              <a:buFont typeface="Century Gothic"/>
              <a:buChar char="●"/>
            </a:pPr>
            <a:r>
              <a:rPr lang="en-AU" sz="1900" dirty="0">
                <a:solidFill>
                  <a:schemeClr val="dk1"/>
                </a:solidFill>
                <a:latin typeface="Century Gothic"/>
                <a:ea typeface="Century Gothic"/>
                <a:cs typeface="Century Gothic"/>
                <a:sym typeface="Century Gothic"/>
              </a:rPr>
              <a:t>We use adverbs within sentences to make our writing more interesting or entertaining for our audience.</a:t>
            </a:r>
            <a:endParaRPr sz="1900" dirty="0">
              <a:solidFill>
                <a:schemeClr val="dk1"/>
              </a:solidFill>
              <a:latin typeface="Century Gothic"/>
              <a:ea typeface="Century Gothic"/>
              <a:cs typeface="Century Gothic"/>
              <a:sym typeface="Century Gothic"/>
            </a:endParaRPr>
          </a:p>
        </p:txBody>
      </p:sp>
      <p:sp>
        <p:nvSpPr>
          <p:cNvPr id="9" name="TextBox 8"/>
          <p:cNvSpPr txBox="1"/>
          <p:nvPr/>
        </p:nvSpPr>
        <p:spPr>
          <a:xfrm>
            <a:off x="2116646" y="6550223"/>
            <a:ext cx="8983224" cy="307777"/>
          </a:xfrm>
          <a:prstGeom prst="rect">
            <a:avLst/>
          </a:prstGeom>
          <a:noFill/>
        </p:spPr>
        <p:txBody>
          <a:bodyPr wrap="square" rtlCol="0">
            <a:spAutoFit/>
          </a:bodyPr>
          <a:lstStyle/>
          <a:p>
            <a:r>
              <a:rPr lang="en-AU" dirty="0" smtClean="0"/>
              <a:t>Provide students with a list of adverbs from Writing Matters (page 293-294 reproducible)</a:t>
            </a:r>
            <a:endParaRPr lang="en-AU" dirty="0"/>
          </a:p>
        </p:txBody>
      </p:sp>
    </p:spTree>
    <p:extLst>
      <p:ext uri="{BB962C8B-B14F-4D97-AF65-F5344CB8AC3E}">
        <p14:creationId xmlns:p14="http://schemas.microsoft.com/office/powerpoint/2010/main" val="206261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38588" y="912097"/>
            <a:ext cx="981648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400" b="1" dirty="0">
                <a:solidFill>
                  <a:srgbClr val="00B050"/>
                </a:solidFill>
                <a:latin typeface="Century Gothic" panose="020B0502020202020204" pitchFamily="34" charset="0"/>
                <a:ea typeface="Century Gothic"/>
                <a:cs typeface="Century Gothic"/>
                <a:sym typeface="Century Gothic"/>
              </a:rPr>
              <a:t>An </a:t>
            </a:r>
            <a:r>
              <a:rPr lang="en-AU" sz="2400" b="1" u="sng" dirty="0">
                <a:solidFill>
                  <a:srgbClr val="00B050"/>
                </a:solidFill>
                <a:latin typeface="Century Gothic" panose="020B0502020202020204" pitchFamily="34" charset="0"/>
                <a:ea typeface="Century Gothic"/>
                <a:cs typeface="Century Gothic"/>
                <a:sym typeface="Century Gothic"/>
              </a:rPr>
              <a:t>adverb</a:t>
            </a:r>
            <a:r>
              <a:rPr lang="en-AU" sz="2400" b="1" dirty="0">
                <a:solidFill>
                  <a:srgbClr val="00B050"/>
                </a:solidFill>
                <a:latin typeface="Century Gothic" panose="020B0502020202020204" pitchFamily="34" charset="0"/>
                <a:ea typeface="Century Gothic"/>
                <a:cs typeface="Century Gothic"/>
                <a:sym typeface="Century Gothic"/>
              </a:rPr>
              <a:t> is </a:t>
            </a:r>
            <a:r>
              <a:rPr lang="en-US" sz="2400" b="0" i="0" dirty="0">
                <a:solidFill>
                  <a:srgbClr val="00B050"/>
                </a:solidFill>
                <a:effectLst/>
                <a:latin typeface="Century Gothic" panose="020B0502020202020204" pitchFamily="34" charset="0"/>
              </a:rPr>
              <a:t>simply a word that </a:t>
            </a:r>
            <a:r>
              <a:rPr lang="en-US" sz="2400" b="1" i="0" dirty="0" smtClean="0">
                <a:solidFill>
                  <a:srgbClr val="00B050"/>
                </a:solidFill>
                <a:effectLst/>
                <a:latin typeface="Century Gothic" panose="020B0502020202020204" pitchFamily="34" charset="0"/>
              </a:rPr>
              <a:t>modifies</a:t>
            </a:r>
            <a:r>
              <a:rPr lang="en-US" sz="2400" b="0" i="0" dirty="0" smtClean="0">
                <a:solidFill>
                  <a:srgbClr val="00B050"/>
                </a:solidFill>
                <a:effectLst/>
                <a:latin typeface="Century Gothic" panose="020B0502020202020204" pitchFamily="34" charset="0"/>
              </a:rPr>
              <a:t> or </a:t>
            </a:r>
            <a:r>
              <a:rPr lang="en-US" sz="2400" b="1" i="0" dirty="0" smtClean="0">
                <a:solidFill>
                  <a:srgbClr val="00B050"/>
                </a:solidFill>
                <a:effectLst/>
                <a:latin typeface="Century Gothic" panose="020B0502020202020204" pitchFamily="34" charset="0"/>
              </a:rPr>
              <a:t>describes</a:t>
            </a:r>
            <a:r>
              <a:rPr lang="en-US" sz="2400" b="0" i="0" dirty="0" smtClean="0">
                <a:solidFill>
                  <a:srgbClr val="00B050"/>
                </a:solidFill>
                <a:effectLst/>
                <a:latin typeface="Century Gothic" panose="020B0502020202020204" pitchFamily="34" charset="0"/>
              </a:rPr>
              <a:t> </a:t>
            </a:r>
            <a:r>
              <a:rPr lang="en-US" sz="2400" b="0" i="0" dirty="0">
                <a:solidFill>
                  <a:srgbClr val="00B050"/>
                </a:solidFill>
                <a:effectLst/>
                <a:latin typeface="Century Gothic" panose="020B0502020202020204" pitchFamily="34" charset="0"/>
              </a:rPr>
              <a:t>a verb.</a:t>
            </a:r>
            <a:endParaRPr sz="2400" dirty="0">
              <a:solidFill>
                <a:srgbClr val="00B050"/>
              </a:solidFill>
              <a:latin typeface="Century Gothic" panose="020B0502020202020204" pitchFamily="34" charset="0"/>
            </a:endParaRPr>
          </a:p>
        </p:txBody>
      </p:sp>
      <p:sp>
        <p:nvSpPr>
          <p:cNvPr id="128" name="Google Shape;128;p4"/>
          <p:cNvSpPr txBox="1"/>
          <p:nvPr/>
        </p:nvSpPr>
        <p:spPr>
          <a:xfrm>
            <a:off x="133809" y="3211179"/>
            <a:ext cx="3166662" cy="3798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29" name="Google Shape;129;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Concept Development</a:t>
            </a:r>
            <a:endParaRPr dirty="0"/>
          </a:p>
        </p:txBody>
      </p:sp>
      <p:sp>
        <p:nvSpPr>
          <p:cNvPr id="130" name="Google Shape;130;p4"/>
          <p:cNvSpPr txBox="1"/>
          <p:nvPr/>
        </p:nvSpPr>
        <p:spPr>
          <a:xfrm>
            <a:off x="10181939" y="1250631"/>
            <a:ext cx="1988664" cy="203128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an adverb?</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an adverb?</a:t>
            </a:r>
            <a:endParaRPr dirty="0"/>
          </a:p>
          <a:p>
            <a:pPr marL="285750" marR="0" lvl="0" indent="-285750" algn="l" rtl="0">
              <a:spcBef>
                <a:spcPts val="0"/>
              </a:spcBef>
              <a:spcAft>
                <a:spcPts val="0"/>
              </a:spcAft>
              <a:buClr>
                <a:schemeClr val="dk1"/>
              </a:buClr>
              <a:buSzPts val="1400"/>
              <a:buFont typeface="Arial"/>
              <a:buChar char="•"/>
            </a:pPr>
            <a:r>
              <a:rPr lang="en-AU" dirty="0">
                <a:solidFill>
                  <a:schemeClr val="dk1"/>
                </a:solidFill>
                <a:latin typeface="Century Gothic"/>
                <a:ea typeface="Century Gothic"/>
                <a:cs typeface="Century Gothic"/>
                <a:sym typeface="Century Gothic"/>
              </a:rPr>
              <a:t>Is this adverb time, frequency or manner</a:t>
            </a:r>
            <a:r>
              <a:rPr lang="en-AU" sz="1400" dirty="0">
                <a:solidFill>
                  <a:schemeClr val="dk1"/>
                </a:solidFill>
                <a:latin typeface="Century Gothic"/>
                <a:ea typeface="Century Gothic"/>
                <a:cs typeface="Century Gothic"/>
                <a:sym typeface="Century Gothic"/>
              </a:rPr>
              <a:t>?</a:t>
            </a:r>
            <a:endParaRPr dirty="0"/>
          </a:p>
        </p:txBody>
      </p:sp>
      <p:pic>
        <p:nvPicPr>
          <p:cNvPr id="131" name="Google Shape;131;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2" name="Google Shape;132;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135" name="Google Shape;135;p4"/>
          <p:cNvSpPr txBox="1"/>
          <p:nvPr/>
        </p:nvSpPr>
        <p:spPr>
          <a:xfrm>
            <a:off x="6925148" y="3190180"/>
            <a:ext cx="3029922" cy="5442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39" name="Google Shape;139;p4"/>
          <p:cNvSpPr txBox="1"/>
          <p:nvPr/>
        </p:nvSpPr>
        <p:spPr>
          <a:xfrm>
            <a:off x="133809" y="3208706"/>
            <a:ext cx="3166662" cy="3798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7" name="TextBox 16">
            <a:extLst>
              <a:ext uri="{FF2B5EF4-FFF2-40B4-BE49-F238E27FC236}">
                <a16:creationId xmlns:a16="http://schemas.microsoft.com/office/drawing/2014/main" id="{FDD3612F-8339-B7D2-0500-74E887477C32}"/>
              </a:ext>
            </a:extLst>
          </p:cNvPr>
          <p:cNvSpPr txBox="1"/>
          <p:nvPr/>
        </p:nvSpPr>
        <p:spPr>
          <a:xfrm>
            <a:off x="894526" y="2168102"/>
            <a:ext cx="8877040" cy="2677656"/>
          </a:xfrm>
          <a:prstGeom prst="rect">
            <a:avLst/>
          </a:prstGeom>
          <a:noFill/>
        </p:spPr>
        <p:txBody>
          <a:bodyPr wrap="square">
            <a:spAutoFit/>
          </a:bodyPr>
          <a:lstStyle/>
          <a:p>
            <a:pPr algn="l">
              <a:buFont typeface="+mj-lt"/>
              <a:buAutoNum type="arabicPeriod"/>
            </a:pPr>
            <a:r>
              <a:rPr lang="en-ZA" sz="2800" b="0" i="0" dirty="0">
                <a:solidFill>
                  <a:srgbClr val="222222"/>
                </a:solidFill>
                <a:effectLst/>
                <a:latin typeface="Century Gothic" panose="020B0502020202020204" pitchFamily="34" charset="0"/>
              </a:rPr>
              <a:t> Mark </a:t>
            </a:r>
            <a:r>
              <a:rPr lang="en-ZA" sz="2800" i="0" dirty="0">
                <a:solidFill>
                  <a:srgbClr val="222222"/>
                </a:solidFill>
                <a:effectLst/>
                <a:latin typeface="Century Gothic" panose="020B0502020202020204" pitchFamily="34" charset="0"/>
              </a:rPr>
              <a:t>eats</a:t>
            </a:r>
            <a:r>
              <a:rPr lang="en-ZA" sz="2800" b="0" i="0" dirty="0">
                <a:solidFill>
                  <a:srgbClr val="222222"/>
                </a:solidFill>
                <a:effectLst/>
                <a:latin typeface="Century Gothic" panose="020B0502020202020204" pitchFamily="34" charset="0"/>
              </a:rPr>
              <a:t> his dinner </a:t>
            </a:r>
            <a:r>
              <a:rPr lang="en-ZA" sz="2800" b="1" i="0" dirty="0">
                <a:solidFill>
                  <a:srgbClr val="222222"/>
                </a:solidFill>
                <a:effectLst/>
                <a:latin typeface="Century Gothic" panose="020B0502020202020204" pitchFamily="34" charset="0"/>
              </a:rPr>
              <a:t>quickly</a:t>
            </a:r>
            <a:r>
              <a:rPr lang="en-ZA" sz="2800" b="0" i="0" dirty="0">
                <a:solidFill>
                  <a:srgbClr val="222222"/>
                </a:solidFill>
                <a:effectLst/>
                <a:latin typeface="Century Gothic" panose="020B0502020202020204" pitchFamily="34" charset="0"/>
              </a:rPr>
              <a:t>.</a:t>
            </a:r>
          </a:p>
          <a:p>
            <a:pPr algn="l"/>
            <a:endParaRPr lang="en-ZA" sz="2800" b="0" i="0" dirty="0">
              <a:solidFill>
                <a:srgbClr val="222222"/>
              </a:solidFill>
              <a:effectLst/>
              <a:latin typeface="Century Gothic" panose="020B0502020202020204" pitchFamily="34" charset="0"/>
            </a:endParaRPr>
          </a:p>
          <a:p>
            <a:pPr algn="l"/>
            <a:r>
              <a:rPr lang="en-ZA" sz="2800" b="0" i="0" dirty="0">
                <a:solidFill>
                  <a:srgbClr val="222222"/>
                </a:solidFill>
                <a:effectLst/>
                <a:latin typeface="Century Gothic" panose="020B0502020202020204" pitchFamily="34" charset="0"/>
              </a:rPr>
              <a:t>2. She </a:t>
            </a:r>
            <a:r>
              <a:rPr lang="en-ZA" sz="2800" i="0" dirty="0">
                <a:solidFill>
                  <a:srgbClr val="222222"/>
                </a:solidFill>
                <a:effectLst/>
                <a:latin typeface="Century Gothic" panose="020B0502020202020204" pitchFamily="34" charset="0"/>
              </a:rPr>
              <a:t>writes</a:t>
            </a:r>
            <a:r>
              <a:rPr lang="en-ZA" sz="2800" b="0" i="0" dirty="0">
                <a:solidFill>
                  <a:srgbClr val="222222"/>
                </a:solidFill>
                <a:effectLst/>
                <a:latin typeface="Century Gothic" panose="020B0502020202020204" pitchFamily="34" charset="0"/>
              </a:rPr>
              <a:t> </a:t>
            </a:r>
            <a:r>
              <a:rPr lang="en-ZA" sz="2800" b="1" i="0" dirty="0">
                <a:solidFill>
                  <a:srgbClr val="222222"/>
                </a:solidFill>
                <a:effectLst/>
                <a:latin typeface="Century Gothic" panose="020B0502020202020204" pitchFamily="34" charset="0"/>
              </a:rPr>
              <a:t>neatly</a:t>
            </a:r>
            <a:r>
              <a:rPr lang="en-ZA" sz="2800" b="0" i="0" dirty="0">
                <a:solidFill>
                  <a:srgbClr val="222222"/>
                </a:solidFill>
                <a:effectLst/>
                <a:latin typeface="Century Gothic" panose="020B0502020202020204" pitchFamily="34" charset="0"/>
              </a:rPr>
              <a:t> in her note book. </a:t>
            </a:r>
          </a:p>
          <a:p>
            <a:pPr algn="l"/>
            <a:endParaRPr lang="en-ZA" sz="2800" b="0" i="0" dirty="0">
              <a:solidFill>
                <a:srgbClr val="222222"/>
              </a:solidFill>
              <a:effectLst/>
              <a:latin typeface="Century Gothic" panose="020B0502020202020204" pitchFamily="34" charset="0"/>
            </a:endParaRPr>
          </a:p>
          <a:p>
            <a:pPr algn="l"/>
            <a:r>
              <a:rPr lang="en-ZA" sz="2800" dirty="0">
                <a:solidFill>
                  <a:srgbClr val="222222"/>
                </a:solidFill>
                <a:latin typeface="Century Gothic" panose="020B0502020202020204" pitchFamily="34" charset="0"/>
              </a:rPr>
              <a:t>3. They thought </a:t>
            </a:r>
            <a:r>
              <a:rPr lang="en-ZA" sz="2800" b="1" dirty="0">
                <a:solidFill>
                  <a:srgbClr val="222222"/>
                </a:solidFill>
                <a:latin typeface="Century Gothic" panose="020B0502020202020204" pitchFamily="34" charset="0"/>
              </a:rPr>
              <a:t>longingly</a:t>
            </a:r>
            <a:r>
              <a:rPr lang="en-ZA" sz="2800" dirty="0">
                <a:solidFill>
                  <a:srgbClr val="222222"/>
                </a:solidFill>
                <a:latin typeface="Century Gothic" panose="020B0502020202020204" pitchFamily="34" charset="0"/>
              </a:rPr>
              <a:t> about all the prizes in </a:t>
            </a:r>
          </a:p>
          <a:p>
            <a:pPr algn="l"/>
            <a:r>
              <a:rPr lang="en-ZA" sz="2800" dirty="0">
                <a:solidFill>
                  <a:srgbClr val="222222"/>
                </a:solidFill>
                <a:latin typeface="Century Gothic" panose="020B0502020202020204" pitchFamily="34" charset="0"/>
              </a:rPr>
              <a:t>    the competition. </a:t>
            </a:r>
            <a:endParaRPr lang="en-ZA" sz="2800" b="0" i="0" dirty="0">
              <a:solidFill>
                <a:srgbClr val="222222"/>
              </a:solidFill>
              <a:effectLst/>
              <a:latin typeface="Century Gothic" panose="020B0502020202020204" pitchFamily="34" charset="0"/>
            </a:endParaRPr>
          </a:p>
        </p:txBody>
      </p:sp>
    </p:spTree>
    <p:extLst>
      <p:ext uri="{BB962C8B-B14F-4D97-AF65-F5344CB8AC3E}">
        <p14:creationId xmlns:p14="http://schemas.microsoft.com/office/powerpoint/2010/main" val="12194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38588" y="912097"/>
            <a:ext cx="981648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0B050"/>
                </a:solidFill>
                <a:latin typeface="Century Gothic" panose="020B0502020202020204" pitchFamily="34" charset="0"/>
                <a:ea typeface="Century Gothic"/>
                <a:cs typeface="Century Gothic"/>
                <a:sym typeface="Century Gothic"/>
              </a:rPr>
              <a:t>Where can we put the adverb?</a:t>
            </a:r>
            <a:endParaRPr sz="2400" dirty="0">
              <a:solidFill>
                <a:srgbClr val="00B050"/>
              </a:solidFill>
              <a:latin typeface="Century Gothic" panose="020B0502020202020204" pitchFamily="34" charset="0"/>
            </a:endParaRPr>
          </a:p>
        </p:txBody>
      </p:sp>
      <p:sp>
        <p:nvSpPr>
          <p:cNvPr id="128" name="Google Shape;128;p4"/>
          <p:cNvSpPr txBox="1"/>
          <p:nvPr/>
        </p:nvSpPr>
        <p:spPr>
          <a:xfrm>
            <a:off x="133809" y="3211179"/>
            <a:ext cx="3166662" cy="3798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29" name="Google Shape;129;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Concept Development</a:t>
            </a:r>
            <a:endParaRPr dirty="0"/>
          </a:p>
        </p:txBody>
      </p:sp>
      <p:sp>
        <p:nvSpPr>
          <p:cNvPr id="130" name="Google Shape;130;p4"/>
          <p:cNvSpPr txBox="1"/>
          <p:nvPr/>
        </p:nvSpPr>
        <p:spPr>
          <a:xfrm>
            <a:off x="10181939" y="1250631"/>
            <a:ext cx="1988664" cy="203128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an adverb?</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an adverb?</a:t>
            </a:r>
            <a:endParaRPr dirty="0"/>
          </a:p>
          <a:p>
            <a:pPr marL="285750" marR="0" lvl="0" indent="-285750" algn="l" rtl="0">
              <a:spcBef>
                <a:spcPts val="0"/>
              </a:spcBef>
              <a:spcAft>
                <a:spcPts val="0"/>
              </a:spcAft>
              <a:buClr>
                <a:schemeClr val="dk1"/>
              </a:buClr>
              <a:buSzPts val="1400"/>
              <a:buFont typeface="Arial"/>
              <a:buChar char="•"/>
            </a:pPr>
            <a:r>
              <a:rPr lang="en-AU" dirty="0">
                <a:solidFill>
                  <a:schemeClr val="dk1"/>
                </a:solidFill>
                <a:latin typeface="Century Gothic"/>
                <a:ea typeface="Century Gothic"/>
                <a:cs typeface="Century Gothic"/>
                <a:sym typeface="Century Gothic"/>
              </a:rPr>
              <a:t>Is this adverb time, frequency or manner</a:t>
            </a:r>
            <a:r>
              <a:rPr lang="en-AU" sz="1400" dirty="0">
                <a:solidFill>
                  <a:schemeClr val="dk1"/>
                </a:solidFill>
                <a:latin typeface="Century Gothic"/>
                <a:ea typeface="Century Gothic"/>
                <a:cs typeface="Century Gothic"/>
                <a:sym typeface="Century Gothic"/>
              </a:rPr>
              <a:t>?</a:t>
            </a:r>
            <a:endParaRPr dirty="0"/>
          </a:p>
        </p:txBody>
      </p:sp>
      <p:pic>
        <p:nvPicPr>
          <p:cNvPr id="131" name="Google Shape;131;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2" name="Google Shape;132;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135" name="Google Shape;135;p4"/>
          <p:cNvSpPr txBox="1"/>
          <p:nvPr/>
        </p:nvSpPr>
        <p:spPr>
          <a:xfrm>
            <a:off x="6925148" y="3190180"/>
            <a:ext cx="3029922" cy="5442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39" name="Google Shape;139;p4"/>
          <p:cNvSpPr txBox="1"/>
          <p:nvPr/>
        </p:nvSpPr>
        <p:spPr>
          <a:xfrm>
            <a:off x="133809" y="3208706"/>
            <a:ext cx="3166662" cy="3798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7" name="TextBox 16">
            <a:extLst>
              <a:ext uri="{FF2B5EF4-FFF2-40B4-BE49-F238E27FC236}">
                <a16:creationId xmlns:a16="http://schemas.microsoft.com/office/drawing/2014/main" id="{FDD3612F-8339-B7D2-0500-74E887477C32}"/>
              </a:ext>
            </a:extLst>
          </p:cNvPr>
          <p:cNvSpPr txBox="1"/>
          <p:nvPr/>
        </p:nvSpPr>
        <p:spPr>
          <a:xfrm>
            <a:off x="894526" y="2168102"/>
            <a:ext cx="8877040" cy="2246769"/>
          </a:xfrm>
          <a:prstGeom prst="rect">
            <a:avLst/>
          </a:prstGeom>
          <a:noFill/>
        </p:spPr>
        <p:txBody>
          <a:bodyPr wrap="square">
            <a:spAutoFit/>
          </a:bodyPr>
          <a:lstStyle/>
          <a:p>
            <a:pPr algn="l">
              <a:buFont typeface="+mj-lt"/>
              <a:buAutoNum type="arabicPeriod"/>
            </a:pPr>
            <a:r>
              <a:rPr lang="en-ZA" sz="2800" b="0" i="0" dirty="0">
                <a:solidFill>
                  <a:srgbClr val="222222"/>
                </a:solidFill>
                <a:effectLst/>
                <a:latin typeface="Century Gothic" panose="020B0502020202020204" pitchFamily="34" charset="0"/>
              </a:rPr>
              <a:t> Before the </a:t>
            </a:r>
            <a:r>
              <a:rPr lang="en-ZA" sz="2800" b="0" i="0" dirty="0" smtClean="0">
                <a:solidFill>
                  <a:srgbClr val="222222"/>
                </a:solidFill>
                <a:effectLst/>
                <a:latin typeface="Century Gothic" panose="020B0502020202020204" pitchFamily="34" charset="0"/>
              </a:rPr>
              <a:t>verb phrase.</a:t>
            </a:r>
            <a:endParaRPr lang="en-ZA" sz="2800" b="0" i="0" dirty="0">
              <a:solidFill>
                <a:srgbClr val="222222"/>
              </a:solidFill>
              <a:effectLst/>
              <a:latin typeface="Century Gothic" panose="020B0502020202020204" pitchFamily="34" charset="0"/>
            </a:endParaRPr>
          </a:p>
          <a:p>
            <a:pPr algn="l"/>
            <a:endParaRPr lang="en-ZA" sz="2800" b="0" i="0" dirty="0">
              <a:solidFill>
                <a:srgbClr val="222222"/>
              </a:solidFill>
              <a:effectLst/>
              <a:latin typeface="Century Gothic" panose="020B0502020202020204" pitchFamily="34" charset="0"/>
            </a:endParaRPr>
          </a:p>
          <a:p>
            <a:pPr algn="l"/>
            <a:r>
              <a:rPr lang="en-ZA" sz="2800" b="0" i="0" dirty="0">
                <a:solidFill>
                  <a:srgbClr val="222222"/>
                </a:solidFill>
                <a:effectLst/>
                <a:latin typeface="Century Gothic" panose="020B0502020202020204" pitchFamily="34" charset="0"/>
              </a:rPr>
              <a:t>2. After the </a:t>
            </a:r>
            <a:r>
              <a:rPr lang="en-ZA" sz="2800" b="0" i="0" dirty="0" smtClean="0">
                <a:solidFill>
                  <a:srgbClr val="222222"/>
                </a:solidFill>
                <a:effectLst/>
                <a:latin typeface="Century Gothic" panose="020B0502020202020204" pitchFamily="34" charset="0"/>
              </a:rPr>
              <a:t>verb phrase. </a:t>
            </a:r>
            <a:endParaRPr lang="en-ZA" sz="2800" b="0" i="0" dirty="0">
              <a:solidFill>
                <a:srgbClr val="222222"/>
              </a:solidFill>
              <a:effectLst/>
              <a:latin typeface="Century Gothic" panose="020B0502020202020204" pitchFamily="34" charset="0"/>
            </a:endParaRPr>
          </a:p>
          <a:p>
            <a:pPr algn="l"/>
            <a:endParaRPr lang="en-ZA" sz="2800" b="0" i="0" dirty="0">
              <a:solidFill>
                <a:srgbClr val="222222"/>
              </a:solidFill>
              <a:effectLst/>
              <a:latin typeface="Century Gothic" panose="020B0502020202020204" pitchFamily="34" charset="0"/>
            </a:endParaRPr>
          </a:p>
          <a:p>
            <a:pPr algn="l"/>
            <a:r>
              <a:rPr lang="en-ZA" sz="2800" dirty="0">
                <a:solidFill>
                  <a:srgbClr val="222222"/>
                </a:solidFill>
                <a:latin typeface="Century Gothic" panose="020B0502020202020204" pitchFamily="34" charset="0"/>
              </a:rPr>
              <a:t>3. </a:t>
            </a:r>
            <a:r>
              <a:rPr lang="en-ZA" sz="2800" dirty="0" smtClean="0">
                <a:solidFill>
                  <a:srgbClr val="222222"/>
                </a:solidFill>
                <a:latin typeface="Century Gothic" panose="020B0502020202020204" pitchFamily="34" charset="0"/>
              </a:rPr>
              <a:t>As a </a:t>
            </a:r>
            <a:r>
              <a:rPr lang="en-ZA" sz="2800" dirty="0">
                <a:solidFill>
                  <a:srgbClr val="222222"/>
                </a:solidFill>
                <a:latin typeface="Century Gothic" panose="020B0502020202020204" pitchFamily="34" charset="0"/>
              </a:rPr>
              <a:t>f</a:t>
            </a:r>
            <a:r>
              <a:rPr lang="en-ZA" sz="2800" dirty="0" smtClean="0">
                <a:solidFill>
                  <a:srgbClr val="222222"/>
                </a:solidFill>
                <a:latin typeface="Century Gothic" panose="020B0502020202020204" pitchFamily="34" charset="0"/>
              </a:rPr>
              <a:t>ronted adverb/adverbial phrase. </a:t>
            </a:r>
            <a:endParaRPr lang="en-ZA" sz="2800" b="0" i="0" dirty="0">
              <a:solidFill>
                <a:srgbClr val="222222"/>
              </a:solidFill>
              <a:effectLst/>
              <a:latin typeface="Century Gothic" panose="020B0502020202020204" pitchFamily="34" charset="0"/>
            </a:endParaRPr>
          </a:p>
        </p:txBody>
      </p:sp>
    </p:spTree>
    <p:extLst>
      <p:ext uri="{BB962C8B-B14F-4D97-AF65-F5344CB8AC3E}">
        <p14:creationId xmlns:p14="http://schemas.microsoft.com/office/powerpoint/2010/main" val="21969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38588" y="912097"/>
            <a:ext cx="981648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0B050"/>
                </a:solidFill>
                <a:latin typeface="Century Gothic" panose="020B0502020202020204" pitchFamily="34" charset="0"/>
                <a:ea typeface="Century Gothic"/>
                <a:cs typeface="Century Gothic"/>
                <a:sym typeface="Century Gothic"/>
              </a:rPr>
              <a:t>Where can we put the adverb?</a:t>
            </a:r>
            <a:endParaRPr sz="2400" dirty="0">
              <a:solidFill>
                <a:srgbClr val="00B050"/>
              </a:solidFill>
              <a:latin typeface="Century Gothic" panose="020B0502020202020204" pitchFamily="34" charset="0"/>
            </a:endParaRPr>
          </a:p>
        </p:txBody>
      </p:sp>
      <p:sp>
        <p:nvSpPr>
          <p:cNvPr id="128" name="Google Shape;128;p4"/>
          <p:cNvSpPr txBox="1"/>
          <p:nvPr/>
        </p:nvSpPr>
        <p:spPr>
          <a:xfrm>
            <a:off x="133809" y="3211179"/>
            <a:ext cx="3166662" cy="3798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29" name="Google Shape;129;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Concept Development</a:t>
            </a:r>
            <a:endParaRPr dirty="0"/>
          </a:p>
        </p:txBody>
      </p:sp>
      <p:sp>
        <p:nvSpPr>
          <p:cNvPr id="130" name="Google Shape;130;p4"/>
          <p:cNvSpPr txBox="1"/>
          <p:nvPr/>
        </p:nvSpPr>
        <p:spPr>
          <a:xfrm>
            <a:off x="10181939" y="1250631"/>
            <a:ext cx="1988664" cy="203128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an adverb?</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an adverb?</a:t>
            </a:r>
            <a:endParaRPr dirty="0"/>
          </a:p>
          <a:p>
            <a:pPr marL="285750" marR="0" lvl="0" indent="-285750" algn="l" rtl="0">
              <a:spcBef>
                <a:spcPts val="0"/>
              </a:spcBef>
              <a:spcAft>
                <a:spcPts val="0"/>
              </a:spcAft>
              <a:buClr>
                <a:schemeClr val="dk1"/>
              </a:buClr>
              <a:buSzPts val="1400"/>
              <a:buFont typeface="Arial"/>
              <a:buChar char="•"/>
            </a:pPr>
            <a:r>
              <a:rPr lang="en-AU" dirty="0">
                <a:solidFill>
                  <a:schemeClr val="dk1"/>
                </a:solidFill>
                <a:latin typeface="Century Gothic"/>
                <a:ea typeface="Century Gothic"/>
                <a:cs typeface="Century Gothic"/>
                <a:sym typeface="Century Gothic"/>
              </a:rPr>
              <a:t>Is this adverb time, frequency or manner</a:t>
            </a:r>
            <a:r>
              <a:rPr lang="en-AU" sz="1400" dirty="0">
                <a:solidFill>
                  <a:schemeClr val="dk1"/>
                </a:solidFill>
                <a:latin typeface="Century Gothic"/>
                <a:ea typeface="Century Gothic"/>
                <a:cs typeface="Century Gothic"/>
                <a:sym typeface="Century Gothic"/>
              </a:rPr>
              <a:t>?</a:t>
            </a:r>
            <a:endParaRPr dirty="0"/>
          </a:p>
        </p:txBody>
      </p:sp>
      <p:pic>
        <p:nvPicPr>
          <p:cNvPr id="131" name="Google Shape;131;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2" name="Google Shape;132;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135" name="Google Shape;135;p4"/>
          <p:cNvSpPr txBox="1"/>
          <p:nvPr/>
        </p:nvSpPr>
        <p:spPr>
          <a:xfrm>
            <a:off x="6925148" y="3190180"/>
            <a:ext cx="3029922" cy="5442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39" name="Google Shape;139;p4"/>
          <p:cNvSpPr txBox="1"/>
          <p:nvPr/>
        </p:nvSpPr>
        <p:spPr>
          <a:xfrm>
            <a:off x="133809" y="3208706"/>
            <a:ext cx="3166662" cy="3798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dk1"/>
              </a:solidFill>
              <a:latin typeface="Century Gothic"/>
              <a:ea typeface="Century Gothic"/>
              <a:cs typeface="Century Gothic"/>
              <a:sym typeface="Century Gothic"/>
            </a:endParaRPr>
          </a:p>
        </p:txBody>
      </p:sp>
      <p:sp>
        <p:nvSpPr>
          <p:cNvPr id="17" name="TextBox 16">
            <a:extLst>
              <a:ext uri="{FF2B5EF4-FFF2-40B4-BE49-F238E27FC236}">
                <a16:creationId xmlns:a16="http://schemas.microsoft.com/office/drawing/2014/main" id="{FDD3612F-8339-B7D2-0500-74E887477C32}"/>
              </a:ext>
            </a:extLst>
          </p:cNvPr>
          <p:cNvSpPr txBox="1"/>
          <p:nvPr/>
        </p:nvSpPr>
        <p:spPr>
          <a:xfrm>
            <a:off x="828333" y="1452028"/>
            <a:ext cx="8877040" cy="3970318"/>
          </a:xfrm>
          <a:prstGeom prst="rect">
            <a:avLst/>
          </a:prstGeom>
          <a:noFill/>
        </p:spPr>
        <p:txBody>
          <a:bodyPr wrap="square">
            <a:spAutoFit/>
          </a:bodyPr>
          <a:lstStyle/>
          <a:p>
            <a:pPr algn="l">
              <a:buFont typeface="+mj-lt"/>
              <a:buAutoNum type="arabicPeriod"/>
            </a:pPr>
            <a:r>
              <a:rPr lang="en-ZA" sz="2800" b="0" i="0" dirty="0">
                <a:solidFill>
                  <a:srgbClr val="222222"/>
                </a:solidFill>
                <a:effectLst/>
                <a:latin typeface="Century Gothic" panose="020B0502020202020204" pitchFamily="34" charset="0"/>
              </a:rPr>
              <a:t> The leaves were </a:t>
            </a:r>
            <a:r>
              <a:rPr lang="en-ZA" sz="2800" b="0" i="0" dirty="0">
                <a:solidFill>
                  <a:srgbClr val="00B050"/>
                </a:solidFill>
                <a:effectLst/>
                <a:latin typeface="Century Gothic" panose="020B0502020202020204" pitchFamily="34" charset="0"/>
              </a:rPr>
              <a:t>gently</a:t>
            </a:r>
            <a:r>
              <a:rPr lang="en-ZA" sz="2800" b="0" i="0" dirty="0">
                <a:solidFill>
                  <a:srgbClr val="222222"/>
                </a:solidFill>
                <a:effectLst/>
                <a:latin typeface="Century Gothic" panose="020B0502020202020204" pitchFamily="34" charset="0"/>
              </a:rPr>
              <a:t> falling from the tree.</a:t>
            </a:r>
          </a:p>
          <a:p>
            <a:pPr algn="l"/>
            <a:r>
              <a:rPr lang="en-ZA" sz="2800" dirty="0">
                <a:solidFill>
                  <a:srgbClr val="222222"/>
                </a:solidFill>
                <a:latin typeface="Century Gothic" panose="020B0502020202020204" pitchFamily="34" charset="0"/>
              </a:rPr>
              <a:t>    </a:t>
            </a:r>
            <a:r>
              <a:rPr lang="en-ZA" sz="2800" dirty="0">
                <a:solidFill>
                  <a:srgbClr val="00B050"/>
                </a:solidFill>
                <a:latin typeface="Century Gothic" panose="020B0502020202020204" pitchFamily="34" charset="0"/>
              </a:rPr>
              <a:t>(before the verb)</a:t>
            </a:r>
          </a:p>
          <a:p>
            <a:pPr algn="l"/>
            <a:endParaRPr lang="en-ZA" sz="2800" b="0" i="0" dirty="0">
              <a:solidFill>
                <a:srgbClr val="00B050"/>
              </a:solidFill>
              <a:effectLst/>
              <a:latin typeface="Century Gothic" panose="020B0502020202020204" pitchFamily="34" charset="0"/>
            </a:endParaRPr>
          </a:p>
          <a:p>
            <a:pPr algn="l"/>
            <a:r>
              <a:rPr lang="en-ZA" sz="2800" b="0" i="0" dirty="0">
                <a:solidFill>
                  <a:srgbClr val="222222"/>
                </a:solidFill>
                <a:effectLst/>
                <a:latin typeface="Century Gothic" panose="020B0502020202020204" pitchFamily="34" charset="0"/>
              </a:rPr>
              <a:t>2. He acted </a:t>
            </a:r>
            <a:r>
              <a:rPr lang="en-ZA" sz="2800" b="0" i="0" dirty="0">
                <a:solidFill>
                  <a:srgbClr val="00B050"/>
                </a:solidFill>
                <a:effectLst/>
                <a:latin typeface="Century Gothic" panose="020B0502020202020204" pitchFamily="34" charset="0"/>
              </a:rPr>
              <a:t>responsibly</a:t>
            </a:r>
            <a:r>
              <a:rPr lang="en-ZA" sz="2800" b="0" i="0" dirty="0">
                <a:solidFill>
                  <a:srgbClr val="222222"/>
                </a:solidFill>
                <a:effectLst/>
                <a:latin typeface="Century Gothic" panose="020B0502020202020204" pitchFamily="34" charset="0"/>
              </a:rPr>
              <a:t> by </a:t>
            </a:r>
            <a:r>
              <a:rPr lang="en-ZA" sz="2800" dirty="0">
                <a:solidFill>
                  <a:srgbClr val="222222"/>
                </a:solidFill>
                <a:latin typeface="Century Gothic" panose="020B0502020202020204" pitchFamily="34" charset="0"/>
              </a:rPr>
              <a:t>telling the teacher he </a:t>
            </a:r>
          </a:p>
          <a:p>
            <a:pPr algn="l"/>
            <a:r>
              <a:rPr lang="en-ZA" sz="2800" b="0" i="0" dirty="0">
                <a:solidFill>
                  <a:srgbClr val="222222"/>
                </a:solidFill>
                <a:effectLst/>
                <a:latin typeface="Century Gothic" panose="020B0502020202020204" pitchFamily="34" charset="0"/>
              </a:rPr>
              <a:t>    hadn’t completed his homework. </a:t>
            </a:r>
          </a:p>
          <a:p>
            <a:pPr algn="l"/>
            <a:r>
              <a:rPr lang="en-ZA" sz="2800" b="0" i="0" dirty="0">
                <a:solidFill>
                  <a:srgbClr val="222222"/>
                </a:solidFill>
                <a:effectLst/>
                <a:latin typeface="Century Gothic" panose="020B0502020202020204" pitchFamily="34" charset="0"/>
              </a:rPr>
              <a:t>    </a:t>
            </a:r>
            <a:r>
              <a:rPr lang="en-ZA" sz="2800" b="0" i="0" dirty="0">
                <a:solidFill>
                  <a:srgbClr val="00B050"/>
                </a:solidFill>
                <a:effectLst/>
                <a:latin typeface="Century Gothic" panose="020B0502020202020204" pitchFamily="34" charset="0"/>
              </a:rPr>
              <a:t>(after the verb)</a:t>
            </a:r>
          </a:p>
          <a:p>
            <a:pPr algn="l"/>
            <a:endParaRPr lang="en-ZA" sz="2800" b="0" i="0" dirty="0">
              <a:solidFill>
                <a:srgbClr val="222222"/>
              </a:solidFill>
              <a:effectLst/>
              <a:latin typeface="Century Gothic" panose="020B0502020202020204" pitchFamily="34" charset="0"/>
            </a:endParaRPr>
          </a:p>
          <a:p>
            <a:pPr algn="l"/>
            <a:r>
              <a:rPr lang="en-ZA" sz="2800" dirty="0">
                <a:solidFill>
                  <a:srgbClr val="222222"/>
                </a:solidFill>
                <a:latin typeface="Century Gothic" panose="020B0502020202020204" pitchFamily="34" charset="0"/>
              </a:rPr>
              <a:t>3. </a:t>
            </a:r>
            <a:r>
              <a:rPr lang="en-ZA" sz="2800" dirty="0" smtClean="0">
                <a:solidFill>
                  <a:srgbClr val="00B050"/>
                </a:solidFill>
                <a:latin typeface="Century Gothic" panose="020B0502020202020204" pitchFamily="34" charset="0"/>
              </a:rPr>
              <a:t>Immediately, </a:t>
            </a:r>
            <a:r>
              <a:rPr lang="en-ZA" sz="2800" dirty="0">
                <a:solidFill>
                  <a:schemeClr val="tx1"/>
                </a:solidFill>
                <a:latin typeface="Century Gothic" panose="020B0502020202020204" pitchFamily="34" charset="0"/>
              </a:rPr>
              <a:t>Tracey ran out to play. </a:t>
            </a:r>
          </a:p>
          <a:p>
            <a:pPr algn="l"/>
            <a:r>
              <a:rPr lang="en-ZA" sz="2800" dirty="0">
                <a:solidFill>
                  <a:schemeClr val="tx1"/>
                </a:solidFill>
                <a:latin typeface="Century Gothic" panose="020B0502020202020204" pitchFamily="34" charset="0"/>
              </a:rPr>
              <a:t>    </a:t>
            </a:r>
            <a:r>
              <a:rPr lang="en-ZA" sz="2800" dirty="0">
                <a:solidFill>
                  <a:srgbClr val="00B050"/>
                </a:solidFill>
                <a:latin typeface="Century Gothic" panose="020B0502020202020204" pitchFamily="34" charset="0"/>
              </a:rPr>
              <a:t>(fronted adverbial)</a:t>
            </a:r>
            <a:r>
              <a:rPr lang="en-ZA" sz="2800" dirty="0">
                <a:solidFill>
                  <a:srgbClr val="222222"/>
                </a:solidFill>
                <a:latin typeface="Century Gothic" panose="020B0502020202020204" pitchFamily="34" charset="0"/>
              </a:rPr>
              <a:t> </a:t>
            </a:r>
            <a:endParaRPr lang="en-ZA" sz="2800" b="0" i="0" dirty="0">
              <a:solidFill>
                <a:srgbClr val="222222"/>
              </a:solidFill>
              <a:effectLst/>
              <a:latin typeface="Century Gothic" panose="020B0502020202020204" pitchFamily="34" charset="0"/>
            </a:endParaRPr>
          </a:p>
        </p:txBody>
      </p:sp>
    </p:spTree>
    <p:extLst>
      <p:ext uri="{BB962C8B-B14F-4D97-AF65-F5344CB8AC3E}">
        <p14:creationId xmlns:p14="http://schemas.microsoft.com/office/powerpoint/2010/main" val="309488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p:txBody>
      </p:sp>
      <p:sp>
        <p:nvSpPr>
          <p:cNvPr id="146" name="Google Shape;146;p5"/>
          <p:cNvSpPr txBox="1"/>
          <p:nvPr/>
        </p:nvSpPr>
        <p:spPr>
          <a:xfrm>
            <a:off x="0" y="375716"/>
            <a:ext cx="8858400" cy="1365900"/>
          </a:xfrm>
          <a:prstGeom prst="rect">
            <a:avLst/>
          </a:prstGeom>
          <a:solidFill>
            <a:srgbClr val="F5D327"/>
          </a:solidFill>
          <a:ln>
            <a:noFill/>
          </a:ln>
        </p:spPr>
        <p:txBody>
          <a:bodyPr spcFirstLastPara="1" wrap="square" lIns="91425" tIns="45700" rIns="91425" bIns="45700" anchor="t" anchorCtr="0">
            <a:noAutofit/>
          </a:bodyPr>
          <a:lstStyle/>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An </a:t>
            </a:r>
            <a:r>
              <a:rPr lang="en-AU" sz="1900" u="sng" dirty="0" smtClean="0">
                <a:solidFill>
                  <a:schemeClr val="dk1"/>
                </a:solidFill>
                <a:latin typeface="Century Gothic"/>
                <a:ea typeface="Century Gothic"/>
                <a:cs typeface="Century Gothic"/>
                <a:sym typeface="Century Gothic"/>
              </a:rPr>
              <a:t>adverb</a:t>
            </a:r>
            <a:r>
              <a:rPr lang="en-AU" sz="1900" dirty="0" smtClean="0">
                <a:solidFill>
                  <a:schemeClr val="dk1"/>
                </a:solidFill>
                <a:latin typeface="Century Gothic"/>
                <a:ea typeface="Century Gothic"/>
                <a:cs typeface="Century Gothic"/>
                <a:sym typeface="Century Gothic"/>
              </a:rPr>
              <a:t> modifies or describes a verb.</a:t>
            </a:r>
          </a:p>
          <a:p>
            <a:pPr marL="457200" lvl="0" indent="-349250" algn="l" rtl="0">
              <a:lnSpc>
                <a:spcPct val="90000"/>
              </a:lnSpc>
              <a:spcBef>
                <a:spcPts val="0"/>
              </a:spcBef>
              <a:spcAft>
                <a:spcPts val="0"/>
              </a:spcAft>
              <a:buClr>
                <a:schemeClr val="dk1"/>
              </a:buClr>
              <a:buSzPts val="1900"/>
              <a:buFont typeface="Century Gothic"/>
              <a:buChar char="●"/>
            </a:pPr>
            <a:r>
              <a:rPr lang="en-AU" sz="1900" dirty="0" smtClean="0">
                <a:solidFill>
                  <a:schemeClr val="dk1"/>
                </a:solidFill>
                <a:latin typeface="Century Gothic"/>
                <a:ea typeface="Century Gothic"/>
                <a:cs typeface="Century Gothic"/>
                <a:sym typeface="Century Gothic"/>
              </a:rPr>
              <a:t>There are four types of adverbs: adverbs of manner, place, time and frequency. </a:t>
            </a:r>
            <a:endParaRPr sz="1900" dirty="0">
              <a:solidFill>
                <a:schemeClr val="dk1"/>
              </a:solidFill>
              <a:latin typeface="Century Gothic"/>
              <a:ea typeface="Century Gothic"/>
              <a:cs typeface="Century Gothic"/>
              <a:sym typeface="Century Gothic"/>
            </a:endParaRPr>
          </a:p>
          <a:p>
            <a:pPr marL="457200" lvl="0" indent="-349250" algn="l" rtl="0">
              <a:lnSpc>
                <a:spcPct val="90000"/>
              </a:lnSpc>
              <a:spcBef>
                <a:spcPts val="0"/>
              </a:spcBef>
              <a:spcAft>
                <a:spcPts val="0"/>
              </a:spcAft>
              <a:buClr>
                <a:schemeClr val="dk1"/>
              </a:buClr>
              <a:buSzPts val="1900"/>
              <a:buFont typeface="Century Gothic"/>
              <a:buChar char="●"/>
            </a:pPr>
            <a:r>
              <a:rPr lang="en-AU" sz="1900" dirty="0">
                <a:solidFill>
                  <a:schemeClr val="dk1"/>
                </a:solidFill>
                <a:latin typeface="Century Gothic"/>
                <a:ea typeface="Century Gothic"/>
                <a:cs typeface="Century Gothic"/>
                <a:sym typeface="Century Gothic"/>
              </a:rPr>
              <a:t>We use adverbs within sentences to make our writing more interesting or entertaining for our audience.</a:t>
            </a:r>
            <a:endParaRPr sz="1900" dirty="0">
              <a:solidFill>
                <a:schemeClr val="dk1"/>
              </a:solidFill>
              <a:latin typeface="Century Gothic"/>
              <a:ea typeface="Century Gothic"/>
              <a:cs typeface="Century Gothic"/>
              <a:sym typeface="Century Gothic"/>
            </a:endParaRPr>
          </a:p>
        </p:txBody>
      </p:sp>
      <p:sp>
        <p:nvSpPr>
          <p:cNvPr id="147" name="Google Shape;147;p5"/>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148" name="Google Shape;148;p5"/>
          <p:cNvSpPr txBox="1"/>
          <p:nvPr/>
        </p:nvSpPr>
        <p:spPr>
          <a:xfrm>
            <a:off x="189213" y="323383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AU" sz="2800" b="1" dirty="0">
                <a:solidFill>
                  <a:schemeClr val="dk1"/>
                </a:solidFill>
                <a:latin typeface="Century Gothic"/>
                <a:ea typeface="Century Gothic"/>
                <a:cs typeface="Century Gothic"/>
                <a:sym typeface="Century Gothic"/>
              </a:rPr>
              <a:t>1. I have to go </a:t>
            </a:r>
            <a:r>
              <a:rPr lang="en-AU" sz="2800" b="1" dirty="0">
                <a:solidFill>
                  <a:srgbClr val="00B050"/>
                </a:solidFill>
                <a:latin typeface="Century Gothic"/>
                <a:ea typeface="Century Gothic"/>
                <a:cs typeface="Century Gothic"/>
                <a:sym typeface="Century Gothic"/>
              </a:rPr>
              <a:t>now</a:t>
            </a:r>
            <a:r>
              <a:rPr lang="en-AU" sz="2800" b="1" dirty="0">
                <a:solidFill>
                  <a:schemeClr val="dk1"/>
                </a:solidFill>
                <a:latin typeface="Century Gothic"/>
                <a:ea typeface="Century Gothic"/>
                <a:cs typeface="Century Gothic"/>
                <a:sym typeface="Century Gothic"/>
              </a:rPr>
              <a:t>. </a:t>
            </a:r>
            <a:r>
              <a:rPr lang="en-AU" sz="2800" b="1" dirty="0">
                <a:solidFill>
                  <a:srgbClr val="FF0000"/>
                </a:solidFill>
                <a:latin typeface="Century Gothic"/>
                <a:ea typeface="Century Gothic"/>
                <a:cs typeface="Century Gothic"/>
                <a:sym typeface="Century Gothic"/>
              </a:rPr>
              <a:t>(Time)</a:t>
            </a:r>
            <a:endParaRPr sz="2800" dirty="0">
              <a:solidFill>
                <a:srgbClr val="FF0000"/>
              </a:solidFill>
              <a:latin typeface="Century Gothic"/>
              <a:ea typeface="Century Gothic"/>
              <a:cs typeface="Century Gothic"/>
              <a:sym typeface="Century Gothic"/>
            </a:endParaRPr>
          </a:p>
        </p:txBody>
      </p:sp>
      <p:sp>
        <p:nvSpPr>
          <p:cNvPr id="149" name="Google Shape;149;p5"/>
          <p:cNvSpPr txBox="1"/>
          <p:nvPr/>
        </p:nvSpPr>
        <p:spPr>
          <a:xfrm>
            <a:off x="257677" y="419020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AU" sz="2800" b="1" dirty="0">
                <a:solidFill>
                  <a:schemeClr val="dk1"/>
                </a:solidFill>
                <a:latin typeface="Century Gothic"/>
                <a:ea typeface="Century Gothic"/>
                <a:cs typeface="Century Gothic"/>
                <a:sym typeface="Century Gothic"/>
              </a:rPr>
              <a:t>2. John answered the question </a:t>
            </a:r>
            <a:r>
              <a:rPr lang="en-AU" sz="2800" b="1" dirty="0">
                <a:solidFill>
                  <a:srgbClr val="00B050"/>
                </a:solidFill>
                <a:latin typeface="Century Gothic"/>
                <a:ea typeface="Century Gothic"/>
                <a:cs typeface="Century Gothic"/>
                <a:sym typeface="Century Gothic"/>
              </a:rPr>
              <a:t>correctly</a:t>
            </a:r>
            <a:r>
              <a:rPr lang="en-AU" sz="2800" b="1" dirty="0">
                <a:solidFill>
                  <a:schemeClr val="dk1"/>
                </a:solidFill>
                <a:latin typeface="Century Gothic"/>
                <a:ea typeface="Century Gothic"/>
                <a:cs typeface="Century Gothic"/>
                <a:sym typeface="Century Gothic"/>
              </a:rPr>
              <a:t>. </a:t>
            </a:r>
            <a:r>
              <a:rPr lang="en-AU" sz="2800" b="1" dirty="0">
                <a:solidFill>
                  <a:srgbClr val="FF0000"/>
                </a:solidFill>
                <a:latin typeface="Century Gothic"/>
                <a:ea typeface="Century Gothic"/>
                <a:cs typeface="Century Gothic"/>
                <a:sym typeface="Century Gothic"/>
              </a:rPr>
              <a:t>(Manner)</a:t>
            </a:r>
            <a:endParaRPr sz="2800" dirty="0">
              <a:solidFill>
                <a:srgbClr val="FF0000"/>
              </a:solidFill>
              <a:latin typeface="Century Gothic"/>
              <a:ea typeface="Century Gothic"/>
              <a:cs typeface="Century Gothic"/>
              <a:sym typeface="Century Gothic"/>
            </a:endParaRPr>
          </a:p>
        </p:txBody>
      </p:sp>
      <p:sp>
        <p:nvSpPr>
          <p:cNvPr id="150" name="Google Shape;150;p5"/>
          <p:cNvSpPr txBox="1"/>
          <p:nvPr/>
        </p:nvSpPr>
        <p:spPr>
          <a:xfrm>
            <a:off x="189213" y="499070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AU" sz="2800" b="1" dirty="0">
                <a:solidFill>
                  <a:schemeClr val="dk1"/>
                </a:solidFill>
                <a:latin typeface="Century Gothic"/>
                <a:ea typeface="Century Gothic"/>
                <a:cs typeface="Century Gothic"/>
                <a:sym typeface="Century Gothic"/>
              </a:rPr>
              <a:t>3. The newspaper is bought </a:t>
            </a:r>
            <a:r>
              <a:rPr lang="en-AU" sz="2800" b="1" dirty="0">
                <a:solidFill>
                  <a:srgbClr val="00B050"/>
                </a:solidFill>
                <a:latin typeface="Century Gothic"/>
                <a:ea typeface="Century Gothic"/>
                <a:cs typeface="Century Gothic"/>
                <a:sym typeface="Century Gothic"/>
              </a:rPr>
              <a:t>daily</a:t>
            </a:r>
            <a:r>
              <a:rPr lang="en-AU" sz="2800" b="1" dirty="0">
                <a:solidFill>
                  <a:schemeClr val="dk1"/>
                </a:solidFill>
                <a:latin typeface="Century Gothic"/>
                <a:ea typeface="Century Gothic"/>
                <a:cs typeface="Century Gothic"/>
                <a:sym typeface="Century Gothic"/>
              </a:rPr>
              <a:t>. </a:t>
            </a:r>
            <a:r>
              <a:rPr lang="en-AU" sz="2800" b="1" dirty="0">
                <a:solidFill>
                  <a:srgbClr val="FF0000"/>
                </a:solidFill>
                <a:latin typeface="Century Gothic"/>
                <a:ea typeface="Century Gothic"/>
                <a:cs typeface="Century Gothic"/>
                <a:sym typeface="Century Gothic"/>
              </a:rPr>
              <a:t>(Frequency) </a:t>
            </a:r>
            <a:r>
              <a:rPr lang="en-AU" sz="2800" dirty="0">
                <a:solidFill>
                  <a:srgbClr val="FF0000"/>
                </a:solidFill>
                <a:latin typeface="Century Gothic"/>
                <a:ea typeface="Century Gothic"/>
                <a:cs typeface="Century Gothic"/>
                <a:sym typeface="Century Gothic"/>
              </a:rPr>
              <a:t> </a:t>
            </a:r>
            <a:endParaRPr dirty="0">
              <a:solidFill>
                <a:srgbClr val="FF0000"/>
              </a:solidFill>
            </a:endParaRPr>
          </a:p>
        </p:txBody>
      </p:sp>
      <p:pic>
        <p:nvPicPr>
          <p:cNvPr id="151" name="Google Shape;151;p5"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52" name="Google Shape;152;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53" name="Google Shape;153;p5"/>
          <p:cNvSpPr txBox="1"/>
          <p:nvPr/>
        </p:nvSpPr>
        <p:spPr>
          <a:xfrm>
            <a:off x="9759804" y="1276455"/>
            <a:ext cx="1988664"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an adverb?</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type of adverb is this?</a:t>
            </a:r>
            <a:endParaRPr dirty="0"/>
          </a:p>
        </p:txBody>
      </p:sp>
      <p:pic>
        <p:nvPicPr>
          <p:cNvPr id="154" name="Google Shape;154;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55" name="Google Shape;155;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56" name="Google Shape;156;p5"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4" name="Google Shape;150;p5"/>
          <p:cNvSpPr txBox="1"/>
          <p:nvPr/>
        </p:nvSpPr>
        <p:spPr>
          <a:xfrm>
            <a:off x="206292" y="5947066"/>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AU" sz="2800" b="1" dirty="0" smtClean="0">
                <a:solidFill>
                  <a:schemeClr val="dk1"/>
                </a:solidFill>
                <a:latin typeface="Century Gothic"/>
                <a:ea typeface="Century Gothic"/>
                <a:cs typeface="Century Gothic"/>
                <a:sym typeface="Century Gothic"/>
              </a:rPr>
              <a:t>4. I cannot find my keys </a:t>
            </a:r>
            <a:r>
              <a:rPr lang="en-AU" sz="2800" b="1" dirty="0" smtClean="0">
                <a:solidFill>
                  <a:srgbClr val="00B050"/>
                </a:solidFill>
                <a:latin typeface="Century Gothic"/>
                <a:ea typeface="Century Gothic"/>
                <a:cs typeface="Century Gothic"/>
                <a:sym typeface="Century Gothic"/>
              </a:rPr>
              <a:t>anywhere</a:t>
            </a:r>
            <a:r>
              <a:rPr lang="en-AU" sz="2800" b="1" dirty="0" smtClean="0">
                <a:solidFill>
                  <a:schemeClr val="dk1"/>
                </a:solidFill>
                <a:latin typeface="Century Gothic"/>
                <a:ea typeface="Century Gothic"/>
                <a:cs typeface="Century Gothic"/>
                <a:sym typeface="Century Gothic"/>
              </a:rPr>
              <a:t>. </a:t>
            </a:r>
            <a:r>
              <a:rPr lang="en-AU" sz="2800" b="1" dirty="0">
                <a:solidFill>
                  <a:srgbClr val="FF0000"/>
                </a:solidFill>
                <a:latin typeface="Century Gothic"/>
                <a:ea typeface="Century Gothic"/>
                <a:cs typeface="Century Gothic"/>
                <a:sym typeface="Century Gothic"/>
              </a:rPr>
              <a:t>(Frequency) </a:t>
            </a:r>
            <a:r>
              <a:rPr lang="en-AU" sz="2800" dirty="0">
                <a:solidFill>
                  <a:srgbClr val="FF0000"/>
                </a:solidFill>
                <a:latin typeface="Century Gothic"/>
                <a:ea typeface="Century Gothic"/>
                <a:cs typeface="Century Gothic"/>
                <a:sym typeface="Century Gothic"/>
              </a:rPr>
              <a:t> </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2459</Words>
  <Application>Microsoft Office PowerPoint</Application>
  <PresentationFormat>Widescreen</PresentationFormat>
  <Paragraphs>377</Paragraphs>
  <Slides>26</Slides>
  <Notes>25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Wingdings</vt:lpstr>
      <vt:lpstr>Noto Sans Symbols</vt:lpstr>
      <vt:lpstr>Verdana</vt:lpstr>
      <vt:lpstr>Times New Roman</vt:lpstr>
      <vt:lpstr>Quattrocento Sans</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Marnie Gallegos (Darkan Primary School)</dc:creator>
  <cp:lastModifiedBy>LE LIEVRE Stephanie [Serpentine Primary School]</cp:lastModifiedBy>
  <cp:revision>22</cp:revision>
  <dcterms:created xsi:type="dcterms:W3CDTF">2021-08-04T08:19:39Z</dcterms:created>
  <dcterms:modified xsi:type="dcterms:W3CDTF">2022-07-29T08:07:55Z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0x010100258140110C0C3447BBC3AAFC823D9092</vt:lpwstr>
  </property>
</Properties>
</file>