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70" r:id="rId5"/>
    <p:sldId id="271" r:id="rId6"/>
    <p:sldId id="262" r:id="rId7"/>
    <p:sldId id="263" r:id="rId8"/>
    <p:sldId id="265" r:id="rId9"/>
    <p:sldId id="279" r:id="rId10"/>
    <p:sldId id="280" r:id="rId11"/>
    <p:sldId id="281" r:id="rId12"/>
    <p:sldId id="282"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Quattrocento Sans" panose="020B05020500000200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mvGUWNNuvo6BO3YysGEO0GpgY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p:scale>
          <a:sx n="75" d="100"/>
          <a:sy n="75" d="100"/>
        </p:scale>
        <p:origin x="965" y="1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12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16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63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42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31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543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8"/>
          <p:cNvSpPr>
            <a:spLocks noGrp="1"/>
          </p:cNvSpPr>
          <p:nvPr>
            <p:ph type="pic" idx="2"/>
          </p:nvPr>
        </p:nvSpPr>
        <p:spPr>
          <a:xfrm>
            <a:off x="5183188" y="987425"/>
            <a:ext cx="6172200" cy="4873625"/>
          </a:xfrm>
          <a:prstGeom prst="rect">
            <a:avLst/>
          </a:prstGeom>
          <a:noFill/>
          <a:ln>
            <a:noFill/>
          </a:ln>
        </p:spPr>
      </p:sp>
      <p:sp>
        <p:nvSpPr>
          <p:cNvPr id="66" name="Google Shape;66;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2"/>
        <p:cNvGrpSpPr/>
        <p:nvPr/>
      </p:nvGrpSpPr>
      <p:grpSpPr>
        <a:xfrm>
          <a:off x="0" y="0"/>
          <a:ext cx="0" cy="0"/>
          <a:chOff x="0" y="0"/>
          <a:chExt cx="0" cy="0"/>
        </a:xfrm>
      </p:grpSpPr>
      <p:sp>
        <p:nvSpPr>
          <p:cNvPr id="83" name="Google Shape;83;p31"/>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3"/>
        <p:cNvGrpSpPr/>
        <p:nvPr/>
      </p:nvGrpSpPr>
      <p:grpSpPr>
        <a:xfrm>
          <a:off x="0" y="0"/>
          <a:ext cx="0" cy="0"/>
          <a:chOff x="0" y="0"/>
          <a:chExt cx="0" cy="0"/>
        </a:xfrm>
      </p:grpSpPr>
      <p:sp>
        <p:nvSpPr>
          <p:cNvPr id="24" name="Google Shape;24;p21"/>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400"/>
              <a:buNone/>
            </a:pPr>
            <a:r>
              <a:rPr lang="en-AU" b="1" dirty="0"/>
              <a:t>Year: 4</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Term: 4</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Objective: </a:t>
            </a:r>
            <a:r>
              <a:rPr lang="en-AU" dirty="0"/>
              <a:t>Use adverbs of affirmation to strengthen our arguments</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Author: Stephanie Le Lievre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pic>
        <p:nvPicPr>
          <p:cNvPr id="230" name="Google Shape;230;p9"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31" name="Google Shape;231;p9" descr="Icon&#10;&#10;Description automatically generated"/>
          <p:cNvPicPr preferRelativeResize="0"/>
          <p:nvPr/>
        </p:nvPicPr>
        <p:blipFill rotWithShape="1">
          <a:blip r:embed="rId4">
            <a:alphaModFix/>
          </a:blip>
          <a:srcRect/>
          <a:stretch/>
        </p:blipFill>
        <p:spPr>
          <a:xfrm>
            <a:off x="9264258" y="81392"/>
            <a:ext cx="674079" cy="674079"/>
          </a:xfrm>
          <a:prstGeom prst="rect">
            <a:avLst/>
          </a:prstGeom>
          <a:noFill/>
          <a:ln>
            <a:noFill/>
          </a:ln>
        </p:spPr>
      </p:pic>
      <p:sp>
        <p:nvSpPr>
          <p:cNvPr id="15" name="Google Shape;228;p9">
            <a:extLst>
              <a:ext uri="{FF2B5EF4-FFF2-40B4-BE49-F238E27FC236}">
                <a16:creationId xmlns:a16="http://schemas.microsoft.com/office/drawing/2014/main" id="{3B8F4550-63D4-44DD-B797-E42425746744}"/>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Write a topic sentence about the subject, using an adverb of affirmation to strengthen your argument.</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2" name="Google Shape;225;p9">
            <a:extLst>
              <a:ext uri="{FF2B5EF4-FFF2-40B4-BE49-F238E27FC236}">
                <a16:creationId xmlns:a16="http://schemas.microsoft.com/office/drawing/2014/main" id="{8BEAE9A9-8A33-FAEB-1686-77F365AEE147}"/>
              </a:ext>
            </a:extLst>
          </p:cNvPr>
          <p:cNvSpPr txBox="1"/>
          <p:nvPr/>
        </p:nvSpPr>
        <p:spPr>
          <a:xfrm>
            <a:off x="222849" y="3793888"/>
            <a:ext cx="11441400" cy="1077178"/>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sym typeface="Century Gothic"/>
              </a:rPr>
              <a:t>Certainly, everybody should have to learn a second language.</a:t>
            </a:r>
            <a:endParaRPr dirty="0"/>
          </a:p>
        </p:txBody>
      </p:sp>
      <p:graphicFrame>
        <p:nvGraphicFramePr>
          <p:cNvPr id="3" name="Table 7">
            <a:extLst>
              <a:ext uri="{FF2B5EF4-FFF2-40B4-BE49-F238E27FC236}">
                <a16:creationId xmlns:a16="http://schemas.microsoft.com/office/drawing/2014/main" id="{4F45DF1D-03BE-1259-D688-12A0856967A3}"/>
              </a:ext>
            </a:extLst>
          </p:cNvPr>
          <p:cNvGraphicFramePr>
            <a:graphicFrameLocks noGrp="1"/>
          </p:cNvGraphicFramePr>
          <p:nvPr/>
        </p:nvGraphicFramePr>
        <p:xfrm>
          <a:off x="1272670" y="1812447"/>
          <a:ext cx="7805395" cy="502142"/>
        </p:xfrm>
        <a:graphic>
          <a:graphicData uri="http://schemas.openxmlformats.org/drawingml/2006/table">
            <a:tbl>
              <a:tblPr firstRow="1" bandRow="1">
                <a:tableStyleId>{5C22544A-7EE6-4342-B048-85BDC9FD1C3A}</a:tableStyleId>
              </a:tblPr>
              <a:tblGrid>
                <a:gridCol w="1561079">
                  <a:extLst>
                    <a:ext uri="{9D8B030D-6E8A-4147-A177-3AD203B41FA5}">
                      <a16:colId xmlns:a16="http://schemas.microsoft.com/office/drawing/2014/main" val="2076150549"/>
                    </a:ext>
                  </a:extLst>
                </a:gridCol>
                <a:gridCol w="1561079">
                  <a:extLst>
                    <a:ext uri="{9D8B030D-6E8A-4147-A177-3AD203B41FA5}">
                      <a16:colId xmlns:a16="http://schemas.microsoft.com/office/drawing/2014/main" val="514299771"/>
                    </a:ext>
                  </a:extLst>
                </a:gridCol>
                <a:gridCol w="1561079">
                  <a:extLst>
                    <a:ext uri="{9D8B030D-6E8A-4147-A177-3AD203B41FA5}">
                      <a16:colId xmlns:a16="http://schemas.microsoft.com/office/drawing/2014/main" val="11723492"/>
                    </a:ext>
                  </a:extLst>
                </a:gridCol>
                <a:gridCol w="1561079">
                  <a:extLst>
                    <a:ext uri="{9D8B030D-6E8A-4147-A177-3AD203B41FA5}">
                      <a16:colId xmlns:a16="http://schemas.microsoft.com/office/drawing/2014/main" val="298163892"/>
                    </a:ext>
                  </a:extLst>
                </a:gridCol>
                <a:gridCol w="1561079">
                  <a:extLst>
                    <a:ext uri="{9D8B030D-6E8A-4147-A177-3AD203B41FA5}">
                      <a16:colId xmlns:a16="http://schemas.microsoft.com/office/drawing/2014/main" val="2319508525"/>
                    </a:ext>
                  </a:extLst>
                </a:gridCol>
              </a:tblGrid>
              <a:tr h="502142">
                <a:tc>
                  <a:txBody>
                    <a:bodyPr/>
                    <a:lstStyle/>
                    <a:p>
                      <a:pPr algn="ctr"/>
                      <a:r>
                        <a:rPr lang="en-AU" sz="2000" dirty="0">
                          <a:latin typeface="Century Gothic" panose="020B0502020202020204" pitchFamily="34" charset="0"/>
                        </a:rPr>
                        <a:t>certainly</a:t>
                      </a:r>
                    </a:p>
                  </a:txBody>
                  <a:tcPr>
                    <a:solidFill>
                      <a:schemeClr val="tx1"/>
                    </a:solidFill>
                  </a:tcPr>
                </a:tc>
                <a:tc>
                  <a:txBody>
                    <a:bodyPr/>
                    <a:lstStyle/>
                    <a:p>
                      <a:pPr algn="ctr"/>
                      <a:r>
                        <a:rPr lang="en-AU" sz="2000" dirty="0">
                          <a:latin typeface="Century Gothic" panose="020B0502020202020204" pitchFamily="34" charset="0"/>
                        </a:rPr>
                        <a:t>indeed</a:t>
                      </a:r>
                    </a:p>
                  </a:txBody>
                  <a:tcPr>
                    <a:solidFill>
                      <a:schemeClr val="tx1"/>
                    </a:solidFill>
                  </a:tcPr>
                </a:tc>
                <a:tc>
                  <a:txBody>
                    <a:bodyPr/>
                    <a:lstStyle/>
                    <a:p>
                      <a:pPr algn="ctr"/>
                      <a:r>
                        <a:rPr lang="en-AU" sz="2000" dirty="0">
                          <a:latin typeface="Century Gothic" panose="020B0502020202020204" pitchFamily="34" charset="0"/>
                        </a:rPr>
                        <a:t>clearly</a:t>
                      </a:r>
                    </a:p>
                  </a:txBody>
                  <a:tcPr>
                    <a:solidFill>
                      <a:schemeClr val="tx1"/>
                    </a:solidFill>
                  </a:tcPr>
                </a:tc>
                <a:tc>
                  <a:txBody>
                    <a:bodyPr/>
                    <a:lstStyle/>
                    <a:p>
                      <a:pPr algn="ctr"/>
                      <a:r>
                        <a:rPr lang="en-AU" sz="2000" dirty="0">
                          <a:latin typeface="Century Gothic" panose="020B0502020202020204" pitchFamily="34" charset="0"/>
                        </a:rPr>
                        <a:t>surely</a:t>
                      </a:r>
                    </a:p>
                  </a:txBody>
                  <a:tcPr>
                    <a:solidFill>
                      <a:schemeClr val="tx1"/>
                    </a:solidFill>
                  </a:tcPr>
                </a:tc>
                <a:tc>
                  <a:txBody>
                    <a:bodyPr/>
                    <a:lstStyle/>
                    <a:p>
                      <a:pPr algn="ctr"/>
                      <a:r>
                        <a:rPr lang="en-AU" sz="2000" dirty="0">
                          <a:latin typeface="Century Gothic" panose="020B0502020202020204" pitchFamily="34" charset="0"/>
                        </a:rPr>
                        <a:t>obviously</a:t>
                      </a:r>
                    </a:p>
                  </a:txBody>
                  <a:tcPr>
                    <a:solidFill>
                      <a:schemeClr val="tx1"/>
                    </a:solidFill>
                  </a:tcPr>
                </a:tc>
                <a:extLst>
                  <a:ext uri="{0D108BD9-81ED-4DB2-BD59-A6C34878D82A}">
                    <a16:rowId xmlns:a16="http://schemas.microsoft.com/office/drawing/2014/main" val="95160159"/>
                  </a:ext>
                </a:extLst>
              </a:tr>
            </a:tbl>
          </a:graphicData>
        </a:graphic>
      </p:graphicFrame>
      <p:sp>
        <p:nvSpPr>
          <p:cNvPr id="4" name="Google Shape;225;p9">
            <a:extLst>
              <a:ext uri="{FF2B5EF4-FFF2-40B4-BE49-F238E27FC236}">
                <a16:creationId xmlns:a16="http://schemas.microsoft.com/office/drawing/2014/main" id="{6334CC5A-A5E2-4A14-C74D-E70F3EA73A19}"/>
              </a:ext>
            </a:extLst>
          </p:cNvPr>
          <p:cNvSpPr txBox="1"/>
          <p:nvPr/>
        </p:nvSpPr>
        <p:spPr>
          <a:xfrm>
            <a:off x="213474" y="5514735"/>
            <a:ext cx="11441400" cy="1077178"/>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sym typeface="Century Gothic"/>
              </a:rPr>
              <a:t>Clearly, everybody shouldn’t have to learn a second language. </a:t>
            </a:r>
            <a:endParaRPr dirty="0"/>
          </a:p>
        </p:txBody>
      </p:sp>
      <p:pic>
        <p:nvPicPr>
          <p:cNvPr id="5" name="Google Shape;277;p16" descr="Icon&#10;&#10;Description automatically generated">
            <a:extLst>
              <a:ext uri="{FF2B5EF4-FFF2-40B4-BE49-F238E27FC236}">
                <a16:creationId xmlns:a16="http://schemas.microsoft.com/office/drawing/2014/main" id="{83849477-A868-13D0-6574-AAC56B6D5A13}"/>
              </a:ext>
            </a:extLst>
          </p:cNvPr>
          <p:cNvPicPr preferRelativeResize="0"/>
          <p:nvPr/>
        </p:nvPicPr>
        <p:blipFill rotWithShape="1">
          <a:blip r:embed="rId5">
            <a:alphaModFix/>
          </a:blip>
          <a:srcRect/>
          <a:stretch/>
        </p:blipFill>
        <p:spPr>
          <a:xfrm>
            <a:off x="10653132" y="52376"/>
            <a:ext cx="674078" cy="674078"/>
          </a:xfrm>
          <a:prstGeom prst="rect">
            <a:avLst/>
          </a:prstGeom>
          <a:noFill/>
          <a:ln>
            <a:noFill/>
          </a:ln>
        </p:spPr>
      </p:pic>
      <p:pic>
        <p:nvPicPr>
          <p:cNvPr id="6" name="Google Shape;232;p9" descr="Icon&#10;&#10;Description automatically generated">
            <a:extLst>
              <a:ext uri="{FF2B5EF4-FFF2-40B4-BE49-F238E27FC236}">
                <a16:creationId xmlns:a16="http://schemas.microsoft.com/office/drawing/2014/main" id="{0D34C8EA-99E1-91F8-12AC-1128EED08970}"/>
              </a:ext>
            </a:extLst>
          </p:cNvPr>
          <p:cNvPicPr preferRelativeResize="0"/>
          <p:nvPr/>
        </p:nvPicPr>
        <p:blipFill rotWithShape="1">
          <a:blip r:embed="rId6">
            <a:alphaModFix/>
          </a:blip>
          <a:srcRect/>
          <a:stretch/>
        </p:blipFill>
        <p:spPr>
          <a:xfrm>
            <a:off x="9958696" y="81393"/>
            <a:ext cx="674078" cy="674078"/>
          </a:xfrm>
          <a:prstGeom prst="rect">
            <a:avLst/>
          </a:prstGeom>
          <a:noFill/>
          <a:ln>
            <a:noFill/>
          </a:ln>
        </p:spPr>
      </p:pic>
      <p:sp>
        <p:nvSpPr>
          <p:cNvPr id="7" name="Google Shape;225;p9">
            <a:extLst>
              <a:ext uri="{FF2B5EF4-FFF2-40B4-BE49-F238E27FC236}">
                <a16:creationId xmlns:a16="http://schemas.microsoft.com/office/drawing/2014/main" id="{98426EBC-9505-FE87-7C3A-AE4D1E92C509}"/>
              </a:ext>
            </a:extLst>
          </p:cNvPr>
          <p:cNvSpPr txBox="1"/>
          <p:nvPr/>
        </p:nvSpPr>
        <p:spPr>
          <a:xfrm>
            <a:off x="375300" y="2761871"/>
            <a:ext cx="11441400" cy="584735"/>
          </a:xfrm>
          <a:prstGeom prst="rect">
            <a:avLst/>
          </a:prstGeom>
          <a:solidFill>
            <a:schemeClr val="bg1"/>
          </a:solidFill>
          <a:ln>
            <a:solidFill>
              <a:schemeClr val="tx1"/>
            </a:solidFill>
          </a:ln>
        </p:spPr>
        <p:txBody>
          <a:bodyPr spcFirstLastPara="1" wrap="square" lIns="91425" tIns="45700" rIns="91425" bIns="45700" anchor="t" anchorCtr="0">
            <a:spAutoFit/>
          </a:bodyPr>
          <a:lstStyle/>
          <a:p>
            <a:pPr lvl="0"/>
            <a:r>
              <a:rPr lang="en-AU" sz="3200" b="1" dirty="0">
                <a:solidFill>
                  <a:schemeClr val="dk1"/>
                </a:solidFill>
                <a:latin typeface="Century Gothic"/>
                <a:sym typeface="Century Gothic"/>
              </a:rPr>
              <a:t>Subject: </a:t>
            </a:r>
            <a:r>
              <a:rPr lang="en-AU" sz="3200" dirty="0">
                <a:solidFill>
                  <a:schemeClr val="dk1"/>
                </a:solidFill>
                <a:latin typeface="Century Gothic"/>
                <a:sym typeface="Century Gothic"/>
              </a:rPr>
              <a:t>should everyone learn  second language?</a:t>
            </a:r>
            <a:endParaRPr dirty="0"/>
          </a:p>
        </p:txBody>
      </p:sp>
    </p:spTree>
    <p:extLst>
      <p:ext uri="{BB962C8B-B14F-4D97-AF65-F5344CB8AC3E}">
        <p14:creationId xmlns:p14="http://schemas.microsoft.com/office/powerpoint/2010/main" val="357980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pic>
        <p:nvPicPr>
          <p:cNvPr id="230" name="Google Shape;230;p9"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31" name="Google Shape;231;p9" descr="Icon&#10;&#10;Description automatically generated"/>
          <p:cNvPicPr preferRelativeResize="0"/>
          <p:nvPr/>
        </p:nvPicPr>
        <p:blipFill rotWithShape="1">
          <a:blip r:embed="rId4">
            <a:alphaModFix/>
          </a:blip>
          <a:srcRect/>
          <a:stretch/>
        </p:blipFill>
        <p:spPr>
          <a:xfrm>
            <a:off x="9264258" y="81392"/>
            <a:ext cx="674079" cy="674079"/>
          </a:xfrm>
          <a:prstGeom prst="rect">
            <a:avLst/>
          </a:prstGeom>
          <a:noFill/>
          <a:ln>
            <a:noFill/>
          </a:ln>
        </p:spPr>
      </p:pic>
      <p:sp>
        <p:nvSpPr>
          <p:cNvPr id="15" name="Google Shape;228;p9">
            <a:extLst>
              <a:ext uri="{FF2B5EF4-FFF2-40B4-BE49-F238E27FC236}">
                <a16:creationId xmlns:a16="http://schemas.microsoft.com/office/drawing/2014/main" id="{3B8F4550-63D4-44DD-B797-E42425746744}"/>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Write a topic sentence about the subject, using an adverb of affirmation to strengthen your argument.</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2" name="Google Shape;225;p9">
            <a:extLst>
              <a:ext uri="{FF2B5EF4-FFF2-40B4-BE49-F238E27FC236}">
                <a16:creationId xmlns:a16="http://schemas.microsoft.com/office/drawing/2014/main" id="{8BEAE9A9-8A33-FAEB-1686-77F365AEE147}"/>
              </a:ext>
            </a:extLst>
          </p:cNvPr>
          <p:cNvSpPr txBox="1"/>
          <p:nvPr/>
        </p:nvSpPr>
        <p:spPr>
          <a:xfrm>
            <a:off x="222849" y="3793888"/>
            <a:ext cx="11441400" cy="1077178"/>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sym typeface="Century Gothic"/>
              </a:rPr>
              <a:t>Obviously, students should all learn about history in school.</a:t>
            </a:r>
            <a:endParaRPr dirty="0"/>
          </a:p>
        </p:txBody>
      </p:sp>
      <p:graphicFrame>
        <p:nvGraphicFramePr>
          <p:cNvPr id="3" name="Table 7">
            <a:extLst>
              <a:ext uri="{FF2B5EF4-FFF2-40B4-BE49-F238E27FC236}">
                <a16:creationId xmlns:a16="http://schemas.microsoft.com/office/drawing/2014/main" id="{4F45DF1D-03BE-1259-D688-12A0856967A3}"/>
              </a:ext>
            </a:extLst>
          </p:cNvPr>
          <p:cNvGraphicFramePr>
            <a:graphicFrameLocks noGrp="1"/>
          </p:cNvGraphicFramePr>
          <p:nvPr/>
        </p:nvGraphicFramePr>
        <p:xfrm>
          <a:off x="1272670" y="1812447"/>
          <a:ext cx="7805395" cy="502142"/>
        </p:xfrm>
        <a:graphic>
          <a:graphicData uri="http://schemas.openxmlformats.org/drawingml/2006/table">
            <a:tbl>
              <a:tblPr firstRow="1" bandRow="1">
                <a:tableStyleId>{5C22544A-7EE6-4342-B048-85BDC9FD1C3A}</a:tableStyleId>
              </a:tblPr>
              <a:tblGrid>
                <a:gridCol w="1561079">
                  <a:extLst>
                    <a:ext uri="{9D8B030D-6E8A-4147-A177-3AD203B41FA5}">
                      <a16:colId xmlns:a16="http://schemas.microsoft.com/office/drawing/2014/main" val="2076150549"/>
                    </a:ext>
                  </a:extLst>
                </a:gridCol>
                <a:gridCol w="1561079">
                  <a:extLst>
                    <a:ext uri="{9D8B030D-6E8A-4147-A177-3AD203B41FA5}">
                      <a16:colId xmlns:a16="http://schemas.microsoft.com/office/drawing/2014/main" val="514299771"/>
                    </a:ext>
                  </a:extLst>
                </a:gridCol>
                <a:gridCol w="1561079">
                  <a:extLst>
                    <a:ext uri="{9D8B030D-6E8A-4147-A177-3AD203B41FA5}">
                      <a16:colId xmlns:a16="http://schemas.microsoft.com/office/drawing/2014/main" val="11723492"/>
                    </a:ext>
                  </a:extLst>
                </a:gridCol>
                <a:gridCol w="1561079">
                  <a:extLst>
                    <a:ext uri="{9D8B030D-6E8A-4147-A177-3AD203B41FA5}">
                      <a16:colId xmlns:a16="http://schemas.microsoft.com/office/drawing/2014/main" val="298163892"/>
                    </a:ext>
                  </a:extLst>
                </a:gridCol>
                <a:gridCol w="1561079">
                  <a:extLst>
                    <a:ext uri="{9D8B030D-6E8A-4147-A177-3AD203B41FA5}">
                      <a16:colId xmlns:a16="http://schemas.microsoft.com/office/drawing/2014/main" val="2319508525"/>
                    </a:ext>
                  </a:extLst>
                </a:gridCol>
              </a:tblGrid>
              <a:tr h="502142">
                <a:tc>
                  <a:txBody>
                    <a:bodyPr/>
                    <a:lstStyle/>
                    <a:p>
                      <a:pPr algn="ctr"/>
                      <a:r>
                        <a:rPr lang="en-AU" sz="2000" dirty="0">
                          <a:latin typeface="Century Gothic" panose="020B0502020202020204" pitchFamily="34" charset="0"/>
                        </a:rPr>
                        <a:t>certainly</a:t>
                      </a:r>
                    </a:p>
                  </a:txBody>
                  <a:tcPr>
                    <a:solidFill>
                      <a:schemeClr val="tx1"/>
                    </a:solidFill>
                  </a:tcPr>
                </a:tc>
                <a:tc>
                  <a:txBody>
                    <a:bodyPr/>
                    <a:lstStyle/>
                    <a:p>
                      <a:pPr algn="ctr"/>
                      <a:r>
                        <a:rPr lang="en-AU" sz="2000" dirty="0">
                          <a:latin typeface="Century Gothic" panose="020B0502020202020204" pitchFamily="34" charset="0"/>
                        </a:rPr>
                        <a:t>indeed</a:t>
                      </a:r>
                    </a:p>
                  </a:txBody>
                  <a:tcPr>
                    <a:solidFill>
                      <a:schemeClr val="tx1"/>
                    </a:solidFill>
                  </a:tcPr>
                </a:tc>
                <a:tc>
                  <a:txBody>
                    <a:bodyPr/>
                    <a:lstStyle/>
                    <a:p>
                      <a:pPr algn="ctr"/>
                      <a:r>
                        <a:rPr lang="en-AU" sz="2000" dirty="0">
                          <a:latin typeface="Century Gothic" panose="020B0502020202020204" pitchFamily="34" charset="0"/>
                        </a:rPr>
                        <a:t>clearly</a:t>
                      </a:r>
                    </a:p>
                  </a:txBody>
                  <a:tcPr>
                    <a:solidFill>
                      <a:schemeClr val="tx1"/>
                    </a:solidFill>
                  </a:tcPr>
                </a:tc>
                <a:tc>
                  <a:txBody>
                    <a:bodyPr/>
                    <a:lstStyle/>
                    <a:p>
                      <a:pPr algn="ctr"/>
                      <a:r>
                        <a:rPr lang="en-AU" sz="2000" dirty="0">
                          <a:latin typeface="Century Gothic" panose="020B0502020202020204" pitchFamily="34" charset="0"/>
                        </a:rPr>
                        <a:t>surely</a:t>
                      </a:r>
                    </a:p>
                  </a:txBody>
                  <a:tcPr>
                    <a:solidFill>
                      <a:schemeClr val="tx1"/>
                    </a:solidFill>
                  </a:tcPr>
                </a:tc>
                <a:tc>
                  <a:txBody>
                    <a:bodyPr/>
                    <a:lstStyle/>
                    <a:p>
                      <a:pPr algn="ctr"/>
                      <a:r>
                        <a:rPr lang="en-AU" sz="2000" dirty="0">
                          <a:latin typeface="Century Gothic" panose="020B0502020202020204" pitchFamily="34" charset="0"/>
                        </a:rPr>
                        <a:t>obviously</a:t>
                      </a:r>
                    </a:p>
                  </a:txBody>
                  <a:tcPr>
                    <a:solidFill>
                      <a:schemeClr val="tx1"/>
                    </a:solidFill>
                  </a:tcPr>
                </a:tc>
                <a:extLst>
                  <a:ext uri="{0D108BD9-81ED-4DB2-BD59-A6C34878D82A}">
                    <a16:rowId xmlns:a16="http://schemas.microsoft.com/office/drawing/2014/main" val="95160159"/>
                  </a:ext>
                </a:extLst>
              </a:tr>
            </a:tbl>
          </a:graphicData>
        </a:graphic>
      </p:graphicFrame>
      <p:sp>
        <p:nvSpPr>
          <p:cNvPr id="4" name="Google Shape;225;p9">
            <a:extLst>
              <a:ext uri="{FF2B5EF4-FFF2-40B4-BE49-F238E27FC236}">
                <a16:creationId xmlns:a16="http://schemas.microsoft.com/office/drawing/2014/main" id="{6334CC5A-A5E2-4A14-C74D-E70F3EA73A19}"/>
              </a:ext>
            </a:extLst>
          </p:cNvPr>
          <p:cNvSpPr txBox="1"/>
          <p:nvPr/>
        </p:nvSpPr>
        <p:spPr>
          <a:xfrm>
            <a:off x="213474" y="5514735"/>
            <a:ext cx="11441400" cy="1077178"/>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sym typeface="Century Gothic"/>
              </a:rPr>
              <a:t>Clearly, students don’t need to learn about what has happened in the past. </a:t>
            </a:r>
            <a:endParaRPr dirty="0"/>
          </a:p>
        </p:txBody>
      </p:sp>
      <p:pic>
        <p:nvPicPr>
          <p:cNvPr id="5" name="Google Shape;277;p16" descr="Icon&#10;&#10;Description automatically generated">
            <a:extLst>
              <a:ext uri="{FF2B5EF4-FFF2-40B4-BE49-F238E27FC236}">
                <a16:creationId xmlns:a16="http://schemas.microsoft.com/office/drawing/2014/main" id="{83849477-A868-13D0-6574-AAC56B6D5A13}"/>
              </a:ext>
            </a:extLst>
          </p:cNvPr>
          <p:cNvPicPr preferRelativeResize="0"/>
          <p:nvPr/>
        </p:nvPicPr>
        <p:blipFill rotWithShape="1">
          <a:blip r:embed="rId5">
            <a:alphaModFix/>
          </a:blip>
          <a:srcRect/>
          <a:stretch/>
        </p:blipFill>
        <p:spPr>
          <a:xfrm>
            <a:off x="10653132" y="52376"/>
            <a:ext cx="674078" cy="674078"/>
          </a:xfrm>
          <a:prstGeom prst="rect">
            <a:avLst/>
          </a:prstGeom>
          <a:noFill/>
          <a:ln>
            <a:noFill/>
          </a:ln>
        </p:spPr>
      </p:pic>
      <p:pic>
        <p:nvPicPr>
          <p:cNvPr id="6" name="Google Shape;232;p9" descr="Icon&#10;&#10;Description automatically generated">
            <a:extLst>
              <a:ext uri="{FF2B5EF4-FFF2-40B4-BE49-F238E27FC236}">
                <a16:creationId xmlns:a16="http://schemas.microsoft.com/office/drawing/2014/main" id="{0D34C8EA-99E1-91F8-12AC-1128EED08970}"/>
              </a:ext>
            </a:extLst>
          </p:cNvPr>
          <p:cNvPicPr preferRelativeResize="0"/>
          <p:nvPr/>
        </p:nvPicPr>
        <p:blipFill rotWithShape="1">
          <a:blip r:embed="rId6">
            <a:alphaModFix/>
          </a:blip>
          <a:srcRect/>
          <a:stretch/>
        </p:blipFill>
        <p:spPr>
          <a:xfrm>
            <a:off x="9958696" y="81393"/>
            <a:ext cx="674078" cy="674078"/>
          </a:xfrm>
          <a:prstGeom prst="rect">
            <a:avLst/>
          </a:prstGeom>
          <a:noFill/>
          <a:ln>
            <a:noFill/>
          </a:ln>
        </p:spPr>
      </p:pic>
      <p:sp>
        <p:nvSpPr>
          <p:cNvPr id="7" name="Google Shape;225;p9">
            <a:extLst>
              <a:ext uri="{FF2B5EF4-FFF2-40B4-BE49-F238E27FC236}">
                <a16:creationId xmlns:a16="http://schemas.microsoft.com/office/drawing/2014/main" id="{98426EBC-9505-FE87-7C3A-AE4D1E92C509}"/>
              </a:ext>
            </a:extLst>
          </p:cNvPr>
          <p:cNvSpPr txBox="1"/>
          <p:nvPr/>
        </p:nvSpPr>
        <p:spPr>
          <a:xfrm>
            <a:off x="375300" y="2761871"/>
            <a:ext cx="11441400" cy="584735"/>
          </a:xfrm>
          <a:prstGeom prst="rect">
            <a:avLst/>
          </a:prstGeom>
          <a:solidFill>
            <a:schemeClr val="bg1"/>
          </a:solidFill>
          <a:ln>
            <a:solidFill>
              <a:schemeClr val="tx1"/>
            </a:solidFill>
          </a:ln>
        </p:spPr>
        <p:txBody>
          <a:bodyPr spcFirstLastPara="1" wrap="square" lIns="91425" tIns="45700" rIns="91425" bIns="45700" anchor="t" anchorCtr="0">
            <a:spAutoFit/>
          </a:bodyPr>
          <a:lstStyle/>
          <a:p>
            <a:pPr lvl="0"/>
            <a:r>
              <a:rPr lang="en-AU" sz="3200" b="1" dirty="0">
                <a:solidFill>
                  <a:schemeClr val="dk1"/>
                </a:solidFill>
                <a:latin typeface="Century Gothic"/>
                <a:sym typeface="Century Gothic"/>
              </a:rPr>
              <a:t>Subject: </a:t>
            </a:r>
            <a:r>
              <a:rPr lang="en-AU" sz="3200" dirty="0">
                <a:solidFill>
                  <a:schemeClr val="dk1"/>
                </a:solidFill>
                <a:latin typeface="Century Gothic"/>
                <a:sym typeface="Century Gothic"/>
              </a:rPr>
              <a:t>should students learn about history?</a:t>
            </a:r>
            <a:endParaRPr dirty="0"/>
          </a:p>
        </p:txBody>
      </p:sp>
    </p:spTree>
    <p:extLst>
      <p:ext uri="{BB962C8B-B14F-4D97-AF65-F5344CB8AC3E}">
        <p14:creationId xmlns:p14="http://schemas.microsoft.com/office/powerpoint/2010/main" val="275387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You do</a:t>
            </a:r>
            <a:endParaRPr dirty="0"/>
          </a:p>
        </p:txBody>
      </p:sp>
      <p:pic>
        <p:nvPicPr>
          <p:cNvPr id="230" name="Google Shape;230;p9"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sp>
        <p:nvSpPr>
          <p:cNvPr id="15" name="Google Shape;228;p9">
            <a:extLst>
              <a:ext uri="{FF2B5EF4-FFF2-40B4-BE49-F238E27FC236}">
                <a16:creationId xmlns:a16="http://schemas.microsoft.com/office/drawing/2014/main" id="{3B8F4550-63D4-44DD-B797-E42425746744}"/>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Write topic sentences about the subjects below, using adverbs of affirmation to strengthen the arguments.</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graphicFrame>
        <p:nvGraphicFramePr>
          <p:cNvPr id="3" name="Table 7">
            <a:extLst>
              <a:ext uri="{FF2B5EF4-FFF2-40B4-BE49-F238E27FC236}">
                <a16:creationId xmlns:a16="http://schemas.microsoft.com/office/drawing/2014/main" id="{4F45DF1D-03BE-1259-D688-12A0856967A3}"/>
              </a:ext>
            </a:extLst>
          </p:cNvPr>
          <p:cNvGraphicFramePr>
            <a:graphicFrameLocks noGrp="1"/>
          </p:cNvGraphicFramePr>
          <p:nvPr/>
        </p:nvGraphicFramePr>
        <p:xfrm>
          <a:off x="1272670" y="1812447"/>
          <a:ext cx="7805395" cy="502142"/>
        </p:xfrm>
        <a:graphic>
          <a:graphicData uri="http://schemas.openxmlformats.org/drawingml/2006/table">
            <a:tbl>
              <a:tblPr firstRow="1" bandRow="1">
                <a:tableStyleId>{5C22544A-7EE6-4342-B048-85BDC9FD1C3A}</a:tableStyleId>
              </a:tblPr>
              <a:tblGrid>
                <a:gridCol w="1561079">
                  <a:extLst>
                    <a:ext uri="{9D8B030D-6E8A-4147-A177-3AD203B41FA5}">
                      <a16:colId xmlns:a16="http://schemas.microsoft.com/office/drawing/2014/main" val="2076150549"/>
                    </a:ext>
                  </a:extLst>
                </a:gridCol>
                <a:gridCol w="1561079">
                  <a:extLst>
                    <a:ext uri="{9D8B030D-6E8A-4147-A177-3AD203B41FA5}">
                      <a16:colId xmlns:a16="http://schemas.microsoft.com/office/drawing/2014/main" val="514299771"/>
                    </a:ext>
                  </a:extLst>
                </a:gridCol>
                <a:gridCol w="1561079">
                  <a:extLst>
                    <a:ext uri="{9D8B030D-6E8A-4147-A177-3AD203B41FA5}">
                      <a16:colId xmlns:a16="http://schemas.microsoft.com/office/drawing/2014/main" val="11723492"/>
                    </a:ext>
                  </a:extLst>
                </a:gridCol>
                <a:gridCol w="1561079">
                  <a:extLst>
                    <a:ext uri="{9D8B030D-6E8A-4147-A177-3AD203B41FA5}">
                      <a16:colId xmlns:a16="http://schemas.microsoft.com/office/drawing/2014/main" val="298163892"/>
                    </a:ext>
                  </a:extLst>
                </a:gridCol>
                <a:gridCol w="1561079">
                  <a:extLst>
                    <a:ext uri="{9D8B030D-6E8A-4147-A177-3AD203B41FA5}">
                      <a16:colId xmlns:a16="http://schemas.microsoft.com/office/drawing/2014/main" val="2319508525"/>
                    </a:ext>
                  </a:extLst>
                </a:gridCol>
              </a:tblGrid>
              <a:tr h="502142">
                <a:tc>
                  <a:txBody>
                    <a:bodyPr/>
                    <a:lstStyle/>
                    <a:p>
                      <a:pPr algn="ctr"/>
                      <a:r>
                        <a:rPr lang="en-AU" sz="2000" dirty="0">
                          <a:latin typeface="Century Gothic" panose="020B0502020202020204" pitchFamily="34" charset="0"/>
                        </a:rPr>
                        <a:t>certainly</a:t>
                      </a:r>
                    </a:p>
                  </a:txBody>
                  <a:tcPr>
                    <a:solidFill>
                      <a:schemeClr val="tx1"/>
                    </a:solidFill>
                  </a:tcPr>
                </a:tc>
                <a:tc>
                  <a:txBody>
                    <a:bodyPr/>
                    <a:lstStyle/>
                    <a:p>
                      <a:pPr algn="ctr"/>
                      <a:r>
                        <a:rPr lang="en-AU" sz="2000" dirty="0">
                          <a:latin typeface="Century Gothic" panose="020B0502020202020204" pitchFamily="34" charset="0"/>
                        </a:rPr>
                        <a:t>indeed</a:t>
                      </a:r>
                    </a:p>
                  </a:txBody>
                  <a:tcPr>
                    <a:solidFill>
                      <a:schemeClr val="tx1"/>
                    </a:solidFill>
                  </a:tcPr>
                </a:tc>
                <a:tc>
                  <a:txBody>
                    <a:bodyPr/>
                    <a:lstStyle/>
                    <a:p>
                      <a:pPr algn="ctr"/>
                      <a:r>
                        <a:rPr lang="en-AU" sz="2000" dirty="0">
                          <a:latin typeface="Century Gothic" panose="020B0502020202020204" pitchFamily="34" charset="0"/>
                        </a:rPr>
                        <a:t>clearly</a:t>
                      </a:r>
                    </a:p>
                  </a:txBody>
                  <a:tcPr>
                    <a:solidFill>
                      <a:schemeClr val="tx1"/>
                    </a:solidFill>
                  </a:tcPr>
                </a:tc>
                <a:tc>
                  <a:txBody>
                    <a:bodyPr/>
                    <a:lstStyle/>
                    <a:p>
                      <a:pPr algn="ctr"/>
                      <a:r>
                        <a:rPr lang="en-AU" sz="2000" dirty="0">
                          <a:latin typeface="Century Gothic" panose="020B0502020202020204" pitchFamily="34" charset="0"/>
                        </a:rPr>
                        <a:t>surely</a:t>
                      </a:r>
                    </a:p>
                  </a:txBody>
                  <a:tcPr>
                    <a:solidFill>
                      <a:schemeClr val="tx1"/>
                    </a:solidFill>
                  </a:tcPr>
                </a:tc>
                <a:tc>
                  <a:txBody>
                    <a:bodyPr/>
                    <a:lstStyle/>
                    <a:p>
                      <a:pPr algn="ctr"/>
                      <a:r>
                        <a:rPr lang="en-AU" sz="2000" dirty="0">
                          <a:latin typeface="Century Gothic" panose="020B0502020202020204" pitchFamily="34" charset="0"/>
                        </a:rPr>
                        <a:t>obviously</a:t>
                      </a:r>
                    </a:p>
                  </a:txBody>
                  <a:tcPr>
                    <a:solidFill>
                      <a:schemeClr val="tx1"/>
                    </a:solidFill>
                  </a:tcPr>
                </a:tc>
                <a:extLst>
                  <a:ext uri="{0D108BD9-81ED-4DB2-BD59-A6C34878D82A}">
                    <a16:rowId xmlns:a16="http://schemas.microsoft.com/office/drawing/2014/main" val="95160159"/>
                  </a:ext>
                </a:extLst>
              </a:tr>
            </a:tbl>
          </a:graphicData>
        </a:graphic>
      </p:graphicFrame>
      <p:pic>
        <p:nvPicPr>
          <p:cNvPr id="5" name="Google Shape;277;p16" descr="Icon&#10;&#10;Description automatically generated">
            <a:extLst>
              <a:ext uri="{FF2B5EF4-FFF2-40B4-BE49-F238E27FC236}">
                <a16:creationId xmlns:a16="http://schemas.microsoft.com/office/drawing/2014/main" id="{83849477-A868-13D0-6574-AAC56B6D5A13}"/>
              </a:ext>
            </a:extLst>
          </p:cNvPr>
          <p:cNvPicPr preferRelativeResize="0"/>
          <p:nvPr/>
        </p:nvPicPr>
        <p:blipFill rotWithShape="1">
          <a:blip r:embed="rId4">
            <a:alphaModFix/>
          </a:blip>
          <a:srcRect/>
          <a:stretch/>
        </p:blipFill>
        <p:spPr>
          <a:xfrm>
            <a:off x="10653132" y="52376"/>
            <a:ext cx="674078" cy="674078"/>
          </a:xfrm>
          <a:prstGeom prst="rect">
            <a:avLst/>
          </a:prstGeom>
          <a:noFill/>
          <a:ln>
            <a:noFill/>
          </a:ln>
        </p:spPr>
      </p:pic>
      <p:sp>
        <p:nvSpPr>
          <p:cNvPr id="7" name="Google Shape;225;p9">
            <a:extLst>
              <a:ext uri="{FF2B5EF4-FFF2-40B4-BE49-F238E27FC236}">
                <a16:creationId xmlns:a16="http://schemas.microsoft.com/office/drawing/2014/main" id="{98426EBC-9505-FE87-7C3A-AE4D1E92C509}"/>
              </a:ext>
            </a:extLst>
          </p:cNvPr>
          <p:cNvSpPr txBox="1"/>
          <p:nvPr/>
        </p:nvSpPr>
        <p:spPr>
          <a:xfrm>
            <a:off x="375300" y="2761871"/>
            <a:ext cx="11441400" cy="584735"/>
          </a:xfrm>
          <a:prstGeom prst="rect">
            <a:avLst/>
          </a:prstGeom>
          <a:solidFill>
            <a:schemeClr val="bg1"/>
          </a:solidFill>
          <a:ln>
            <a:solidFill>
              <a:schemeClr val="tx1"/>
            </a:solidFill>
          </a:ln>
        </p:spPr>
        <p:txBody>
          <a:bodyPr spcFirstLastPara="1" wrap="square" lIns="91425" tIns="45700" rIns="91425" bIns="45700" anchor="t" anchorCtr="0">
            <a:spAutoFit/>
          </a:bodyPr>
          <a:lstStyle/>
          <a:p>
            <a:pPr lvl="0"/>
            <a:r>
              <a:rPr lang="en-AU" sz="3200" b="1" dirty="0">
                <a:solidFill>
                  <a:schemeClr val="dk1"/>
                </a:solidFill>
                <a:latin typeface="Century Gothic"/>
                <a:sym typeface="Century Gothic"/>
              </a:rPr>
              <a:t>1. Subject: </a:t>
            </a:r>
            <a:r>
              <a:rPr lang="en-AU" sz="3200" dirty="0">
                <a:solidFill>
                  <a:schemeClr val="dk1"/>
                </a:solidFill>
                <a:latin typeface="Century Gothic"/>
                <a:sym typeface="Century Gothic"/>
              </a:rPr>
              <a:t>is regular exercise important?</a:t>
            </a:r>
            <a:endParaRPr dirty="0"/>
          </a:p>
        </p:txBody>
      </p:sp>
      <p:sp>
        <p:nvSpPr>
          <p:cNvPr id="8" name="Google Shape;225;p9">
            <a:extLst>
              <a:ext uri="{FF2B5EF4-FFF2-40B4-BE49-F238E27FC236}">
                <a16:creationId xmlns:a16="http://schemas.microsoft.com/office/drawing/2014/main" id="{DB5F1030-FF01-5EAA-35C8-8D10B853EF77}"/>
              </a:ext>
            </a:extLst>
          </p:cNvPr>
          <p:cNvSpPr txBox="1"/>
          <p:nvPr/>
        </p:nvSpPr>
        <p:spPr>
          <a:xfrm>
            <a:off x="375300" y="4089688"/>
            <a:ext cx="11441400" cy="584735"/>
          </a:xfrm>
          <a:prstGeom prst="rect">
            <a:avLst/>
          </a:prstGeom>
          <a:solidFill>
            <a:schemeClr val="bg1"/>
          </a:solidFill>
          <a:ln>
            <a:solidFill>
              <a:schemeClr val="tx1"/>
            </a:solidFill>
          </a:ln>
        </p:spPr>
        <p:txBody>
          <a:bodyPr spcFirstLastPara="1" wrap="square" lIns="91425" tIns="45700" rIns="91425" bIns="45700" anchor="t" anchorCtr="0">
            <a:spAutoFit/>
          </a:bodyPr>
          <a:lstStyle/>
          <a:p>
            <a:pPr lvl="0"/>
            <a:r>
              <a:rPr lang="en-AU" sz="3200" b="1" dirty="0">
                <a:solidFill>
                  <a:schemeClr val="dk1"/>
                </a:solidFill>
                <a:latin typeface="Century Gothic"/>
                <a:sym typeface="Century Gothic"/>
              </a:rPr>
              <a:t>2. Subject: </a:t>
            </a:r>
            <a:r>
              <a:rPr lang="en-AU" sz="3200" dirty="0">
                <a:solidFill>
                  <a:schemeClr val="dk1"/>
                </a:solidFill>
                <a:latin typeface="Century Gothic"/>
                <a:sym typeface="Century Gothic"/>
              </a:rPr>
              <a:t>is it better to live near the beach or the bush?</a:t>
            </a:r>
            <a:endParaRPr dirty="0"/>
          </a:p>
        </p:txBody>
      </p:sp>
      <p:sp>
        <p:nvSpPr>
          <p:cNvPr id="9" name="Google Shape;225;p9">
            <a:extLst>
              <a:ext uri="{FF2B5EF4-FFF2-40B4-BE49-F238E27FC236}">
                <a16:creationId xmlns:a16="http://schemas.microsoft.com/office/drawing/2014/main" id="{DB6F176A-B880-7D14-627E-AC0E764865BF}"/>
              </a:ext>
            </a:extLst>
          </p:cNvPr>
          <p:cNvSpPr txBox="1"/>
          <p:nvPr/>
        </p:nvSpPr>
        <p:spPr>
          <a:xfrm>
            <a:off x="375300" y="5376188"/>
            <a:ext cx="11441400" cy="584735"/>
          </a:xfrm>
          <a:prstGeom prst="rect">
            <a:avLst/>
          </a:prstGeom>
          <a:solidFill>
            <a:schemeClr val="bg1"/>
          </a:solidFill>
          <a:ln>
            <a:solidFill>
              <a:schemeClr val="tx1"/>
            </a:solidFill>
          </a:ln>
        </p:spPr>
        <p:txBody>
          <a:bodyPr spcFirstLastPara="1" wrap="square" lIns="91425" tIns="45700" rIns="91425" bIns="45700" anchor="t" anchorCtr="0">
            <a:spAutoFit/>
          </a:bodyPr>
          <a:lstStyle/>
          <a:p>
            <a:pPr lvl="0"/>
            <a:r>
              <a:rPr lang="en-AU" sz="3200" b="1" dirty="0">
                <a:solidFill>
                  <a:schemeClr val="dk1"/>
                </a:solidFill>
                <a:latin typeface="Century Gothic"/>
                <a:sym typeface="Century Gothic"/>
              </a:rPr>
              <a:t>3. Subject: </a:t>
            </a:r>
            <a:r>
              <a:rPr lang="en-AU" sz="3200" dirty="0">
                <a:solidFill>
                  <a:schemeClr val="dk1"/>
                </a:solidFill>
                <a:latin typeface="Century Gothic"/>
                <a:sym typeface="Century Gothic"/>
              </a:rPr>
              <a:t>is technology harming children?</a:t>
            </a:r>
            <a:endParaRPr dirty="0"/>
          </a:p>
        </p:txBody>
      </p:sp>
    </p:spTree>
    <p:extLst>
      <p:ext uri="{BB962C8B-B14F-4D97-AF65-F5344CB8AC3E}">
        <p14:creationId xmlns:p14="http://schemas.microsoft.com/office/powerpoint/2010/main" val="171059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4" name="Google Shape;94;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5" name="Google Shape;95;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96" name="Google Shape;96;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97" name="Google Shape;97;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98" name="Google Shape;98;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0" name="Google Shape;100;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4" name="Google Shape;104;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5" name="Google Shape;105;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06" name="Google Shape;106;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07" name="Google Shape;107;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08" name="Google Shape;108;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1" name="Google Shape;111;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2" name="Google Shape;112;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p:nvPr/>
        </p:nvSpPr>
        <p:spPr>
          <a:xfrm>
            <a:off x="923925" y="2190750"/>
            <a:ext cx="10553700" cy="954067"/>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b="0" i="0" u="none" strike="noStrike" cap="none" dirty="0">
                <a:solidFill>
                  <a:schemeClr val="dk1"/>
                </a:solidFill>
                <a:latin typeface="Century Gothic"/>
                <a:ea typeface="Century Gothic"/>
                <a:cs typeface="Century Gothic"/>
                <a:sym typeface="Century Gothic"/>
              </a:rPr>
              <a:t>We are learning to </a:t>
            </a:r>
            <a:r>
              <a:rPr lang="en-AU" sz="2800" dirty="0">
                <a:solidFill>
                  <a:schemeClr val="dk1"/>
                </a:solidFill>
                <a:latin typeface="Century Gothic"/>
                <a:ea typeface="Century Gothic"/>
                <a:cs typeface="Century Gothic"/>
                <a:sym typeface="Century Gothic"/>
              </a:rPr>
              <a:t>use adverbs of affirmation to add strength to our arguments. </a:t>
            </a:r>
            <a:endParaRPr dirty="0"/>
          </a:p>
        </p:txBody>
      </p:sp>
      <p:sp>
        <p:nvSpPr>
          <p:cNvPr id="118" name="Google Shape;118;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i="0" u="none" strike="noStrike" cap="none">
                <a:solidFill>
                  <a:schemeClr val="lt1"/>
                </a:solidFill>
                <a:latin typeface="Century Gothic"/>
                <a:ea typeface="Century Gothic"/>
                <a:cs typeface="Century Gothic"/>
                <a:sym typeface="Century Gothic"/>
              </a:rPr>
              <a:t>Learning Objective</a:t>
            </a:r>
            <a:endParaRPr/>
          </a:p>
        </p:txBody>
      </p:sp>
      <p:pic>
        <p:nvPicPr>
          <p:cNvPr id="119" name="Google Shape;119;p3" descr="Icon&#10;&#10;Description automatically generated"/>
          <p:cNvPicPr preferRelativeResize="0">
            <a:picLocks noGrp="1"/>
          </p:cNvPicPr>
          <p:nvPr>
            <p:ph type="body" idx="1"/>
          </p:nvPr>
        </p:nvPicPr>
        <p:blipFill rotWithShape="1">
          <a:blip r:embed="rId3">
            <a:alphaModFix/>
          </a:blip>
          <a:srcRect/>
          <a:stretch/>
        </p:blipFill>
        <p:spPr>
          <a:xfrm>
            <a:off x="11296539" y="129365"/>
            <a:ext cx="674100" cy="674100"/>
          </a:xfrm>
          <a:prstGeom prst="rect">
            <a:avLst/>
          </a:prstGeom>
          <a:noFill/>
          <a:ln>
            <a:noFill/>
          </a:ln>
        </p:spPr>
      </p:pic>
      <p:sp>
        <p:nvSpPr>
          <p:cNvPr id="2" name="TextBox 1">
            <a:extLst>
              <a:ext uri="{FF2B5EF4-FFF2-40B4-BE49-F238E27FC236}">
                <a16:creationId xmlns:a16="http://schemas.microsoft.com/office/drawing/2014/main" id="{CEC4852B-01E8-4EFD-926A-FEBEE5637650}"/>
              </a:ext>
            </a:extLst>
          </p:cNvPr>
          <p:cNvSpPr txBox="1"/>
          <p:nvPr/>
        </p:nvSpPr>
        <p:spPr>
          <a:xfrm>
            <a:off x="1916784" y="5147034"/>
            <a:ext cx="9153426" cy="738664"/>
          </a:xfrm>
          <a:prstGeom prst="rect">
            <a:avLst/>
          </a:prstGeom>
          <a:noFill/>
        </p:spPr>
        <p:txBody>
          <a:bodyPr wrap="square" rtlCol="0">
            <a:spAutoFit/>
          </a:bodyPr>
          <a:lstStyle/>
          <a:p>
            <a:r>
              <a:rPr lang="en-AU" dirty="0"/>
              <a:t>Many of the words in this lesson should be linked to your vocabulary instruction (tier 2). Once the words have been explicitly taught, use this lesson to demonstrate how to use adverbs of affirmation and negation within a sentence to add weight/strength to an argument (persuasive)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25" name="Google Shape;125;p4"/>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adverb is a word that modifies a verb, adjective or another adverb.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Adverbs of affirmation and negation are often used in persuasive texts.</a:t>
            </a:r>
            <a:endParaRPr sz="2000" dirty="0">
              <a:solidFill>
                <a:schemeClr val="dk1"/>
              </a:solidFill>
              <a:latin typeface="Century Gothic"/>
              <a:ea typeface="Century Gothic"/>
              <a:cs typeface="Century Gothic"/>
              <a:sym typeface="Century Gothic"/>
            </a:endParaRPr>
          </a:p>
        </p:txBody>
      </p:sp>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an adverb that </a:t>
            </a:r>
            <a:r>
              <a:rPr lang="en-AU" dirty="0">
                <a:solidFill>
                  <a:schemeClr val="dk1"/>
                </a:solidFill>
                <a:latin typeface="Century Gothic"/>
                <a:ea typeface="Century Gothic"/>
                <a:cs typeface="Century Gothic"/>
                <a:sym typeface="Century Gothic"/>
              </a:rPr>
              <a:t>indicates affirmation? Negation?</a:t>
            </a:r>
            <a:endParaRPr dirty="0"/>
          </a:p>
        </p:txBody>
      </p:sp>
      <p:pic>
        <p:nvPicPr>
          <p:cNvPr id="132" name="Google Shape;132;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sp>
        <p:nvSpPr>
          <p:cNvPr id="16" name="TextBox 15">
            <a:extLst>
              <a:ext uri="{FF2B5EF4-FFF2-40B4-BE49-F238E27FC236}">
                <a16:creationId xmlns:a16="http://schemas.microsoft.com/office/drawing/2014/main" id="{708D9E24-56B0-404C-91F9-E298E35D3A16}"/>
              </a:ext>
            </a:extLst>
          </p:cNvPr>
          <p:cNvSpPr txBox="1"/>
          <p:nvPr/>
        </p:nvSpPr>
        <p:spPr>
          <a:xfrm>
            <a:off x="2784050" y="6409154"/>
            <a:ext cx="4870515" cy="307777"/>
          </a:xfrm>
          <a:prstGeom prst="rect">
            <a:avLst/>
          </a:prstGeom>
          <a:noFill/>
        </p:spPr>
        <p:txBody>
          <a:bodyPr wrap="square" rtlCol="0">
            <a:spAutoFit/>
          </a:bodyPr>
          <a:lstStyle/>
          <a:p>
            <a:r>
              <a:rPr lang="en-AU" dirty="0"/>
              <a:t>Definitions from www.myenglishteacher.eu</a:t>
            </a:r>
          </a:p>
        </p:txBody>
      </p:sp>
      <p:graphicFrame>
        <p:nvGraphicFramePr>
          <p:cNvPr id="3" name="Table 3">
            <a:extLst>
              <a:ext uri="{FF2B5EF4-FFF2-40B4-BE49-F238E27FC236}">
                <a16:creationId xmlns:a16="http://schemas.microsoft.com/office/drawing/2014/main" id="{5C5D51E6-CC08-CDB8-5C60-0B2D022DADBD}"/>
              </a:ext>
            </a:extLst>
          </p:cNvPr>
          <p:cNvGraphicFramePr>
            <a:graphicFrameLocks noGrp="1"/>
          </p:cNvGraphicFramePr>
          <p:nvPr>
            <p:extLst>
              <p:ext uri="{D42A27DB-BD31-4B8C-83A1-F6EECF244321}">
                <p14:modId xmlns:p14="http://schemas.microsoft.com/office/powerpoint/2010/main" val="1496032739"/>
              </p:ext>
            </p:extLst>
          </p:nvPr>
        </p:nvGraphicFramePr>
        <p:xfrm>
          <a:off x="498712" y="1998868"/>
          <a:ext cx="9069494" cy="3779763"/>
        </p:xfrm>
        <a:graphic>
          <a:graphicData uri="http://schemas.openxmlformats.org/drawingml/2006/table">
            <a:tbl>
              <a:tblPr firstRow="1" bandRow="1">
                <a:tableStyleId>{5940675A-B579-460E-94D1-54222C63F5DA}</a:tableStyleId>
              </a:tblPr>
              <a:tblGrid>
                <a:gridCol w="4534747">
                  <a:extLst>
                    <a:ext uri="{9D8B030D-6E8A-4147-A177-3AD203B41FA5}">
                      <a16:colId xmlns:a16="http://schemas.microsoft.com/office/drawing/2014/main" val="3950094274"/>
                    </a:ext>
                  </a:extLst>
                </a:gridCol>
                <a:gridCol w="4534747">
                  <a:extLst>
                    <a:ext uri="{9D8B030D-6E8A-4147-A177-3AD203B41FA5}">
                      <a16:colId xmlns:a16="http://schemas.microsoft.com/office/drawing/2014/main" val="4182898050"/>
                    </a:ext>
                  </a:extLst>
                </a:gridCol>
              </a:tblGrid>
              <a:tr h="435262">
                <a:tc>
                  <a:txBody>
                    <a:bodyPr/>
                    <a:lstStyle/>
                    <a:p>
                      <a:pPr algn="ctr"/>
                      <a:r>
                        <a:rPr lang="en-AU" sz="1600" b="1" dirty="0">
                          <a:latin typeface="Century Gothic" panose="020B0502020202020204" pitchFamily="34" charset="0"/>
                        </a:rPr>
                        <a:t>Adverbs of Affirmation</a:t>
                      </a:r>
                    </a:p>
                  </a:txBody>
                  <a:tcPr anchor="ctr">
                    <a:solidFill>
                      <a:srgbClr val="00B050"/>
                    </a:solidFill>
                  </a:tcPr>
                </a:tc>
                <a:tc>
                  <a:txBody>
                    <a:bodyPr/>
                    <a:lstStyle/>
                    <a:p>
                      <a:pPr algn="ctr"/>
                      <a:r>
                        <a:rPr lang="en-AU" sz="1600" b="1" dirty="0">
                          <a:latin typeface="Century Gothic" panose="020B0502020202020204" pitchFamily="34" charset="0"/>
                        </a:rPr>
                        <a:t>Adverbs of Negation</a:t>
                      </a:r>
                    </a:p>
                  </a:txBody>
                  <a:tcPr anchor="ctr">
                    <a:solidFill>
                      <a:srgbClr val="FF0000"/>
                    </a:solidFill>
                  </a:tcPr>
                </a:tc>
                <a:extLst>
                  <a:ext uri="{0D108BD9-81ED-4DB2-BD59-A6C34878D82A}">
                    <a16:rowId xmlns:a16="http://schemas.microsoft.com/office/drawing/2014/main" val="1267585145"/>
                  </a:ext>
                </a:extLst>
              </a:tr>
              <a:tr h="3344501">
                <a:tc>
                  <a:txBody>
                    <a:bodyPr/>
                    <a:lstStyle/>
                    <a:p>
                      <a:r>
                        <a:rPr lang="en-AU" sz="1800" dirty="0">
                          <a:latin typeface="Century Gothic" panose="020B0502020202020204" pitchFamily="34" charset="0"/>
                        </a:rPr>
                        <a:t>These adverbs show that the speaker is absolutely sure of something.</a:t>
                      </a:r>
                    </a:p>
                    <a:p>
                      <a:endParaRPr lang="en-AU" sz="1800" dirty="0">
                        <a:latin typeface="Century Gothic" panose="020B0502020202020204" pitchFamily="34" charset="0"/>
                      </a:endParaRPr>
                    </a:p>
                    <a:p>
                      <a:r>
                        <a:rPr lang="en-AU" sz="1800" dirty="0">
                          <a:latin typeface="Century Gothic" panose="020B0502020202020204" pitchFamily="34" charset="0"/>
                        </a:rPr>
                        <a:t>Examples:</a:t>
                      </a:r>
                    </a:p>
                    <a:p>
                      <a:pPr marL="285750" indent="-285750">
                        <a:buFont typeface="Arial" panose="020B0604020202020204" pitchFamily="34" charset="0"/>
                        <a:buChar char="•"/>
                      </a:pPr>
                      <a:r>
                        <a:rPr lang="en-AU" sz="1800" dirty="0">
                          <a:latin typeface="Century Gothic" panose="020B0502020202020204" pitchFamily="34" charset="0"/>
                        </a:rPr>
                        <a:t>certainly</a:t>
                      </a:r>
                    </a:p>
                    <a:p>
                      <a:pPr marL="285750" indent="-285750">
                        <a:buFont typeface="Arial" panose="020B0604020202020204" pitchFamily="34" charset="0"/>
                        <a:buChar char="•"/>
                      </a:pPr>
                      <a:r>
                        <a:rPr lang="en-AU" sz="1800" dirty="0">
                          <a:latin typeface="Century Gothic" panose="020B0502020202020204" pitchFamily="34" charset="0"/>
                        </a:rPr>
                        <a:t>surely</a:t>
                      </a:r>
                    </a:p>
                    <a:p>
                      <a:pPr marL="285750" indent="-285750">
                        <a:buFont typeface="Arial" panose="020B0604020202020204" pitchFamily="34" charset="0"/>
                        <a:buChar char="•"/>
                      </a:pPr>
                      <a:r>
                        <a:rPr lang="en-AU" sz="1800" dirty="0">
                          <a:latin typeface="Century Gothic" panose="020B0502020202020204" pitchFamily="34" charset="0"/>
                        </a:rPr>
                        <a:t>definitely </a:t>
                      </a:r>
                    </a:p>
                    <a:p>
                      <a:pPr marL="285750" indent="-285750">
                        <a:buFont typeface="Arial" panose="020B0604020202020204" pitchFamily="34" charset="0"/>
                        <a:buChar char="•"/>
                      </a:pPr>
                      <a:r>
                        <a:rPr lang="en-AU" sz="1800" dirty="0">
                          <a:latin typeface="Century Gothic" panose="020B0502020202020204" pitchFamily="34" charset="0"/>
                        </a:rPr>
                        <a:t>indeed</a:t>
                      </a:r>
                    </a:p>
                    <a:p>
                      <a:pPr marL="285750" indent="-285750">
                        <a:buFont typeface="Arial" panose="020B0604020202020204" pitchFamily="34" charset="0"/>
                        <a:buChar char="•"/>
                      </a:pPr>
                      <a:r>
                        <a:rPr lang="en-AU" sz="1800" dirty="0">
                          <a:latin typeface="Century Gothic" panose="020B0502020202020204" pitchFamily="34" charset="0"/>
                        </a:rPr>
                        <a:t>obviously</a:t>
                      </a:r>
                    </a:p>
                  </a:txBody>
                  <a:tcPr/>
                </a:tc>
                <a:tc>
                  <a:txBody>
                    <a:bodyPr/>
                    <a:lstStyle/>
                    <a:p>
                      <a:r>
                        <a:rPr lang="en-AU" sz="1800" dirty="0">
                          <a:latin typeface="Century Gothic" panose="020B0502020202020204" pitchFamily="34" charset="0"/>
                        </a:rPr>
                        <a:t>These adverbs are completely opposite from affirmation. They show that the speaker doesn’t believe in something. </a:t>
                      </a:r>
                    </a:p>
                    <a:p>
                      <a:endParaRPr lang="en-AU" sz="18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800" dirty="0">
                          <a:latin typeface="Century Gothic" panose="020B0502020202020204" pitchFamily="34" charset="0"/>
                        </a:rPr>
                        <a:t>Examples:</a:t>
                      </a:r>
                    </a:p>
                    <a:p>
                      <a:pPr marL="285750" indent="-285750">
                        <a:buFont typeface="Arial" panose="020B0604020202020204" pitchFamily="34" charset="0"/>
                        <a:buChar char="•"/>
                      </a:pPr>
                      <a:r>
                        <a:rPr lang="en-AU" sz="1800" dirty="0">
                          <a:latin typeface="Century Gothic" panose="020B0502020202020204" pitchFamily="34" charset="0"/>
                        </a:rPr>
                        <a:t>never</a:t>
                      </a:r>
                    </a:p>
                    <a:p>
                      <a:pPr marL="285750" indent="-285750">
                        <a:buFont typeface="Arial" panose="020B0604020202020204" pitchFamily="34" charset="0"/>
                        <a:buChar char="•"/>
                      </a:pPr>
                      <a:r>
                        <a:rPr lang="en-AU" sz="1800" dirty="0">
                          <a:latin typeface="Century Gothic" panose="020B0502020202020204" pitchFamily="34" charset="0"/>
                        </a:rPr>
                        <a:t>barely</a:t>
                      </a:r>
                    </a:p>
                    <a:p>
                      <a:pPr marL="285750" indent="-285750">
                        <a:buFont typeface="Arial" panose="020B0604020202020204" pitchFamily="34" charset="0"/>
                        <a:buChar char="•"/>
                      </a:pPr>
                      <a:r>
                        <a:rPr lang="en-AU" sz="1800" dirty="0">
                          <a:latin typeface="Century Gothic" panose="020B0502020202020204" pitchFamily="34" charset="0"/>
                        </a:rPr>
                        <a:t>especially not</a:t>
                      </a:r>
                    </a:p>
                    <a:p>
                      <a:pPr marL="285750" indent="-285750">
                        <a:buFont typeface="Arial" panose="020B0604020202020204" pitchFamily="34" charset="0"/>
                        <a:buChar char="•"/>
                      </a:pPr>
                      <a:r>
                        <a:rPr lang="en-AU" sz="1800" dirty="0">
                          <a:latin typeface="Century Gothic" panose="020B0502020202020204" pitchFamily="34" charset="0"/>
                        </a:rPr>
                        <a:t>hardly</a:t>
                      </a:r>
                    </a:p>
                    <a:p>
                      <a:pPr marL="285750" indent="-285750">
                        <a:buFont typeface="Arial" panose="020B0604020202020204" pitchFamily="34" charset="0"/>
                        <a:buChar char="•"/>
                      </a:pPr>
                      <a:endParaRPr lang="en-AU" sz="1800" dirty="0">
                        <a:latin typeface="Century Gothic" panose="020B0502020202020204" pitchFamily="34" charset="0"/>
                      </a:endParaRPr>
                    </a:p>
                  </a:txBody>
                  <a:tcPr/>
                </a:tc>
                <a:extLst>
                  <a:ext uri="{0D108BD9-81ED-4DB2-BD59-A6C34878D82A}">
                    <a16:rowId xmlns:a16="http://schemas.microsoft.com/office/drawing/2014/main" val="1517213756"/>
                  </a:ext>
                </a:extLst>
              </a:tr>
            </a:tbl>
          </a:graphicData>
        </a:graphic>
      </p:graphicFrame>
      <p:pic>
        <p:nvPicPr>
          <p:cNvPr id="7" name="Google Shape;129;p4" descr="https://cdn3.vectorstock.com/i/1000x1000/77/52/yes-tick-icon-vector-22957752.jpg">
            <a:extLst>
              <a:ext uri="{FF2B5EF4-FFF2-40B4-BE49-F238E27FC236}">
                <a16:creationId xmlns:a16="http://schemas.microsoft.com/office/drawing/2014/main" id="{F3DFCABE-4BAF-A874-DD0E-B38A57AA51AE}"/>
              </a:ext>
            </a:extLst>
          </p:cNvPr>
          <p:cNvPicPr preferRelativeResize="0"/>
          <p:nvPr/>
        </p:nvPicPr>
        <p:blipFill rotWithShape="1">
          <a:blip r:embed="rId6">
            <a:alphaModFix/>
          </a:blip>
          <a:srcRect b="10582"/>
          <a:stretch/>
        </p:blipFill>
        <p:spPr>
          <a:xfrm>
            <a:off x="3181515" y="3578204"/>
            <a:ext cx="837870" cy="621089"/>
          </a:xfrm>
          <a:prstGeom prst="rect">
            <a:avLst/>
          </a:prstGeom>
          <a:noFill/>
          <a:ln>
            <a:noFill/>
          </a:ln>
        </p:spPr>
      </p:pic>
      <p:pic>
        <p:nvPicPr>
          <p:cNvPr id="8" name="Google Shape;164;p5" descr="See the source image">
            <a:extLst>
              <a:ext uri="{FF2B5EF4-FFF2-40B4-BE49-F238E27FC236}">
                <a16:creationId xmlns:a16="http://schemas.microsoft.com/office/drawing/2014/main" id="{4798A9A2-7741-98B1-2C53-3CF3A2C7DFF7}"/>
              </a:ext>
            </a:extLst>
          </p:cNvPr>
          <p:cNvPicPr preferRelativeResize="0"/>
          <p:nvPr/>
        </p:nvPicPr>
        <p:blipFill rotWithShape="1">
          <a:blip r:embed="rId7">
            <a:alphaModFix/>
          </a:blip>
          <a:srcRect l="50750"/>
          <a:stretch/>
        </p:blipFill>
        <p:spPr>
          <a:xfrm>
            <a:off x="7654565" y="3718559"/>
            <a:ext cx="857250" cy="784725"/>
          </a:xfrm>
          <a:prstGeom prst="rect">
            <a:avLst/>
          </a:prstGeom>
          <a:noFill/>
          <a:ln>
            <a:noFill/>
          </a:ln>
        </p:spPr>
      </p:pic>
    </p:spTree>
    <p:extLst>
      <p:ext uri="{BB962C8B-B14F-4D97-AF65-F5344CB8AC3E}">
        <p14:creationId xmlns:p14="http://schemas.microsoft.com/office/powerpoint/2010/main" val="41572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lvl="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What impact does the adverb of affirmation have on the sentence?</a:t>
            </a:r>
            <a:endParaRPr lang="en-AU" dirty="0"/>
          </a:p>
        </p:txBody>
      </p:sp>
      <p:pic>
        <p:nvPicPr>
          <p:cNvPr id="132" name="Google Shape;132;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sp>
        <p:nvSpPr>
          <p:cNvPr id="10" name="TextBox 9">
            <a:extLst>
              <a:ext uri="{FF2B5EF4-FFF2-40B4-BE49-F238E27FC236}">
                <a16:creationId xmlns:a16="http://schemas.microsoft.com/office/drawing/2014/main" id="{C9955117-4065-4772-B53C-79F70FD28236}"/>
              </a:ext>
            </a:extLst>
          </p:cNvPr>
          <p:cNvSpPr txBox="1"/>
          <p:nvPr/>
        </p:nvSpPr>
        <p:spPr>
          <a:xfrm>
            <a:off x="2784050" y="6409154"/>
            <a:ext cx="4870515" cy="523220"/>
          </a:xfrm>
          <a:prstGeom prst="rect">
            <a:avLst/>
          </a:prstGeom>
          <a:noFill/>
        </p:spPr>
        <p:txBody>
          <a:bodyPr wrap="square" rtlCol="0">
            <a:spAutoFit/>
          </a:bodyPr>
          <a:lstStyle/>
          <a:p>
            <a:r>
              <a:rPr lang="en-AU" dirty="0"/>
              <a:t>Teachers: you can delete any and focus on certain ones to make this lesson easier</a:t>
            </a:r>
          </a:p>
        </p:txBody>
      </p:sp>
      <p:sp>
        <p:nvSpPr>
          <p:cNvPr id="11" name="Google Shape;125;p4">
            <a:extLst>
              <a:ext uri="{FF2B5EF4-FFF2-40B4-BE49-F238E27FC236}">
                <a16:creationId xmlns:a16="http://schemas.microsoft.com/office/drawing/2014/main" id="{31030216-FDD4-4D6F-BB34-DBA247F7182E}"/>
              </a:ext>
            </a:extLst>
          </p:cNvPr>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indent="-228600">
              <a:lnSpc>
                <a:spcPct val="90000"/>
              </a:lnSpc>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Adverbs of affirmation </a:t>
            </a:r>
            <a:r>
              <a:rPr lang="en-AU" sz="2000" dirty="0">
                <a:latin typeface="Century Gothic" panose="020B0502020202020204" pitchFamily="34" charset="0"/>
              </a:rPr>
              <a:t>show that the speaker is absolutely sure of something.</a:t>
            </a:r>
          </a:p>
          <a:p>
            <a:pPr marL="228600" indent="-228600">
              <a:lnSpc>
                <a:spcPct val="90000"/>
              </a:lnSpc>
              <a:buClr>
                <a:schemeClr val="dk1"/>
              </a:buClr>
              <a:buSzPts val="2000"/>
              <a:buFont typeface="Noto Sans Symbols"/>
              <a:buChar char="▪"/>
            </a:pPr>
            <a:r>
              <a:rPr lang="en-AU" sz="2000" dirty="0">
                <a:latin typeface="Century Gothic" panose="020B0502020202020204" pitchFamily="34" charset="0"/>
              </a:rPr>
              <a:t>Often we use adverbs of affirmation at the beginning of a sentence, followed by a comma. </a:t>
            </a:r>
          </a:p>
          <a:p>
            <a:pPr marL="228600" marR="0" lvl="0" indent="-228600" algn="l" rtl="0">
              <a:lnSpc>
                <a:spcPct val="90000"/>
              </a:lnSpc>
              <a:spcBef>
                <a:spcPts val="0"/>
              </a:spcBef>
              <a:spcAft>
                <a:spcPts val="0"/>
              </a:spcAft>
              <a:buClr>
                <a:schemeClr val="dk1"/>
              </a:buClr>
              <a:buSzPts val="2000"/>
              <a:buFont typeface="Noto Sans Symbols"/>
              <a:buChar char="▪"/>
            </a:pPr>
            <a:endParaRPr sz="2000" dirty="0">
              <a:solidFill>
                <a:schemeClr val="dk1"/>
              </a:solidFill>
              <a:latin typeface="Century Gothic"/>
              <a:ea typeface="Century Gothic"/>
              <a:cs typeface="Century Gothic"/>
              <a:sym typeface="Century Gothic"/>
            </a:endParaRPr>
          </a:p>
        </p:txBody>
      </p:sp>
      <p:sp>
        <p:nvSpPr>
          <p:cNvPr id="3" name="Google Shape;126;p4">
            <a:extLst>
              <a:ext uri="{FF2B5EF4-FFF2-40B4-BE49-F238E27FC236}">
                <a16:creationId xmlns:a16="http://schemas.microsoft.com/office/drawing/2014/main" id="{68E6F66F-4DCA-695B-053A-E7C299D41120}"/>
              </a:ext>
            </a:extLst>
          </p:cNvPr>
          <p:cNvSpPr/>
          <p:nvPr/>
        </p:nvSpPr>
        <p:spPr>
          <a:xfrm>
            <a:off x="336594" y="2782334"/>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00B050"/>
                </a:solidFill>
                <a:latin typeface="Century Gothic"/>
                <a:ea typeface="Century Gothic"/>
                <a:cs typeface="Century Gothic"/>
                <a:sym typeface="Century Gothic"/>
              </a:rPr>
              <a:t>Examples:</a:t>
            </a:r>
            <a:endParaRPr dirty="0"/>
          </a:p>
        </p:txBody>
      </p:sp>
      <p:sp>
        <p:nvSpPr>
          <p:cNvPr id="6" name="TextBox 5">
            <a:extLst>
              <a:ext uri="{FF2B5EF4-FFF2-40B4-BE49-F238E27FC236}">
                <a16:creationId xmlns:a16="http://schemas.microsoft.com/office/drawing/2014/main" id="{E121BEC0-B2D2-EFC5-9F46-2453A993B324}"/>
              </a:ext>
            </a:extLst>
          </p:cNvPr>
          <p:cNvSpPr txBox="1"/>
          <p:nvPr/>
        </p:nvSpPr>
        <p:spPr>
          <a:xfrm>
            <a:off x="449344" y="3418499"/>
            <a:ext cx="9539926" cy="2585323"/>
          </a:xfrm>
          <a:prstGeom prst="rect">
            <a:avLst/>
          </a:prstGeom>
          <a:noFill/>
        </p:spPr>
        <p:txBody>
          <a:bodyPr wrap="square" rtlCol="0">
            <a:spAutoFit/>
          </a:bodyPr>
          <a:lstStyle/>
          <a:p>
            <a:r>
              <a:rPr lang="en-AU" sz="1800" b="1" dirty="0"/>
              <a:t>Certainly, </a:t>
            </a:r>
            <a:r>
              <a:rPr lang="en-AU" sz="1800" dirty="0"/>
              <a:t>taking care of our environment is of utmost importance in today’s world.</a:t>
            </a:r>
          </a:p>
          <a:p>
            <a:endParaRPr lang="en-AU" sz="1800" dirty="0"/>
          </a:p>
          <a:p>
            <a:r>
              <a:rPr lang="en-AU" sz="1800" b="1" dirty="0"/>
              <a:t>Indeed, </a:t>
            </a:r>
            <a:r>
              <a:rPr lang="en-AU" sz="1800" dirty="0"/>
              <a:t>recycling not only helps conserve resources but also reduces pollution.</a:t>
            </a:r>
          </a:p>
          <a:p>
            <a:endParaRPr lang="en-AU" sz="1800" dirty="0"/>
          </a:p>
          <a:p>
            <a:r>
              <a:rPr lang="en-AU" sz="1800" b="1" dirty="0"/>
              <a:t>Clearly, </a:t>
            </a:r>
            <a:r>
              <a:rPr lang="en-AU" sz="1800" dirty="0"/>
              <a:t>we can see that renewable energy sources are the future of sustainable power. </a:t>
            </a:r>
          </a:p>
          <a:p>
            <a:endParaRPr lang="en-AU" sz="1800" dirty="0"/>
          </a:p>
          <a:p>
            <a:r>
              <a:rPr lang="en-AU" sz="1800" b="1" dirty="0"/>
              <a:t>Surely, </a:t>
            </a:r>
            <a:r>
              <a:rPr lang="en-AU" sz="1800" dirty="0"/>
              <a:t>everyone can agree that reducing plastic waste is a step in the right direction.</a:t>
            </a:r>
          </a:p>
          <a:p>
            <a:endParaRPr lang="en-AU" sz="1800" b="1" dirty="0"/>
          </a:p>
          <a:p>
            <a:r>
              <a:rPr lang="en-AU" sz="1800" b="1" dirty="0"/>
              <a:t>Obviously, </a:t>
            </a:r>
            <a:r>
              <a:rPr lang="en-AU" sz="1800" dirty="0"/>
              <a:t>the benefits of regular exercise go beyond just physical health.</a:t>
            </a:r>
          </a:p>
        </p:txBody>
      </p:sp>
      <p:graphicFrame>
        <p:nvGraphicFramePr>
          <p:cNvPr id="7" name="Table 7">
            <a:extLst>
              <a:ext uri="{FF2B5EF4-FFF2-40B4-BE49-F238E27FC236}">
                <a16:creationId xmlns:a16="http://schemas.microsoft.com/office/drawing/2014/main" id="{A8C29C9B-BE32-40F4-CC14-B6C32F088308}"/>
              </a:ext>
            </a:extLst>
          </p:cNvPr>
          <p:cNvGraphicFramePr>
            <a:graphicFrameLocks noGrp="1"/>
          </p:cNvGraphicFramePr>
          <p:nvPr>
            <p:extLst>
              <p:ext uri="{D42A27DB-BD31-4B8C-83A1-F6EECF244321}">
                <p14:modId xmlns:p14="http://schemas.microsoft.com/office/powerpoint/2010/main" val="4219519513"/>
              </p:ext>
            </p:extLst>
          </p:nvPr>
        </p:nvGraphicFramePr>
        <p:xfrm>
          <a:off x="1265726" y="2077526"/>
          <a:ext cx="7805395" cy="502142"/>
        </p:xfrm>
        <a:graphic>
          <a:graphicData uri="http://schemas.openxmlformats.org/drawingml/2006/table">
            <a:tbl>
              <a:tblPr firstRow="1" bandRow="1">
                <a:tableStyleId>{5C22544A-7EE6-4342-B048-85BDC9FD1C3A}</a:tableStyleId>
              </a:tblPr>
              <a:tblGrid>
                <a:gridCol w="1561079">
                  <a:extLst>
                    <a:ext uri="{9D8B030D-6E8A-4147-A177-3AD203B41FA5}">
                      <a16:colId xmlns:a16="http://schemas.microsoft.com/office/drawing/2014/main" val="2076150549"/>
                    </a:ext>
                  </a:extLst>
                </a:gridCol>
                <a:gridCol w="1561079">
                  <a:extLst>
                    <a:ext uri="{9D8B030D-6E8A-4147-A177-3AD203B41FA5}">
                      <a16:colId xmlns:a16="http://schemas.microsoft.com/office/drawing/2014/main" val="514299771"/>
                    </a:ext>
                  </a:extLst>
                </a:gridCol>
                <a:gridCol w="1561079">
                  <a:extLst>
                    <a:ext uri="{9D8B030D-6E8A-4147-A177-3AD203B41FA5}">
                      <a16:colId xmlns:a16="http://schemas.microsoft.com/office/drawing/2014/main" val="11723492"/>
                    </a:ext>
                  </a:extLst>
                </a:gridCol>
                <a:gridCol w="1561079">
                  <a:extLst>
                    <a:ext uri="{9D8B030D-6E8A-4147-A177-3AD203B41FA5}">
                      <a16:colId xmlns:a16="http://schemas.microsoft.com/office/drawing/2014/main" val="298163892"/>
                    </a:ext>
                  </a:extLst>
                </a:gridCol>
                <a:gridCol w="1561079">
                  <a:extLst>
                    <a:ext uri="{9D8B030D-6E8A-4147-A177-3AD203B41FA5}">
                      <a16:colId xmlns:a16="http://schemas.microsoft.com/office/drawing/2014/main" val="2319508525"/>
                    </a:ext>
                  </a:extLst>
                </a:gridCol>
              </a:tblGrid>
              <a:tr h="502142">
                <a:tc>
                  <a:txBody>
                    <a:bodyPr/>
                    <a:lstStyle/>
                    <a:p>
                      <a:pPr algn="ctr"/>
                      <a:r>
                        <a:rPr lang="en-AU" sz="2000" dirty="0">
                          <a:latin typeface="Century Gothic" panose="020B0502020202020204" pitchFamily="34" charset="0"/>
                        </a:rPr>
                        <a:t>certainly</a:t>
                      </a:r>
                    </a:p>
                  </a:txBody>
                  <a:tcPr>
                    <a:solidFill>
                      <a:schemeClr val="tx1"/>
                    </a:solidFill>
                  </a:tcPr>
                </a:tc>
                <a:tc>
                  <a:txBody>
                    <a:bodyPr/>
                    <a:lstStyle/>
                    <a:p>
                      <a:pPr algn="ctr"/>
                      <a:r>
                        <a:rPr lang="en-AU" sz="2000" dirty="0">
                          <a:latin typeface="Century Gothic" panose="020B0502020202020204" pitchFamily="34" charset="0"/>
                        </a:rPr>
                        <a:t>indeed</a:t>
                      </a:r>
                    </a:p>
                  </a:txBody>
                  <a:tcPr>
                    <a:solidFill>
                      <a:schemeClr val="tx1"/>
                    </a:solidFill>
                  </a:tcPr>
                </a:tc>
                <a:tc>
                  <a:txBody>
                    <a:bodyPr/>
                    <a:lstStyle/>
                    <a:p>
                      <a:pPr algn="ctr"/>
                      <a:r>
                        <a:rPr lang="en-AU" sz="2000" dirty="0">
                          <a:latin typeface="Century Gothic" panose="020B0502020202020204" pitchFamily="34" charset="0"/>
                        </a:rPr>
                        <a:t>clearly</a:t>
                      </a:r>
                    </a:p>
                  </a:txBody>
                  <a:tcPr>
                    <a:solidFill>
                      <a:schemeClr val="tx1"/>
                    </a:solidFill>
                  </a:tcPr>
                </a:tc>
                <a:tc>
                  <a:txBody>
                    <a:bodyPr/>
                    <a:lstStyle/>
                    <a:p>
                      <a:pPr algn="ctr"/>
                      <a:r>
                        <a:rPr lang="en-AU" sz="2000" dirty="0">
                          <a:latin typeface="Century Gothic" panose="020B0502020202020204" pitchFamily="34" charset="0"/>
                        </a:rPr>
                        <a:t>surely</a:t>
                      </a:r>
                    </a:p>
                  </a:txBody>
                  <a:tcPr>
                    <a:solidFill>
                      <a:schemeClr val="tx1"/>
                    </a:solidFill>
                  </a:tcPr>
                </a:tc>
                <a:tc>
                  <a:txBody>
                    <a:bodyPr/>
                    <a:lstStyle/>
                    <a:p>
                      <a:pPr algn="ctr"/>
                      <a:r>
                        <a:rPr lang="en-AU" sz="2000" dirty="0">
                          <a:latin typeface="Century Gothic" panose="020B0502020202020204" pitchFamily="34" charset="0"/>
                        </a:rPr>
                        <a:t>obviously</a:t>
                      </a:r>
                    </a:p>
                  </a:txBody>
                  <a:tcPr>
                    <a:solidFill>
                      <a:schemeClr val="tx1"/>
                    </a:solidFill>
                  </a:tcPr>
                </a:tc>
                <a:extLst>
                  <a:ext uri="{0D108BD9-81ED-4DB2-BD59-A6C34878D82A}">
                    <a16:rowId xmlns:a16="http://schemas.microsoft.com/office/drawing/2014/main" val="95160159"/>
                  </a:ext>
                </a:extLst>
              </a:tr>
            </a:tbl>
          </a:graphicData>
        </a:graphic>
      </p:graphicFrame>
    </p:spTree>
    <p:extLst>
      <p:ext uri="{BB962C8B-B14F-4D97-AF65-F5344CB8AC3E}">
        <p14:creationId xmlns:p14="http://schemas.microsoft.com/office/powerpoint/2010/main" val="191809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77" name="Google Shape;177;p6"/>
          <p:cNvSpPr txBox="1"/>
          <p:nvPr/>
        </p:nvSpPr>
        <p:spPr>
          <a:xfrm>
            <a:off x="10221800" y="1027753"/>
            <a:ext cx="1988700" cy="144650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the upgraded </a:t>
            </a:r>
            <a:r>
              <a:rPr lang="en-AU" dirty="0">
                <a:solidFill>
                  <a:schemeClr val="dk1"/>
                </a:solidFill>
                <a:latin typeface="Century Gothic"/>
                <a:ea typeface="Century Gothic"/>
                <a:cs typeface="Century Gothic"/>
                <a:sym typeface="Century Gothic"/>
              </a:rPr>
              <a:t>verb</a:t>
            </a:r>
            <a:r>
              <a:rPr lang="en-AU" sz="1400" dirty="0">
                <a:solidFill>
                  <a:schemeClr val="dk1"/>
                </a:solidFill>
                <a:latin typeface="Century Gothic"/>
                <a:ea typeface="Century Gothic"/>
                <a:cs typeface="Century Gothic"/>
                <a:sym typeface="Century Gothic"/>
              </a:rPr>
              <a:t>? What does it mean?</a:t>
            </a:r>
            <a:endParaRPr dirty="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sp>
        <p:nvSpPr>
          <p:cNvPr id="185" name="Google Shape;185;p6"/>
          <p:cNvSpPr txBox="1"/>
          <p:nvPr/>
        </p:nvSpPr>
        <p:spPr>
          <a:xfrm>
            <a:off x="537171" y="2902181"/>
            <a:ext cx="11548336" cy="553968"/>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Reading books enhances your knowledge and vocabulary. </a:t>
            </a:r>
          </a:p>
        </p:txBody>
      </p:sp>
      <p:sp>
        <p:nvSpPr>
          <p:cNvPr id="15" name="Google Shape;125;p4">
            <a:extLst>
              <a:ext uri="{FF2B5EF4-FFF2-40B4-BE49-F238E27FC236}">
                <a16:creationId xmlns:a16="http://schemas.microsoft.com/office/drawing/2014/main" id="{4B2D3CF1-CD7F-499E-87D7-A8F864D063EA}"/>
              </a:ext>
            </a:extLst>
          </p:cNvPr>
          <p:cNvSpPr txBox="1"/>
          <p:nvPr/>
        </p:nvSpPr>
        <p:spPr>
          <a:xfrm>
            <a:off x="61075" y="426774"/>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Select an adverb of affirmation to improve the following topic sentences:</a:t>
            </a:r>
            <a:endParaRPr sz="2000" dirty="0">
              <a:solidFill>
                <a:schemeClr val="dk1"/>
              </a:solidFill>
              <a:latin typeface="Century Gothic"/>
              <a:ea typeface="Century Gothic"/>
              <a:cs typeface="Century Gothic"/>
              <a:sym typeface="Century Gothic"/>
            </a:endParaRPr>
          </a:p>
        </p:txBody>
      </p:sp>
      <p:graphicFrame>
        <p:nvGraphicFramePr>
          <p:cNvPr id="2" name="Table 7">
            <a:extLst>
              <a:ext uri="{FF2B5EF4-FFF2-40B4-BE49-F238E27FC236}">
                <a16:creationId xmlns:a16="http://schemas.microsoft.com/office/drawing/2014/main" id="{02BCF776-00B6-6108-081F-85E5A9B07F4C}"/>
              </a:ext>
            </a:extLst>
          </p:cNvPr>
          <p:cNvGraphicFramePr>
            <a:graphicFrameLocks noGrp="1"/>
          </p:cNvGraphicFramePr>
          <p:nvPr>
            <p:extLst>
              <p:ext uri="{D42A27DB-BD31-4B8C-83A1-F6EECF244321}">
                <p14:modId xmlns:p14="http://schemas.microsoft.com/office/powerpoint/2010/main" val="208603204"/>
              </p:ext>
            </p:extLst>
          </p:nvPr>
        </p:nvGraphicFramePr>
        <p:xfrm>
          <a:off x="1265726" y="1803948"/>
          <a:ext cx="7805395" cy="502142"/>
        </p:xfrm>
        <a:graphic>
          <a:graphicData uri="http://schemas.openxmlformats.org/drawingml/2006/table">
            <a:tbl>
              <a:tblPr firstRow="1" bandRow="1">
                <a:tableStyleId>{5C22544A-7EE6-4342-B048-85BDC9FD1C3A}</a:tableStyleId>
              </a:tblPr>
              <a:tblGrid>
                <a:gridCol w="1561079">
                  <a:extLst>
                    <a:ext uri="{9D8B030D-6E8A-4147-A177-3AD203B41FA5}">
                      <a16:colId xmlns:a16="http://schemas.microsoft.com/office/drawing/2014/main" val="2076150549"/>
                    </a:ext>
                  </a:extLst>
                </a:gridCol>
                <a:gridCol w="1561079">
                  <a:extLst>
                    <a:ext uri="{9D8B030D-6E8A-4147-A177-3AD203B41FA5}">
                      <a16:colId xmlns:a16="http://schemas.microsoft.com/office/drawing/2014/main" val="514299771"/>
                    </a:ext>
                  </a:extLst>
                </a:gridCol>
                <a:gridCol w="1561079">
                  <a:extLst>
                    <a:ext uri="{9D8B030D-6E8A-4147-A177-3AD203B41FA5}">
                      <a16:colId xmlns:a16="http://schemas.microsoft.com/office/drawing/2014/main" val="11723492"/>
                    </a:ext>
                  </a:extLst>
                </a:gridCol>
                <a:gridCol w="1561079">
                  <a:extLst>
                    <a:ext uri="{9D8B030D-6E8A-4147-A177-3AD203B41FA5}">
                      <a16:colId xmlns:a16="http://schemas.microsoft.com/office/drawing/2014/main" val="298163892"/>
                    </a:ext>
                  </a:extLst>
                </a:gridCol>
                <a:gridCol w="1561079">
                  <a:extLst>
                    <a:ext uri="{9D8B030D-6E8A-4147-A177-3AD203B41FA5}">
                      <a16:colId xmlns:a16="http://schemas.microsoft.com/office/drawing/2014/main" val="2319508525"/>
                    </a:ext>
                  </a:extLst>
                </a:gridCol>
              </a:tblGrid>
              <a:tr h="502142">
                <a:tc>
                  <a:txBody>
                    <a:bodyPr/>
                    <a:lstStyle/>
                    <a:p>
                      <a:pPr algn="ctr"/>
                      <a:r>
                        <a:rPr lang="en-AU" sz="2000" dirty="0">
                          <a:latin typeface="Century Gothic" panose="020B0502020202020204" pitchFamily="34" charset="0"/>
                        </a:rPr>
                        <a:t>certainly</a:t>
                      </a:r>
                    </a:p>
                  </a:txBody>
                  <a:tcPr>
                    <a:solidFill>
                      <a:schemeClr val="tx1"/>
                    </a:solidFill>
                  </a:tcPr>
                </a:tc>
                <a:tc>
                  <a:txBody>
                    <a:bodyPr/>
                    <a:lstStyle/>
                    <a:p>
                      <a:pPr algn="ctr"/>
                      <a:r>
                        <a:rPr lang="en-AU" sz="2000" dirty="0">
                          <a:latin typeface="Century Gothic" panose="020B0502020202020204" pitchFamily="34" charset="0"/>
                        </a:rPr>
                        <a:t>indeed</a:t>
                      </a:r>
                    </a:p>
                  </a:txBody>
                  <a:tcPr>
                    <a:solidFill>
                      <a:schemeClr val="tx1"/>
                    </a:solidFill>
                  </a:tcPr>
                </a:tc>
                <a:tc>
                  <a:txBody>
                    <a:bodyPr/>
                    <a:lstStyle/>
                    <a:p>
                      <a:pPr algn="ctr"/>
                      <a:r>
                        <a:rPr lang="en-AU" sz="2000" dirty="0">
                          <a:latin typeface="Century Gothic" panose="020B0502020202020204" pitchFamily="34" charset="0"/>
                        </a:rPr>
                        <a:t>clearly</a:t>
                      </a:r>
                    </a:p>
                  </a:txBody>
                  <a:tcPr>
                    <a:solidFill>
                      <a:schemeClr val="tx1"/>
                    </a:solidFill>
                  </a:tcPr>
                </a:tc>
                <a:tc>
                  <a:txBody>
                    <a:bodyPr/>
                    <a:lstStyle/>
                    <a:p>
                      <a:pPr algn="ctr"/>
                      <a:r>
                        <a:rPr lang="en-AU" sz="2000" dirty="0">
                          <a:latin typeface="Century Gothic" panose="020B0502020202020204" pitchFamily="34" charset="0"/>
                        </a:rPr>
                        <a:t>surely</a:t>
                      </a:r>
                    </a:p>
                  </a:txBody>
                  <a:tcPr>
                    <a:solidFill>
                      <a:schemeClr val="tx1"/>
                    </a:solidFill>
                  </a:tcPr>
                </a:tc>
                <a:tc>
                  <a:txBody>
                    <a:bodyPr/>
                    <a:lstStyle/>
                    <a:p>
                      <a:pPr algn="ctr"/>
                      <a:r>
                        <a:rPr lang="en-AU" sz="2000" dirty="0">
                          <a:latin typeface="Century Gothic" panose="020B0502020202020204" pitchFamily="34" charset="0"/>
                        </a:rPr>
                        <a:t>obviously</a:t>
                      </a:r>
                    </a:p>
                  </a:txBody>
                  <a:tcPr>
                    <a:solidFill>
                      <a:schemeClr val="tx1"/>
                    </a:solidFill>
                  </a:tcPr>
                </a:tc>
                <a:extLst>
                  <a:ext uri="{0D108BD9-81ED-4DB2-BD59-A6C34878D82A}">
                    <a16:rowId xmlns:a16="http://schemas.microsoft.com/office/drawing/2014/main" val="95160159"/>
                  </a:ext>
                </a:extLst>
              </a:tr>
            </a:tbl>
          </a:graphicData>
        </a:graphic>
      </p:graphicFrame>
      <p:pic>
        <p:nvPicPr>
          <p:cNvPr id="3" name="Google Shape;132;p4" descr="Logo, icon&#10;&#10;Description automatically generated">
            <a:extLst>
              <a:ext uri="{FF2B5EF4-FFF2-40B4-BE49-F238E27FC236}">
                <a16:creationId xmlns:a16="http://schemas.microsoft.com/office/drawing/2014/main" id="{E44851F7-F996-7168-AB06-6D0CA9D4E847}"/>
              </a:ext>
            </a:extLst>
          </p:cNvPr>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4" name="Google Shape;133;p4" descr="Icon&#10;&#10;Description automatically generated">
            <a:extLst>
              <a:ext uri="{FF2B5EF4-FFF2-40B4-BE49-F238E27FC236}">
                <a16:creationId xmlns:a16="http://schemas.microsoft.com/office/drawing/2014/main" id="{3E455E94-59B6-CA00-9A4A-1365A06BBA6D}"/>
              </a:ext>
            </a:extLst>
          </p:cNvPr>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5" name="Google Shape;134;p4" descr="Icon&#10;&#10;Description automatically generated">
            <a:extLst>
              <a:ext uri="{FF2B5EF4-FFF2-40B4-BE49-F238E27FC236}">
                <a16:creationId xmlns:a16="http://schemas.microsoft.com/office/drawing/2014/main" id="{97986E03-6B90-2C5F-C453-1264B8754F33}"/>
              </a:ext>
            </a:extLst>
          </p:cNvPr>
          <p:cNvPicPr preferRelativeResize="0"/>
          <p:nvPr/>
        </p:nvPicPr>
        <p:blipFill rotWithShape="1">
          <a:blip r:embed="rId5">
            <a:alphaModFix/>
          </a:blip>
          <a:srcRect/>
          <a:stretch/>
        </p:blipFill>
        <p:spPr>
          <a:xfrm>
            <a:off x="9771566" y="154632"/>
            <a:ext cx="693813" cy="679158"/>
          </a:xfrm>
          <a:prstGeom prst="rect">
            <a:avLst/>
          </a:prstGeom>
          <a:noFill/>
          <a:ln>
            <a:noFill/>
          </a:ln>
        </p:spPr>
      </p:pic>
      <p:sp>
        <p:nvSpPr>
          <p:cNvPr id="8" name="Google Shape;185;p6">
            <a:extLst>
              <a:ext uri="{FF2B5EF4-FFF2-40B4-BE49-F238E27FC236}">
                <a16:creationId xmlns:a16="http://schemas.microsoft.com/office/drawing/2014/main" id="{3721D2FB-6A4D-205C-E702-B2275DF1912D}"/>
              </a:ext>
            </a:extLst>
          </p:cNvPr>
          <p:cNvSpPr txBox="1"/>
          <p:nvPr/>
        </p:nvSpPr>
        <p:spPr>
          <a:xfrm>
            <a:off x="537171" y="3720285"/>
            <a:ext cx="11548336" cy="553968"/>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A healthy diet and regular exercise are essential for a strong body.</a:t>
            </a:r>
          </a:p>
        </p:txBody>
      </p:sp>
      <p:sp>
        <p:nvSpPr>
          <p:cNvPr id="9" name="Google Shape;185;p6">
            <a:extLst>
              <a:ext uri="{FF2B5EF4-FFF2-40B4-BE49-F238E27FC236}">
                <a16:creationId xmlns:a16="http://schemas.microsoft.com/office/drawing/2014/main" id="{F6BCD5FC-C7C2-717C-6DF3-1A52432B36F5}"/>
              </a:ext>
            </a:extLst>
          </p:cNvPr>
          <p:cNvSpPr txBox="1"/>
          <p:nvPr/>
        </p:nvSpPr>
        <p:spPr>
          <a:xfrm>
            <a:off x="537171" y="4548041"/>
            <a:ext cx="11548336" cy="553968"/>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We can all appreciate the beauty of the Western Australian coastline.</a:t>
            </a:r>
          </a:p>
        </p:txBody>
      </p:sp>
      <p:sp>
        <p:nvSpPr>
          <p:cNvPr id="10" name="Google Shape;185;p6">
            <a:extLst>
              <a:ext uri="{FF2B5EF4-FFF2-40B4-BE49-F238E27FC236}">
                <a16:creationId xmlns:a16="http://schemas.microsoft.com/office/drawing/2014/main" id="{D721E16A-42FA-F103-88A1-A6D696523240}"/>
              </a:ext>
            </a:extLst>
          </p:cNvPr>
          <p:cNvSpPr txBox="1"/>
          <p:nvPr/>
        </p:nvSpPr>
        <p:spPr>
          <a:xfrm>
            <a:off x="537171" y="5375797"/>
            <a:ext cx="11548336" cy="553968"/>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Team work is crucial for the success of a group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1"/>
          </p:nvPr>
        </p:nvSpPr>
        <p:spPr>
          <a:xfrm>
            <a:off x="191899" y="714736"/>
            <a:ext cx="9941100" cy="572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AU" dirty="0">
                <a:latin typeface="Century Gothic"/>
                <a:ea typeface="Century Gothic"/>
                <a:cs typeface="Century Gothic"/>
                <a:sym typeface="Century Gothic"/>
              </a:rPr>
              <a:t>What topic sentences contain an adverb of affirmation?</a:t>
            </a:r>
            <a:endParaRPr dirty="0"/>
          </a:p>
          <a:p>
            <a:pPr marL="228600" lvl="0" indent="-50800" algn="l" rtl="0">
              <a:lnSpc>
                <a:spcPct val="90000"/>
              </a:lnSpc>
              <a:spcBef>
                <a:spcPts val="1000"/>
              </a:spcBef>
              <a:spcAft>
                <a:spcPts val="0"/>
              </a:spcAft>
              <a:buClr>
                <a:schemeClr val="dk1"/>
              </a:buClr>
              <a:buSzPts val="2800"/>
              <a:buNone/>
            </a:pPr>
            <a:endParaRPr sz="2000" dirty="0">
              <a:latin typeface="Century Gothic"/>
              <a:ea typeface="Century Gothic"/>
              <a:cs typeface="Century Gothic"/>
              <a:sym typeface="Century Gothic"/>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Surely, music can be a source of inspiration and relaxation for students.</a:t>
            </a:r>
          </a:p>
          <a:p>
            <a:pPr marL="514350" lvl="0" indent="-514350" algn="l" rtl="0">
              <a:lnSpc>
                <a:spcPct val="90000"/>
              </a:lnSpc>
              <a:spcBef>
                <a:spcPts val="1000"/>
              </a:spcBef>
              <a:spcAft>
                <a:spcPts val="0"/>
              </a:spcAft>
              <a:buClr>
                <a:schemeClr val="dk1"/>
              </a:buClr>
              <a:buSzPts val="2400"/>
              <a:buFont typeface="Calibri"/>
              <a:buAutoNum type="alphaLcParenR"/>
            </a:pPr>
            <a:endParaRPr lang="en-AU" sz="2000" dirty="0"/>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Obviously, fresh water is a basic human right we should ensure for all.</a:t>
            </a:r>
          </a:p>
          <a:p>
            <a:pPr marL="514350" lvl="0" indent="-514350" algn="l" rtl="0">
              <a:lnSpc>
                <a:spcPct val="90000"/>
              </a:lnSpc>
              <a:spcBef>
                <a:spcPts val="1000"/>
              </a:spcBef>
              <a:spcAft>
                <a:spcPts val="0"/>
              </a:spcAft>
              <a:buClr>
                <a:schemeClr val="dk1"/>
              </a:buClr>
              <a:buSzPts val="2400"/>
              <a:buFont typeface="Calibri"/>
              <a:buAutoNum type="alphaLcParenR"/>
            </a:pPr>
            <a:endParaRPr lang="en-AU" sz="2000" dirty="0"/>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Planting trees helps combat climate change and provides shade.</a:t>
            </a:r>
          </a:p>
          <a:p>
            <a:pPr marL="514350" lvl="0" indent="-514350" algn="l" rtl="0">
              <a:lnSpc>
                <a:spcPct val="90000"/>
              </a:lnSpc>
              <a:spcBef>
                <a:spcPts val="1000"/>
              </a:spcBef>
              <a:spcAft>
                <a:spcPts val="0"/>
              </a:spcAft>
              <a:buClr>
                <a:schemeClr val="dk1"/>
              </a:buClr>
              <a:buSzPts val="2400"/>
              <a:buFont typeface="Calibri"/>
              <a:buAutoNum type="alphaLcParenR"/>
            </a:pPr>
            <a:endParaRPr lang="en-AU" sz="2000" dirty="0"/>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Education is the key to unlocking future opportunities.</a:t>
            </a:r>
            <a:endParaRPr sz="2000" dirty="0"/>
          </a:p>
          <a:p>
            <a:pPr marL="514350" lvl="0" indent="-336550" algn="l" rtl="0">
              <a:lnSpc>
                <a:spcPct val="90000"/>
              </a:lnSpc>
              <a:spcBef>
                <a:spcPts val="1000"/>
              </a:spcBef>
              <a:spcAft>
                <a:spcPts val="0"/>
              </a:spcAft>
              <a:buClr>
                <a:schemeClr val="dk1"/>
              </a:buClr>
              <a:buSzPts val="2800"/>
              <a:buFont typeface="Calibri"/>
              <a:buNone/>
            </a:pPr>
            <a:endParaRPr dirty="0">
              <a:solidFill>
                <a:srgbClr val="333333"/>
              </a:solidFill>
              <a:latin typeface="Century Gothic"/>
              <a:ea typeface="Century Gothic"/>
              <a:cs typeface="Century Gothic"/>
              <a:sym typeface="Century Gothic"/>
            </a:endParaRPr>
          </a:p>
          <a:p>
            <a:pPr marL="514350" lvl="0" indent="-336550" algn="l" rtl="0">
              <a:lnSpc>
                <a:spcPct val="90000"/>
              </a:lnSpc>
              <a:spcBef>
                <a:spcPts val="1000"/>
              </a:spcBef>
              <a:spcAft>
                <a:spcPts val="0"/>
              </a:spcAft>
              <a:buClr>
                <a:schemeClr val="dk1"/>
              </a:buClr>
              <a:buSzPts val="2800"/>
              <a:buFont typeface="Calibri"/>
              <a:buNone/>
            </a:pPr>
            <a:endParaRPr b="1" dirty="0">
              <a:latin typeface="Arial Rounded"/>
              <a:ea typeface="Arial Rounded"/>
              <a:cs typeface="Arial Rounded"/>
              <a:sym typeface="Arial Rounded"/>
            </a:endParaRPr>
          </a:p>
        </p:txBody>
      </p:sp>
      <p:sp>
        <p:nvSpPr>
          <p:cNvPr id="194" name="Google Shape;194;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pic>
        <p:nvPicPr>
          <p:cNvPr id="196" name="Google Shape;196;p7" descr="https://cdn3.vectorstock.com/i/1000x1000/77/52/yes-tick-icon-vector-22957752.jpg"/>
          <p:cNvPicPr preferRelativeResize="0"/>
          <p:nvPr/>
        </p:nvPicPr>
        <p:blipFill rotWithShape="1">
          <a:blip r:embed="rId3">
            <a:alphaModFix/>
          </a:blip>
          <a:srcRect b="10582"/>
          <a:stretch/>
        </p:blipFill>
        <p:spPr>
          <a:xfrm>
            <a:off x="9935048" y="1696760"/>
            <a:ext cx="395901" cy="293470"/>
          </a:xfrm>
          <a:prstGeom prst="rect">
            <a:avLst/>
          </a:prstGeom>
          <a:noFill/>
          <a:ln>
            <a:noFill/>
          </a:ln>
        </p:spPr>
      </p:pic>
      <p:pic>
        <p:nvPicPr>
          <p:cNvPr id="197" name="Google Shape;197;p7" descr="See the source image"/>
          <p:cNvPicPr preferRelativeResize="0"/>
          <p:nvPr/>
        </p:nvPicPr>
        <p:blipFill rotWithShape="1">
          <a:blip r:embed="rId4">
            <a:alphaModFix/>
          </a:blip>
          <a:srcRect l="50750"/>
          <a:stretch/>
        </p:blipFill>
        <p:spPr>
          <a:xfrm>
            <a:off x="10042520" y="3182172"/>
            <a:ext cx="350327" cy="320689"/>
          </a:xfrm>
          <a:prstGeom prst="rect">
            <a:avLst/>
          </a:prstGeom>
          <a:noFill/>
          <a:ln>
            <a:noFill/>
          </a:ln>
        </p:spPr>
      </p:pic>
      <p:pic>
        <p:nvPicPr>
          <p:cNvPr id="198" name="Google Shape;198;p7" descr="https://cdn3.vectorstock.com/i/1000x1000/77/52/yes-tick-icon-vector-22957752.jpg"/>
          <p:cNvPicPr preferRelativeResize="0"/>
          <p:nvPr/>
        </p:nvPicPr>
        <p:blipFill rotWithShape="1">
          <a:blip r:embed="rId3">
            <a:alphaModFix/>
          </a:blip>
          <a:srcRect b="10582"/>
          <a:stretch/>
        </p:blipFill>
        <p:spPr>
          <a:xfrm>
            <a:off x="10009027" y="2439466"/>
            <a:ext cx="395901" cy="293470"/>
          </a:xfrm>
          <a:prstGeom prst="rect">
            <a:avLst/>
          </a:prstGeom>
          <a:noFill/>
          <a:ln>
            <a:noFill/>
          </a:ln>
        </p:spPr>
      </p:pic>
      <p:pic>
        <p:nvPicPr>
          <p:cNvPr id="199" name="Google Shape;199;p7" descr="See the source image"/>
          <p:cNvPicPr preferRelativeResize="0"/>
          <p:nvPr/>
        </p:nvPicPr>
        <p:blipFill rotWithShape="1">
          <a:blip r:embed="rId4">
            <a:alphaModFix/>
          </a:blip>
          <a:srcRect l="50750"/>
          <a:stretch/>
        </p:blipFill>
        <p:spPr>
          <a:xfrm>
            <a:off x="10062474" y="4041879"/>
            <a:ext cx="350327" cy="320689"/>
          </a:xfrm>
          <a:prstGeom prst="rect">
            <a:avLst/>
          </a:prstGeom>
          <a:noFill/>
          <a:ln>
            <a:noFill/>
          </a:ln>
        </p:spPr>
      </p:pic>
      <p:pic>
        <p:nvPicPr>
          <p:cNvPr id="200" name="Google Shape;200;p7" descr="Icon&#10;&#10;Description automatically generated"/>
          <p:cNvPicPr preferRelativeResize="0"/>
          <p:nvPr/>
        </p:nvPicPr>
        <p:blipFill rotWithShape="1">
          <a:blip r:embed="rId5">
            <a:alphaModFix/>
          </a:blip>
          <a:srcRect/>
          <a:stretch/>
        </p:blipFill>
        <p:spPr>
          <a:xfrm>
            <a:off x="10190845" y="89736"/>
            <a:ext cx="674079" cy="674079"/>
          </a:xfrm>
          <a:prstGeom prst="rect">
            <a:avLst/>
          </a:prstGeom>
          <a:noFill/>
          <a:ln>
            <a:noFill/>
          </a:ln>
        </p:spPr>
      </p:pic>
      <p:pic>
        <p:nvPicPr>
          <p:cNvPr id="201" name="Google Shape;201;p7" descr="Logo, icon&#10;&#10;Description automatically generated"/>
          <p:cNvPicPr preferRelativeResize="0"/>
          <p:nvPr/>
        </p:nvPicPr>
        <p:blipFill rotWithShape="1">
          <a:blip r:embed="rId6">
            <a:alphaModFix/>
          </a:blip>
          <a:srcRect/>
          <a:stretch/>
        </p:blipFill>
        <p:spPr>
          <a:xfrm>
            <a:off x="10976594" y="89736"/>
            <a:ext cx="674078" cy="674078"/>
          </a:xfrm>
          <a:prstGeom prst="rect">
            <a:avLst/>
          </a:prstGeom>
          <a:noFill/>
          <a:ln>
            <a:noFill/>
          </a:ln>
        </p:spPr>
      </p:pic>
      <p:pic>
        <p:nvPicPr>
          <p:cNvPr id="2" name="Google Shape;96;p2" descr="Logo, icon&#10;&#10;Description automatically generated">
            <a:extLst>
              <a:ext uri="{FF2B5EF4-FFF2-40B4-BE49-F238E27FC236}">
                <a16:creationId xmlns:a16="http://schemas.microsoft.com/office/drawing/2014/main" id="{11436D59-E399-FCBE-F98E-E987A8096540}"/>
              </a:ext>
            </a:extLst>
          </p:cNvPr>
          <p:cNvPicPr preferRelativeResize="0"/>
          <p:nvPr/>
        </p:nvPicPr>
        <p:blipFill rotWithShape="1">
          <a:blip r:embed="rId7">
            <a:alphaModFix/>
          </a:blip>
          <a:srcRect/>
          <a:stretch/>
        </p:blipFill>
        <p:spPr>
          <a:xfrm>
            <a:off x="84930" y="1601151"/>
            <a:ext cx="674078" cy="674078"/>
          </a:xfrm>
          <a:prstGeom prst="rect">
            <a:avLst/>
          </a:prstGeom>
          <a:noFill/>
          <a:ln>
            <a:noFill/>
          </a:ln>
        </p:spPr>
      </p:pic>
      <p:pic>
        <p:nvPicPr>
          <p:cNvPr id="3" name="Google Shape;97;p2" descr="Icon&#10;&#10;Description automatically generated">
            <a:extLst>
              <a:ext uri="{FF2B5EF4-FFF2-40B4-BE49-F238E27FC236}">
                <a16:creationId xmlns:a16="http://schemas.microsoft.com/office/drawing/2014/main" id="{081EC878-A0B2-8315-34F4-6D38056F767C}"/>
              </a:ext>
            </a:extLst>
          </p:cNvPr>
          <p:cNvPicPr preferRelativeResize="0"/>
          <p:nvPr/>
        </p:nvPicPr>
        <p:blipFill rotWithShape="1">
          <a:blip r:embed="rId8">
            <a:alphaModFix/>
          </a:blip>
          <a:srcRect/>
          <a:stretch/>
        </p:blipFill>
        <p:spPr>
          <a:xfrm>
            <a:off x="87260" y="2366313"/>
            <a:ext cx="674078" cy="674078"/>
          </a:xfrm>
          <a:prstGeom prst="rect">
            <a:avLst/>
          </a:prstGeom>
          <a:noFill/>
          <a:ln>
            <a:noFill/>
          </a:ln>
        </p:spPr>
      </p:pic>
      <p:pic>
        <p:nvPicPr>
          <p:cNvPr id="4" name="Google Shape;98;p2" descr="Icon&#10;&#10;Description automatically generated">
            <a:extLst>
              <a:ext uri="{FF2B5EF4-FFF2-40B4-BE49-F238E27FC236}">
                <a16:creationId xmlns:a16="http://schemas.microsoft.com/office/drawing/2014/main" id="{DEC46049-2EEC-9A49-A530-222D6D93769F}"/>
              </a:ext>
            </a:extLst>
          </p:cNvPr>
          <p:cNvPicPr preferRelativeResize="0"/>
          <p:nvPr/>
        </p:nvPicPr>
        <p:blipFill rotWithShape="1">
          <a:blip r:embed="rId9">
            <a:alphaModFix/>
          </a:blip>
          <a:srcRect/>
          <a:stretch/>
        </p:blipFill>
        <p:spPr>
          <a:xfrm>
            <a:off x="107214" y="3114761"/>
            <a:ext cx="674078" cy="674078"/>
          </a:xfrm>
          <a:prstGeom prst="rect">
            <a:avLst/>
          </a:prstGeom>
          <a:noFill/>
          <a:ln>
            <a:noFill/>
          </a:ln>
        </p:spPr>
      </p:pic>
      <p:pic>
        <p:nvPicPr>
          <p:cNvPr id="5" name="Google Shape;99;p2" descr="Icon&#10;&#10;Description automatically generated">
            <a:extLst>
              <a:ext uri="{FF2B5EF4-FFF2-40B4-BE49-F238E27FC236}">
                <a16:creationId xmlns:a16="http://schemas.microsoft.com/office/drawing/2014/main" id="{022B1547-5D71-14D3-C800-5D8BCDB7EAB2}"/>
              </a:ext>
            </a:extLst>
          </p:cNvPr>
          <p:cNvPicPr preferRelativeResize="0"/>
          <p:nvPr/>
        </p:nvPicPr>
        <p:blipFill rotWithShape="1">
          <a:blip r:embed="rId10">
            <a:alphaModFix/>
          </a:blip>
          <a:srcRect/>
          <a:stretch/>
        </p:blipFill>
        <p:spPr>
          <a:xfrm>
            <a:off x="84930" y="3961541"/>
            <a:ext cx="674078" cy="674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132950" y="2870971"/>
            <a:ext cx="11441400" cy="584735"/>
          </a:xfrm>
          <a:prstGeom prst="rect">
            <a:avLst/>
          </a:prstGeom>
          <a:solidFill>
            <a:schemeClr val="bg1"/>
          </a:solidFill>
          <a:ln>
            <a:solidFill>
              <a:schemeClr val="tx1"/>
            </a:solidFill>
          </a:ln>
        </p:spPr>
        <p:txBody>
          <a:bodyPr spcFirstLastPara="1" wrap="square" lIns="91425" tIns="45700" rIns="91425" bIns="45700" anchor="t" anchorCtr="0">
            <a:spAutoFit/>
          </a:bodyPr>
          <a:lstStyle/>
          <a:p>
            <a:pPr lvl="0"/>
            <a:r>
              <a:rPr lang="en-AU" sz="3200" b="1" dirty="0">
                <a:solidFill>
                  <a:schemeClr val="dk1"/>
                </a:solidFill>
                <a:latin typeface="Century Gothic"/>
                <a:sym typeface="Century Gothic"/>
              </a:rPr>
              <a:t>Subject: </a:t>
            </a:r>
            <a:r>
              <a:rPr lang="en-AU" sz="3200" dirty="0">
                <a:solidFill>
                  <a:schemeClr val="dk1"/>
                </a:solidFill>
                <a:latin typeface="Century Gothic"/>
                <a:sym typeface="Century Gothic"/>
              </a:rPr>
              <a:t>should students have to wear a school uniform?</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I do</a:t>
            </a:r>
            <a:endParaRPr/>
          </a:p>
        </p:txBody>
      </p:sp>
      <p:pic>
        <p:nvPicPr>
          <p:cNvPr id="230" name="Google Shape;230;p9"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31" name="Google Shape;231;p9"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232" name="Google Shape;232;p9"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sp>
        <p:nvSpPr>
          <p:cNvPr id="15" name="Google Shape;228;p9">
            <a:extLst>
              <a:ext uri="{FF2B5EF4-FFF2-40B4-BE49-F238E27FC236}">
                <a16:creationId xmlns:a16="http://schemas.microsoft.com/office/drawing/2014/main" id="{3B8F4550-63D4-44DD-B797-E42425746744}"/>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Write a topic sentence about the subject, using an adverb of affirmation to strengthen your argument.</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16" name="Google Shape;229;p9">
            <a:extLst>
              <a:ext uri="{FF2B5EF4-FFF2-40B4-BE49-F238E27FC236}">
                <a16:creationId xmlns:a16="http://schemas.microsoft.com/office/drawing/2014/main" id="{BBC43A6D-4554-47A9-9D83-EF13E1573051}"/>
              </a:ext>
            </a:extLst>
          </p:cNvPr>
          <p:cNvSpPr txBox="1"/>
          <p:nvPr/>
        </p:nvSpPr>
        <p:spPr>
          <a:xfrm>
            <a:off x="10203300" y="952668"/>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were the adverbs of affirmations used? What did it do to the topic sentence?</a:t>
            </a:r>
            <a:endParaRPr lang="en-AU" dirty="0">
              <a:solidFill>
                <a:schemeClr val="dk1"/>
              </a:solidFill>
              <a:latin typeface="Century Gothic"/>
              <a:ea typeface="Century Gothic"/>
              <a:cs typeface="Century Gothic"/>
              <a:sym typeface="Century Gothic"/>
            </a:endParaRPr>
          </a:p>
        </p:txBody>
      </p:sp>
      <p:sp>
        <p:nvSpPr>
          <p:cNvPr id="2" name="Google Shape;225;p9">
            <a:extLst>
              <a:ext uri="{FF2B5EF4-FFF2-40B4-BE49-F238E27FC236}">
                <a16:creationId xmlns:a16="http://schemas.microsoft.com/office/drawing/2014/main" id="{8BEAE9A9-8A33-FAEB-1686-77F365AEE147}"/>
              </a:ext>
            </a:extLst>
          </p:cNvPr>
          <p:cNvSpPr txBox="1"/>
          <p:nvPr/>
        </p:nvSpPr>
        <p:spPr>
          <a:xfrm>
            <a:off x="256975" y="3739100"/>
            <a:ext cx="11441400" cy="1077178"/>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sym typeface="Century Gothic"/>
              </a:rPr>
              <a:t>Clearly, it is very important that students are required to wear a school uniform.</a:t>
            </a:r>
            <a:endParaRPr dirty="0"/>
          </a:p>
        </p:txBody>
      </p:sp>
      <p:graphicFrame>
        <p:nvGraphicFramePr>
          <p:cNvPr id="3" name="Table 7">
            <a:extLst>
              <a:ext uri="{FF2B5EF4-FFF2-40B4-BE49-F238E27FC236}">
                <a16:creationId xmlns:a16="http://schemas.microsoft.com/office/drawing/2014/main" id="{4F45DF1D-03BE-1259-D688-12A0856967A3}"/>
              </a:ext>
            </a:extLst>
          </p:cNvPr>
          <p:cNvGraphicFramePr>
            <a:graphicFrameLocks noGrp="1"/>
          </p:cNvGraphicFramePr>
          <p:nvPr>
            <p:extLst>
              <p:ext uri="{D42A27DB-BD31-4B8C-83A1-F6EECF244321}">
                <p14:modId xmlns:p14="http://schemas.microsoft.com/office/powerpoint/2010/main" val="3376947189"/>
              </p:ext>
            </p:extLst>
          </p:nvPr>
        </p:nvGraphicFramePr>
        <p:xfrm>
          <a:off x="1272670" y="1812447"/>
          <a:ext cx="7805395" cy="502142"/>
        </p:xfrm>
        <a:graphic>
          <a:graphicData uri="http://schemas.openxmlformats.org/drawingml/2006/table">
            <a:tbl>
              <a:tblPr firstRow="1" bandRow="1">
                <a:tableStyleId>{5C22544A-7EE6-4342-B048-85BDC9FD1C3A}</a:tableStyleId>
              </a:tblPr>
              <a:tblGrid>
                <a:gridCol w="1561079">
                  <a:extLst>
                    <a:ext uri="{9D8B030D-6E8A-4147-A177-3AD203B41FA5}">
                      <a16:colId xmlns:a16="http://schemas.microsoft.com/office/drawing/2014/main" val="2076150549"/>
                    </a:ext>
                  </a:extLst>
                </a:gridCol>
                <a:gridCol w="1561079">
                  <a:extLst>
                    <a:ext uri="{9D8B030D-6E8A-4147-A177-3AD203B41FA5}">
                      <a16:colId xmlns:a16="http://schemas.microsoft.com/office/drawing/2014/main" val="514299771"/>
                    </a:ext>
                  </a:extLst>
                </a:gridCol>
                <a:gridCol w="1561079">
                  <a:extLst>
                    <a:ext uri="{9D8B030D-6E8A-4147-A177-3AD203B41FA5}">
                      <a16:colId xmlns:a16="http://schemas.microsoft.com/office/drawing/2014/main" val="11723492"/>
                    </a:ext>
                  </a:extLst>
                </a:gridCol>
                <a:gridCol w="1561079">
                  <a:extLst>
                    <a:ext uri="{9D8B030D-6E8A-4147-A177-3AD203B41FA5}">
                      <a16:colId xmlns:a16="http://schemas.microsoft.com/office/drawing/2014/main" val="298163892"/>
                    </a:ext>
                  </a:extLst>
                </a:gridCol>
                <a:gridCol w="1561079">
                  <a:extLst>
                    <a:ext uri="{9D8B030D-6E8A-4147-A177-3AD203B41FA5}">
                      <a16:colId xmlns:a16="http://schemas.microsoft.com/office/drawing/2014/main" val="2319508525"/>
                    </a:ext>
                  </a:extLst>
                </a:gridCol>
              </a:tblGrid>
              <a:tr h="502142">
                <a:tc>
                  <a:txBody>
                    <a:bodyPr/>
                    <a:lstStyle/>
                    <a:p>
                      <a:pPr algn="ctr"/>
                      <a:r>
                        <a:rPr lang="en-AU" sz="2000" dirty="0">
                          <a:latin typeface="Century Gothic" panose="020B0502020202020204" pitchFamily="34" charset="0"/>
                        </a:rPr>
                        <a:t>certainly</a:t>
                      </a:r>
                    </a:p>
                  </a:txBody>
                  <a:tcPr>
                    <a:solidFill>
                      <a:schemeClr val="tx1"/>
                    </a:solidFill>
                  </a:tcPr>
                </a:tc>
                <a:tc>
                  <a:txBody>
                    <a:bodyPr/>
                    <a:lstStyle/>
                    <a:p>
                      <a:pPr algn="ctr"/>
                      <a:r>
                        <a:rPr lang="en-AU" sz="2000" dirty="0">
                          <a:latin typeface="Century Gothic" panose="020B0502020202020204" pitchFamily="34" charset="0"/>
                        </a:rPr>
                        <a:t>indeed</a:t>
                      </a:r>
                    </a:p>
                  </a:txBody>
                  <a:tcPr>
                    <a:solidFill>
                      <a:schemeClr val="tx1"/>
                    </a:solidFill>
                  </a:tcPr>
                </a:tc>
                <a:tc>
                  <a:txBody>
                    <a:bodyPr/>
                    <a:lstStyle/>
                    <a:p>
                      <a:pPr algn="ctr"/>
                      <a:r>
                        <a:rPr lang="en-AU" sz="2000" dirty="0">
                          <a:latin typeface="Century Gothic" panose="020B0502020202020204" pitchFamily="34" charset="0"/>
                        </a:rPr>
                        <a:t>clearly</a:t>
                      </a:r>
                    </a:p>
                  </a:txBody>
                  <a:tcPr>
                    <a:solidFill>
                      <a:schemeClr val="tx1"/>
                    </a:solidFill>
                  </a:tcPr>
                </a:tc>
                <a:tc>
                  <a:txBody>
                    <a:bodyPr/>
                    <a:lstStyle/>
                    <a:p>
                      <a:pPr algn="ctr"/>
                      <a:r>
                        <a:rPr lang="en-AU" sz="2000" dirty="0">
                          <a:latin typeface="Century Gothic" panose="020B0502020202020204" pitchFamily="34" charset="0"/>
                        </a:rPr>
                        <a:t>surely</a:t>
                      </a:r>
                    </a:p>
                  </a:txBody>
                  <a:tcPr>
                    <a:solidFill>
                      <a:schemeClr val="tx1"/>
                    </a:solidFill>
                  </a:tcPr>
                </a:tc>
                <a:tc>
                  <a:txBody>
                    <a:bodyPr/>
                    <a:lstStyle/>
                    <a:p>
                      <a:pPr algn="ctr"/>
                      <a:r>
                        <a:rPr lang="en-AU" sz="2000" dirty="0">
                          <a:latin typeface="Century Gothic" panose="020B0502020202020204" pitchFamily="34" charset="0"/>
                        </a:rPr>
                        <a:t>obviously</a:t>
                      </a:r>
                    </a:p>
                  </a:txBody>
                  <a:tcPr>
                    <a:solidFill>
                      <a:schemeClr val="tx1"/>
                    </a:solidFill>
                  </a:tcPr>
                </a:tc>
                <a:extLst>
                  <a:ext uri="{0D108BD9-81ED-4DB2-BD59-A6C34878D82A}">
                    <a16:rowId xmlns:a16="http://schemas.microsoft.com/office/drawing/2014/main" val="95160159"/>
                  </a:ext>
                </a:extLst>
              </a:tr>
            </a:tbl>
          </a:graphicData>
        </a:graphic>
      </p:graphicFrame>
      <p:sp>
        <p:nvSpPr>
          <p:cNvPr id="4" name="Google Shape;225;p9">
            <a:extLst>
              <a:ext uri="{FF2B5EF4-FFF2-40B4-BE49-F238E27FC236}">
                <a16:creationId xmlns:a16="http://schemas.microsoft.com/office/drawing/2014/main" id="{6334CC5A-A5E2-4A14-C74D-E70F3EA73A19}"/>
              </a:ext>
            </a:extLst>
          </p:cNvPr>
          <p:cNvSpPr txBox="1"/>
          <p:nvPr/>
        </p:nvSpPr>
        <p:spPr>
          <a:xfrm>
            <a:off x="256975" y="5409295"/>
            <a:ext cx="11441400" cy="1077178"/>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sym typeface="Century Gothic"/>
              </a:rPr>
              <a:t>Obviously, students should have freedom of choice to choose the their own clothes for school.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pic>
        <p:nvPicPr>
          <p:cNvPr id="230" name="Google Shape;230;p9"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31" name="Google Shape;231;p9" descr="Icon&#10;&#10;Description automatically generated"/>
          <p:cNvPicPr preferRelativeResize="0"/>
          <p:nvPr/>
        </p:nvPicPr>
        <p:blipFill rotWithShape="1">
          <a:blip r:embed="rId4">
            <a:alphaModFix/>
          </a:blip>
          <a:srcRect/>
          <a:stretch/>
        </p:blipFill>
        <p:spPr>
          <a:xfrm>
            <a:off x="9264258" y="81392"/>
            <a:ext cx="674079" cy="674079"/>
          </a:xfrm>
          <a:prstGeom prst="rect">
            <a:avLst/>
          </a:prstGeom>
          <a:noFill/>
          <a:ln>
            <a:noFill/>
          </a:ln>
        </p:spPr>
      </p:pic>
      <p:sp>
        <p:nvSpPr>
          <p:cNvPr id="15" name="Google Shape;228;p9">
            <a:extLst>
              <a:ext uri="{FF2B5EF4-FFF2-40B4-BE49-F238E27FC236}">
                <a16:creationId xmlns:a16="http://schemas.microsoft.com/office/drawing/2014/main" id="{3B8F4550-63D4-44DD-B797-E42425746744}"/>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Write a topic sentence about the subject, using an adverb of affirmation to strengthen your argument.</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2" name="Google Shape;225;p9">
            <a:extLst>
              <a:ext uri="{FF2B5EF4-FFF2-40B4-BE49-F238E27FC236}">
                <a16:creationId xmlns:a16="http://schemas.microsoft.com/office/drawing/2014/main" id="{8BEAE9A9-8A33-FAEB-1686-77F365AEE147}"/>
              </a:ext>
            </a:extLst>
          </p:cNvPr>
          <p:cNvSpPr txBox="1"/>
          <p:nvPr/>
        </p:nvSpPr>
        <p:spPr>
          <a:xfrm>
            <a:off x="256975" y="4027048"/>
            <a:ext cx="11441400" cy="1077178"/>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sym typeface="Century Gothic"/>
              </a:rPr>
              <a:t>Indeed, students should be actively participating in sport classes every day. </a:t>
            </a:r>
            <a:endParaRPr dirty="0"/>
          </a:p>
        </p:txBody>
      </p:sp>
      <p:graphicFrame>
        <p:nvGraphicFramePr>
          <p:cNvPr id="3" name="Table 7">
            <a:extLst>
              <a:ext uri="{FF2B5EF4-FFF2-40B4-BE49-F238E27FC236}">
                <a16:creationId xmlns:a16="http://schemas.microsoft.com/office/drawing/2014/main" id="{4F45DF1D-03BE-1259-D688-12A0856967A3}"/>
              </a:ext>
            </a:extLst>
          </p:cNvPr>
          <p:cNvGraphicFramePr>
            <a:graphicFrameLocks noGrp="1"/>
          </p:cNvGraphicFramePr>
          <p:nvPr/>
        </p:nvGraphicFramePr>
        <p:xfrm>
          <a:off x="1272670" y="1812447"/>
          <a:ext cx="7805395" cy="502142"/>
        </p:xfrm>
        <a:graphic>
          <a:graphicData uri="http://schemas.openxmlformats.org/drawingml/2006/table">
            <a:tbl>
              <a:tblPr firstRow="1" bandRow="1">
                <a:tableStyleId>{5C22544A-7EE6-4342-B048-85BDC9FD1C3A}</a:tableStyleId>
              </a:tblPr>
              <a:tblGrid>
                <a:gridCol w="1561079">
                  <a:extLst>
                    <a:ext uri="{9D8B030D-6E8A-4147-A177-3AD203B41FA5}">
                      <a16:colId xmlns:a16="http://schemas.microsoft.com/office/drawing/2014/main" val="2076150549"/>
                    </a:ext>
                  </a:extLst>
                </a:gridCol>
                <a:gridCol w="1561079">
                  <a:extLst>
                    <a:ext uri="{9D8B030D-6E8A-4147-A177-3AD203B41FA5}">
                      <a16:colId xmlns:a16="http://schemas.microsoft.com/office/drawing/2014/main" val="514299771"/>
                    </a:ext>
                  </a:extLst>
                </a:gridCol>
                <a:gridCol w="1561079">
                  <a:extLst>
                    <a:ext uri="{9D8B030D-6E8A-4147-A177-3AD203B41FA5}">
                      <a16:colId xmlns:a16="http://schemas.microsoft.com/office/drawing/2014/main" val="11723492"/>
                    </a:ext>
                  </a:extLst>
                </a:gridCol>
                <a:gridCol w="1561079">
                  <a:extLst>
                    <a:ext uri="{9D8B030D-6E8A-4147-A177-3AD203B41FA5}">
                      <a16:colId xmlns:a16="http://schemas.microsoft.com/office/drawing/2014/main" val="298163892"/>
                    </a:ext>
                  </a:extLst>
                </a:gridCol>
                <a:gridCol w="1561079">
                  <a:extLst>
                    <a:ext uri="{9D8B030D-6E8A-4147-A177-3AD203B41FA5}">
                      <a16:colId xmlns:a16="http://schemas.microsoft.com/office/drawing/2014/main" val="2319508525"/>
                    </a:ext>
                  </a:extLst>
                </a:gridCol>
              </a:tblGrid>
              <a:tr h="502142">
                <a:tc>
                  <a:txBody>
                    <a:bodyPr/>
                    <a:lstStyle/>
                    <a:p>
                      <a:pPr algn="ctr"/>
                      <a:r>
                        <a:rPr lang="en-AU" sz="2000" dirty="0">
                          <a:latin typeface="Century Gothic" panose="020B0502020202020204" pitchFamily="34" charset="0"/>
                        </a:rPr>
                        <a:t>certainly</a:t>
                      </a:r>
                    </a:p>
                  </a:txBody>
                  <a:tcPr>
                    <a:solidFill>
                      <a:schemeClr val="tx1"/>
                    </a:solidFill>
                  </a:tcPr>
                </a:tc>
                <a:tc>
                  <a:txBody>
                    <a:bodyPr/>
                    <a:lstStyle/>
                    <a:p>
                      <a:pPr algn="ctr"/>
                      <a:r>
                        <a:rPr lang="en-AU" sz="2000" dirty="0">
                          <a:latin typeface="Century Gothic" panose="020B0502020202020204" pitchFamily="34" charset="0"/>
                        </a:rPr>
                        <a:t>indeed</a:t>
                      </a:r>
                    </a:p>
                  </a:txBody>
                  <a:tcPr>
                    <a:solidFill>
                      <a:schemeClr val="tx1"/>
                    </a:solidFill>
                  </a:tcPr>
                </a:tc>
                <a:tc>
                  <a:txBody>
                    <a:bodyPr/>
                    <a:lstStyle/>
                    <a:p>
                      <a:pPr algn="ctr"/>
                      <a:r>
                        <a:rPr lang="en-AU" sz="2000" dirty="0">
                          <a:latin typeface="Century Gothic" panose="020B0502020202020204" pitchFamily="34" charset="0"/>
                        </a:rPr>
                        <a:t>clearly</a:t>
                      </a:r>
                    </a:p>
                  </a:txBody>
                  <a:tcPr>
                    <a:solidFill>
                      <a:schemeClr val="tx1"/>
                    </a:solidFill>
                  </a:tcPr>
                </a:tc>
                <a:tc>
                  <a:txBody>
                    <a:bodyPr/>
                    <a:lstStyle/>
                    <a:p>
                      <a:pPr algn="ctr"/>
                      <a:r>
                        <a:rPr lang="en-AU" sz="2000" dirty="0">
                          <a:latin typeface="Century Gothic" panose="020B0502020202020204" pitchFamily="34" charset="0"/>
                        </a:rPr>
                        <a:t>surely</a:t>
                      </a:r>
                    </a:p>
                  </a:txBody>
                  <a:tcPr>
                    <a:solidFill>
                      <a:schemeClr val="tx1"/>
                    </a:solidFill>
                  </a:tcPr>
                </a:tc>
                <a:tc>
                  <a:txBody>
                    <a:bodyPr/>
                    <a:lstStyle/>
                    <a:p>
                      <a:pPr algn="ctr"/>
                      <a:r>
                        <a:rPr lang="en-AU" sz="2000" dirty="0">
                          <a:latin typeface="Century Gothic" panose="020B0502020202020204" pitchFamily="34" charset="0"/>
                        </a:rPr>
                        <a:t>obviously</a:t>
                      </a:r>
                    </a:p>
                  </a:txBody>
                  <a:tcPr>
                    <a:solidFill>
                      <a:schemeClr val="tx1"/>
                    </a:solidFill>
                  </a:tcPr>
                </a:tc>
                <a:extLst>
                  <a:ext uri="{0D108BD9-81ED-4DB2-BD59-A6C34878D82A}">
                    <a16:rowId xmlns:a16="http://schemas.microsoft.com/office/drawing/2014/main" val="95160159"/>
                  </a:ext>
                </a:extLst>
              </a:tr>
            </a:tbl>
          </a:graphicData>
        </a:graphic>
      </p:graphicFrame>
      <p:sp>
        <p:nvSpPr>
          <p:cNvPr id="4" name="Google Shape;225;p9">
            <a:extLst>
              <a:ext uri="{FF2B5EF4-FFF2-40B4-BE49-F238E27FC236}">
                <a16:creationId xmlns:a16="http://schemas.microsoft.com/office/drawing/2014/main" id="{6334CC5A-A5E2-4A14-C74D-E70F3EA73A19}"/>
              </a:ext>
            </a:extLst>
          </p:cNvPr>
          <p:cNvSpPr txBox="1"/>
          <p:nvPr/>
        </p:nvSpPr>
        <p:spPr>
          <a:xfrm>
            <a:off x="213474" y="5514735"/>
            <a:ext cx="11441400" cy="1077178"/>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sym typeface="Century Gothic"/>
              </a:rPr>
              <a:t>Obviously, students shouldn’t have to do sport at school every day.</a:t>
            </a:r>
            <a:endParaRPr dirty="0"/>
          </a:p>
        </p:txBody>
      </p:sp>
      <p:pic>
        <p:nvPicPr>
          <p:cNvPr id="5" name="Google Shape;277;p16" descr="Icon&#10;&#10;Description automatically generated">
            <a:extLst>
              <a:ext uri="{FF2B5EF4-FFF2-40B4-BE49-F238E27FC236}">
                <a16:creationId xmlns:a16="http://schemas.microsoft.com/office/drawing/2014/main" id="{83849477-A868-13D0-6574-AAC56B6D5A13}"/>
              </a:ext>
            </a:extLst>
          </p:cNvPr>
          <p:cNvPicPr preferRelativeResize="0"/>
          <p:nvPr/>
        </p:nvPicPr>
        <p:blipFill rotWithShape="1">
          <a:blip r:embed="rId5">
            <a:alphaModFix/>
          </a:blip>
          <a:srcRect/>
          <a:stretch/>
        </p:blipFill>
        <p:spPr>
          <a:xfrm>
            <a:off x="10653132" y="52376"/>
            <a:ext cx="674078" cy="674078"/>
          </a:xfrm>
          <a:prstGeom prst="rect">
            <a:avLst/>
          </a:prstGeom>
          <a:noFill/>
          <a:ln>
            <a:noFill/>
          </a:ln>
        </p:spPr>
      </p:pic>
      <p:pic>
        <p:nvPicPr>
          <p:cNvPr id="6" name="Google Shape;232;p9" descr="Icon&#10;&#10;Description automatically generated">
            <a:extLst>
              <a:ext uri="{FF2B5EF4-FFF2-40B4-BE49-F238E27FC236}">
                <a16:creationId xmlns:a16="http://schemas.microsoft.com/office/drawing/2014/main" id="{0D34C8EA-99E1-91F8-12AC-1128EED08970}"/>
              </a:ext>
            </a:extLst>
          </p:cNvPr>
          <p:cNvPicPr preferRelativeResize="0"/>
          <p:nvPr/>
        </p:nvPicPr>
        <p:blipFill rotWithShape="1">
          <a:blip r:embed="rId6">
            <a:alphaModFix/>
          </a:blip>
          <a:srcRect/>
          <a:stretch/>
        </p:blipFill>
        <p:spPr>
          <a:xfrm>
            <a:off x="9958696" y="81393"/>
            <a:ext cx="674078" cy="674078"/>
          </a:xfrm>
          <a:prstGeom prst="rect">
            <a:avLst/>
          </a:prstGeom>
          <a:noFill/>
          <a:ln>
            <a:noFill/>
          </a:ln>
        </p:spPr>
      </p:pic>
      <p:sp>
        <p:nvSpPr>
          <p:cNvPr id="7" name="Google Shape;225;p9">
            <a:extLst>
              <a:ext uri="{FF2B5EF4-FFF2-40B4-BE49-F238E27FC236}">
                <a16:creationId xmlns:a16="http://schemas.microsoft.com/office/drawing/2014/main" id="{98426EBC-9505-FE87-7C3A-AE4D1E92C509}"/>
              </a:ext>
            </a:extLst>
          </p:cNvPr>
          <p:cNvSpPr txBox="1"/>
          <p:nvPr/>
        </p:nvSpPr>
        <p:spPr>
          <a:xfrm>
            <a:off x="268887" y="2520901"/>
            <a:ext cx="11441400" cy="1077178"/>
          </a:xfrm>
          <a:prstGeom prst="rect">
            <a:avLst/>
          </a:prstGeom>
          <a:solidFill>
            <a:schemeClr val="bg1"/>
          </a:solidFill>
          <a:ln>
            <a:solidFill>
              <a:schemeClr val="tx1"/>
            </a:solidFill>
          </a:ln>
        </p:spPr>
        <p:txBody>
          <a:bodyPr spcFirstLastPara="1" wrap="square" lIns="91425" tIns="45700" rIns="91425" bIns="45700" anchor="t" anchorCtr="0">
            <a:spAutoFit/>
          </a:bodyPr>
          <a:lstStyle/>
          <a:p>
            <a:pPr lvl="0"/>
            <a:r>
              <a:rPr lang="en-AU" sz="3200" b="1" dirty="0">
                <a:solidFill>
                  <a:schemeClr val="dk1"/>
                </a:solidFill>
                <a:latin typeface="Century Gothic"/>
                <a:sym typeface="Century Gothic"/>
              </a:rPr>
              <a:t>Subject: </a:t>
            </a:r>
            <a:r>
              <a:rPr lang="en-AU" sz="3200" dirty="0">
                <a:solidFill>
                  <a:schemeClr val="dk1"/>
                </a:solidFill>
                <a:latin typeface="Century Gothic"/>
                <a:sym typeface="Century Gothic"/>
              </a:rPr>
              <a:t>should students have to participate in sport every day?</a:t>
            </a:r>
            <a:endParaRPr dirty="0"/>
          </a:p>
        </p:txBody>
      </p:sp>
    </p:spTree>
    <p:extLst>
      <p:ext uri="{BB962C8B-B14F-4D97-AF65-F5344CB8AC3E}">
        <p14:creationId xmlns:p14="http://schemas.microsoft.com/office/powerpoint/2010/main" val="126473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13565</TotalTime>
  <Words>831</Words>
  <Application>Microsoft Office PowerPoint</Application>
  <PresentationFormat>Widescreen</PresentationFormat>
  <Paragraphs>137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Century Gothic</vt:lpstr>
      <vt:lpstr>Quattrocento Sans</vt:lpstr>
      <vt:lpstr>Arial</vt:lpstr>
      <vt:lpstr>Calibri</vt:lpstr>
      <vt:lpstr>Arial Rounded</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7</cp:revision>
  <dcterms:created xsi:type="dcterms:W3CDTF">2021-08-04T08:19:39Z</dcterms:created>
  <dcterms:modified xsi:type="dcterms:W3CDTF">2023-10-27T06:36:03Z</dcterms:modified>
</cp:coreProperties>
</file>