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9" r:id="rId6"/>
    <p:sldId id="280" r:id="rId7"/>
    <p:sldId id="277" r:id="rId8"/>
    <p:sldId id="260" r:id="rId9"/>
    <p:sldId id="261" r:id="rId10"/>
    <p:sldId id="262" r:id="rId11"/>
    <p:sldId id="263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embeddedFontLst>
    <p:embeddedFont>
      <p:font typeface="Quattrocento Sans" panose="020B060402020202020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3fJO/35DJrOz/QRrjIHDwEzS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df0ffc32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12df0ffc3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</a:rPr>
              <a:t>Matching or fill in the blanks</a:t>
            </a: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43de5375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</a:rPr>
              <a:t>Matching or fill in the blanks</a:t>
            </a:r>
            <a:endParaRPr/>
          </a:p>
        </p:txBody>
      </p:sp>
      <p:sp>
        <p:nvSpPr>
          <p:cNvPr id="225" name="Google Shape;225;g1343de5375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43de5375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</a:rPr>
              <a:t>Matching or fill in the blanks</a:t>
            </a:r>
            <a:endParaRPr/>
          </a:p>
        </p:txBody>
      </p:sp>
      <p:sp>
        <p:nvSpPr>
          <p:cNvPr id="225" name="Google Shape;225;g1343de5375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2106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/>
              <a:t>Keep layout</a:t>
            </a: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4f70c73a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g134f70c73a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4f70c73a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g134f70c73a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4f70c73a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134f70c73a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4f70c73a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5" name="Google Shape;375;g134f70c73a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48a59bc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g1348a59bc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348a59bce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g1348a59bce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257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902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632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/>
              <a:t>Same singular example -  change apostrophe</a:t>
            </a: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bdc3d91e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12bdc3d91e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 smtClean="0"/>
              <a:t>Year: </a:t>
            </a:r>
            <a:r>
              <a:rPr lang="en-AU" dirty="0" smtClean="0"/>
              <a:t>5/6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18181"/>
              <a:buNone/>
            </a:pPr>
            <a:r>
              <a:rPr lang="en-AU" b="1" dirty="0"/>
              <a:t>Objective</a:t>
            </a:r>
            <a:r>
              <a:rPr lang="en-AU" b="1" dirty="0" smtClean="0"/>
              <a:t>: </a:t>
            </a:r>
            <a:r>
              <a:rPr lang="en-AU" dirty="0" smtClean="0"/>
              <a:t>Use </a:t>
            </a:r>
            <a:r>
              <a:rPr lang="en-AU" dirty="0"/>
              <a:t>apostrophes to show possession in a singular word and plural word  (e.g. the cat's biscuits, the horses' paddock)</a:t>
            </a:r>
            <a:endParaRPr sz="11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18181"/>
              <a:buNone/>
            </a:pPr>
            <a:endParaRPr sz="11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Michelle Thomas, Hayley Howard and Nicole Page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df0ffc328_0_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9" name="Google Shape;189;g12df0ffc328_0_22"/>
          <p:cNvSpPr/>
          <p:nvPr/>
        </p:nvSpPr>
        <p:spPr>
          <a:xfrm>
            <a:off x="289626" y="2863550"/>
            <a:ext cx="296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</a:t>
            </a: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2df0ffc328_0_22"/>
          <p:cNvSpPr txBox="1"/>
          <p:nvPr/>
        </p:nvSpPr>
        <p:spPr>
          <a:xfrm>
            <a:off x="289613" y="4058223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2df0ffc328_0_22"/>
          <p:cNvSpPr txBox="1"/>
          <p:nvPr/>
        </p:nvSpPr>
        <p:spPr>
          <a:xfrm>
            <a:off x="289613" y="4951931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2df0ffc328_0_22"/>
          <p:cNvSpPr txBox="1"/>
          <p:nvPr/>
        </p:nvSpPr>
        <p:spPr>
          <a:xfrm>
            <a:off x="346496" y="5819503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2df0ffc328_0_22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2df0ffc328_0_22"/>
          <p:cNvSpPr txBox="1"/>
          <p:nvPr/>
        </p:nvSpPr>
        <p:spPr>
          <a:xfrm>
            <a:off x="10181939" y="1250631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apostrophe to indicate possession in a plural word?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g12df0ffc328_0_2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2df0ffc328_0_2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df0ffc328_0_2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2df0ffc328_0_22"/>
          <p:cNvSpPr txBox="1"/>
          <p:nvPr/>
        </p:nvSpPr>
        <p:spPr>
          <a:xfrm>
            <a:off x="154900" y="3429000"/>
            <a:ext cx="7235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latin typeface="Century Gothic"/>
                <a:ea typeface="Century Gothic"/>
                <a:cs typeface="Century Gothic"/>
                <a:sym typeface="Century Gothic"/>
              </a:rPr>
              <a:t>In Australia, the state’s capital cities have large populations.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g12df0ffc328_0_22"/>
          <p:cNvSpPr/>
          <p:nvPr/>
        </p:nvSpPr>
        <p:spPr>
          <a:xfrm>
            <a:off x="8608300" y="3426625"/>
            <a:ext cx="33705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apostrophe indicates possession in a plural word before the </a:t>
            </a:r>
            <a:r>
              <a:rPr lang="en-AU" sz="1700" b="1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r>
              <a:rPr lang="en-AU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apostrophe comes after the s to indicate possession in the plural word.</a:t>
            </a:r>
            <a:endParaRPr sz="700" i="1">
              <a:solidFill>
                <a:srgbClr val="FF0000"/>
              </a:solidFill>
            </a:endParaRPr>
          </a:p>
        </p:txBody>
      </p:sp>
      <p:sp>
        <p:nvSpPr>
          <p:cNvPr id="200" name="Google Shape;200;g12df0ffc328_0_22"/>
          <p:cNvSpPr txBox="1"/>
          <p:nvPr/>
        </p:nvSpPr>
        <p:spPr>
          <a:xfrm>
            <a:off x="250750" y="5234500"/>
            <a:ext cx="866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latin typeface="Century Gothic"/>
                <a:ea typeface="Century Gothic"/>
                <a:cs typeface="Century Gothic"/>
                <a:sym typeface="Century Gothic"/>
              </a:rPr>
              <a:t>The markers tops were fluro yellow.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g12df0ffc328_0_22"/>
          <p:cNvSpPr/>
          <p:nvPr/>
        </p:nvSpPr>
        <p:spPr>
          <a:xfrm>
            <a:off x="8608300" y="5330450"/>
            <a:ext cx="33705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no apostrophe to indicate possession in a plural word. An apostrophe indicates possession in a plural word after </a:t>
            </a:r>
            <a:r>
              <a:rPr lang="en-AU" sz="1700" b="1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endParaRPr sz="700" i="1" u="sng">
              <a:solidFill>
                <a:srgbClr val="FF0000"/>
              </a:solidFill>
            </a:endParaRPr>
          </a:p>
        </p:txBody>
      </p:sp>
      <p:pic>
        <p:nvPicPr>
          <p:cNvPr id="202" name="Google Shape;202;g12df0ffc328_0_22" descr="See the source image"/>
          <p:cNvPicPr preferRelativeResize="0"/>
          <p:nvPr/>
        </p:nvPicPr>
        <p:blipFill rotWithShape="1">
          <a:blip r:embed="rId6">
            <a:alphaModFix/>
          </a:blip>
          <a:srcRect l="50751"/>
          <a:stretch/>
        </p:blipFill>
        <p:spPr>
          <a:xfrm>
            <a:off x="7390291" y="3529236"/>
            <a:ext cx="857250" cy="7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2df0ffc328_0_22" descr="See the source image"/>
          <p:cNvPicPr preferRelativeResize="0"/>
          <p:nvPr/>
        </p:nvPicPr>
        <p:blipFill rotWithShape="1">
          <a:blip r:embed="rId6">
            <a:alphaModFix/>
          </a:blip>
          <a:srcRect l="50751"/>
          <a:stretch/>
        </p:blipFill>
        <p:spPr>
          <a:xfrm>
            <a:off x="6095991" y="5134648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40;p4"/>
          <p:cNvSpPr txBox="1"/>
          <p:nvPr/>
        </p:nvSpPr>
        <p:spPr>
          <a:xfrm>
            <a:off x="-7992" y="343493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singular word before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plural word after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plural words already end with an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/>
          <p:nvPr/>
        </p:nvSpPr>
        <p:spPr>
          <a:xfrm>
            <a:off x="302018" y="2422960"/>
            <a:ext cx="10070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                  	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football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went missing. (boys/boy’s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lang="en-AU" dirty="0"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(This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is referring to one boy)</a:t>
            </a:r>
            <a:endParaRPr lang="en-AU" sz="18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1025304" y="1609852"/>
            <a:ext cx="7881600" cy="49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correct responses to fill in the blanks below.</a:t>
            </a:r>
            <a:endParaRPr sz="20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10221800" y="1027753"/>
            <a:ext cx="1988700" cy="20319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singular noun?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 we position the apostrophe in a singular noun?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/>
          <p:nvPr/>
        </p:nvSpPr>
        <p:spPr>
          <a:xfrm>
            <a:off x="302018" y="3526686"/>
            <a:ext cx="10070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                  		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favourite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pencil (Ella’s/</a:t>
            </a:r>
            <a:r>
              <a:rPr lang="en-AU" sz="2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Ellas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245272" y="5518157"/>
            <a:ext cx="11405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is the                    		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assistant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(teachers’/teacher’s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>
              <a:buSzPts val="2600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(This sentence is referring to one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teacher)</a:t>
            </a:r>
            <a:endParaRPr lang="en-A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AU" sz="26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302018" y="4454860"/>
            <a:ext cx="102180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                    			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shop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busy. (butcher’s/butchers)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107184" y="2799054"/>
            <a:ext cx="2975400" cy="45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1336202" y="3902218"/>
            <a:ext cx="2975400" cy="45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1189446" y="4821083"/>
            <a:ext cx="3600600" cy="45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1990704" y="5886809"/>
            <a:ext cx="2975400" cy="45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40;p4"/>
          <p:cNvSpPr txBox="1"/>
          <p:nvPr/>
        </p:nvSpPr>
        <p:spPr>
          <a:xfrm>
            <a:off x="-29611" y="338280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singular word before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plural word after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plural words already end with an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43de53754_1_5"/>
          <p:cNvSpPr/>
          <p:nvPr/>
        </p:nvSpPr>
        <p:spPr>
          <a:xfrm>
            <a:off x="151400" y="2571578"/>
            <a:ext cx="10070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                   		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house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big. (friends’/friends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>
              <a:buSzPts val="2600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(This sentence is referring to one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friend)</a:t>
            </a:r>
            <a:endParaRPr lang="en-A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AU" sz="26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343de53754_1_5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343de53754_1_5"/>
          <p:cNvSpPr txBox="1"/>
          <p:nvPr/>
        </p:nvSpPr>
        <p:spPr>
          <a:xfrm>
            <a:off x="10584872" y="1027753"/>
            <a:ext cx="1625627" cy="224672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plural noun?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 we position the apostrophe in a plural noun?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g1343de53754_1_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343de53754_1_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343de53754_1_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343de53754_1_5"/>
          <p:cNvSpPr/>
          <p:nvPr/>
        </p:nvSpPr>
        <p:spPr>
          <a:xfrm>
            <a:off x="151400" y="4417308"/>
            <a:ext cx="1169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need your                   		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permission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(parent’s/parents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343de53754_1_5"/>
          <p:cNvSpPr/>
          <p:nvPr/>
        </p:nvSpPr>
        <p:spPr>
          <a:xfrm>
            <a:off x="888665" y="3007452"/>
            <a:ext cx="2975400" cy="45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g1343de53754_1_5"/>
          <p:cNvSpPr/>
          <p:nvPr/>
        </p:nvSpPr>
        <p:spPr>
          <a:xfrm>
            <a:off x="2661956" y="4811115"/>
            <a:ext cx="2975400" cy="45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40;p4"/>
          <p:cNvSpPr txBox="1"/>
          <p:nvPr/>
        </p:nvSpPr>
        <p:spPr>
          <a:xfrm>
            <a:off x="0" y="363824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singular word before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plural word after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plural words already end with an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09;p6"/>
          <p:cNvSpPr/>
          <p:nvPr/>
        </p:nvSpPr>
        <p:spPr>
          <a:xfrm>
            <a:off x="593101" y="1673667"/>
            <a:ext cx="7881600" cy="49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correct responses to fill in the blanks below.</a:t>
            </a:r>
            <a:endParaRPr sz="20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43de53754_1_5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343de53754_1_5"/>
          <p:cNvSpPr txBox="1"/>
          <p:nvPr/>
        </p:nvSpPr>
        <p:spPr>
          <a:xfrm>
            <a:off x="10584872" y="1027753"/>
            <a:ext cx="1625627" cy="224672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plural noun?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 we position the apostrophe in a plural noun?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g1343de53754_1_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343de53754_1_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343de53754_1_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343de53754_1_5"/>
          <p:cNvSpPr/>
          <p:nvPr/>
        </p:nvSpPr>
        <p:spPr>
          <a:xfrm>
            <a:off x="100973" y="4349603"/>
            <a:ext cx="11549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                    		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wings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repaired. (airplanes/airplanes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’)</a:t>
            </a:r>
          </a:p>
          <a:p>
            <a:pPr>
              <a:buSzPts val="2600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(This sentence is referring to one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aeroplane)</a:t>
            </a:r>
            <a:endParaRPr lang="en-A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AU" sz="26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343de53754_1_5"/>
          <p:cNvSpPr/>
          <p:nvPr/>
        </p:nvSpPr>
        <p:spPr>
          <a:xfrm>
            <a:off x="0" y="2410706"/>
            <a:ext cx="10218000" cy="105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are the 				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bones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(dogs’/dog’s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referring to two dogs)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8" name="Google Shape;238;g1343de53754_1_5"/>
          <p:cNvSpPr/>
          <p:nvPr/>
        </p:nvSpPr>
        <p:spPr>
          <a:xfrm rot="10800000" flipH="1">
            <a:off x="2495591" y="2787672"/>
            <a:ext cx="2972336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g1343de53754_1_5"/>
          <p:cNvSpPr/>
          <p:nvPr/>
        </p:nvSpPr>
        <p:spPr>
          <a:xfrm>
            <a:off x="835523" y="4709082"/>
            <a:ext cx="2975400" cy="45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40;p4"/>
          <p:cNvSpPr txBox="1"/>
          <p:nvPr/>
        </p:nvSpPr>
        <p:spPr>
          <a:xfrm>
            <a:off x="0" y="369299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singular word before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plural word after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plural words already end with an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09;p6"/>
          <p:cNvSpPr/>
          <p:nvPr/>
        </p:nvSpPr>
        <p:spPr>
          <a:xfrm>
            <a:off x="1025304" y="1609852"/>
            <a:ext cx="7881600" cy="49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correct responses to fill in the blanks below.</a:t>
            </a:r>
            <a:endParaRPr sz="20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51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>
            <a:spLocks noGrp="1"/>
          </p:cNvSpPr>
          <p:nvPr>
            <p:ph type="body" idx="1"/>
          </p:nvPr>
        </p:nvSpPr>
        <p:spPr>
          <a:xfrm>
            <a:off x="417500" y="763825"/>
            <a:ext cx="9321300" cy="57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300"/>
              <a:t>What sentences correctly show an apostrophe indicating possession in a singular or plural form?</a:t>
            </a:r>
            <a:endParaRPr sz="2300" i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/>
              <a:t>Has anyone seen Nandika’s pencil case?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AU" sz="2400"/>
              <a:t>any of this countrys children and adults misuse apostrophes.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/>
              <a:t>The flood destroyed the beavers’ dam.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/>
              <a:t>The carparks’ at school are always overcrowded.</a:t>
            </a:r>
            <a:endParaRPr sz="24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191900" y="4892625"/>
            <a:ext cx="90126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indicate possession with a singular noun, add </a:t>
            </a:r>
            <a:r>
              <a:rPr lang="en-AU" sz="1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end of the word. This also applies to names and other proper nouns.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plural nouns already end in </a:t>
            </a:r>
            <a:r>
              <a:rPr lang="en-AU" sz="1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 this case, to indicate possession, add only an apostrophe to the end of the word.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9930911" y="2492478"/>
            <a:ext cx="1988700" cy="27399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sentence containing an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 indicating possession in a singular word before the </a:t>
            </a:r>
            <a:r>
              <a:rPr lang="en-AU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endParaRPr i="1" u="sng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12437124" y="7019376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346239" y="2401115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8588725" y="415478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3222" y="76382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37300" y="76382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63222" y="143790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37300" y="142379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 descr="Logo, 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7934839" y="371569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 descr="See the source image"/>
          <p:cNvPicPr preferRelativeResize="0"/>
          <p:nvPr/>
        </p:nvPicPr>
        <p:blipFill rotWithShape="1">
          <a:blip r:embed="rId4">
            <a:alphaModFix/>
          </a:blip>
          <a:srcRect l="50751"/>
          <a:stretch/>
        </p:blipFill>
        <p:spPr>
          <a:xfrm>
            <a:off x="8330749" y="2903564"/>
            <a:ext cx="350327" cy="3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65" name="Google Shape;265;p8"/>
          <p:cNvSpPr txBox="1"/>
          <p:nvPr/>
        </p:nvSpPr>
        <p:spPr>
          <a:xfrm>
            <a:off x="314800" y="766352"/>
            <a:ext cx="8558700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apostrophes with singular nouns are used to indicate that something belongs to something or someone else.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indicate possession with a singular noun, add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end of the word. This also applies to names and other proper nouns.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484705" y="3811740"/>
            <a:ext cx="96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latin typeface="Century Gothic"/>
                <a:ea typeface="Century Gothic"/>
                <a:cs typeface="Century Gothic"/>
                <a:sym typeface="Century Gothic"/>
              </a:rPr>
              <a:t>Rome’s backstreets are charming.</a:t>
            </a:r>
            <a:endParaRPr sz="28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336654" y="4870946"/>
            <a:ext cx="976421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series of actions led to Captain Cook’s demise.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1518200" y="3861838"/>
            <a:ext cx="340200" cy="2538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7116125" y="4870950"/>
            <a:ext cx="186900" cy="2538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484699" y="4334950"/>
            <a:ext cx="1033500" cy="648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179951" y="2398525"/>
            <a:ext cx="61836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 of possession.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singular noun.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10203336" y="1024649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singular noun?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apostrophe go before or after the </a:t>
            </a:r>
            <a:r>
              <a:rPr lang="en-AU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8867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"/>
          <p:cNvSpPr/>
          <p:nvPr/>
        </p:nvSpPr>
        <p:spPr>
          <a:xfrm rot="10800000" flipH="1">
            <a:off x="6308324" y="5415499"/>
            <a:ext cx="821100" cy="552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4f70c73aa_0_2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83" name="Google Shape;283;g134f70c73aa_0_24"/>
          <p:cNvSpPr txBox="1"/>
          <p:nvPr/>
        </p:nvSpPr>
        <p:spPr>
          <a:xfrm>
            <a:off x="314800" y="766352"/>
            <a:ext cx="8558700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apostrophes with plural nouns mostly already end in s. In this case, to indicate possession, add only an apostrophe to the end of the word.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also applies to words where the singular and the plural take the same form.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g134f70c73aa_0_24"/>
          <p:cNvSpPr/>
          <p:nvPr/>
        </p:nvSpPr>
        <p:spPr>
          <a:xfrm>
            <a:off x="484705" y="3811740"/>
            <a:ext cx="96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latin typeface="Century Gothic"/>
                <a:ea typeface="Century Gothic"/>
                <a:cs typeface="Century Gothic"/>
                <a:sym typeface="Century Gothic"/>
              </a:rPr>
              <a:t>We present new evidence of the pirates’ intentions.</a:t>
            </a:r>
            <a:endParaRPr sz="28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g134f70c73aa_0_24"/>
          <p:cNvSpPr/>
          <p:nvPr/>
        </p:nvSpPr>
        <p:spPr>
          <a:xfrm>
            <a:off x="336654" y="4870946"/>
            <a:ext cx="97641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two species’ habitats are very different.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34f70c73aa_0_24"/>
          <p:cNvSpPr/>
          <p:nvPr/>
        </p:nvSpPr>
        <p:spPr>
          <a:xfrm>
            <a:off x="7495125" y="3946450"/>
            <a:ext cx="186900" cy="2538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g134f70c73aa_0_24"/>
          <p:cNvSpPr/>
          <p:nvPr/>
        </p:nvSpPr>
        <p:spPr>
          <a:xfrm>
            <a:off x="3098375" y="4870950"/>
            <a:ext cx="186900" cy="2538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g134f70c73aa_0_24"/>
          <p:cNvSpPr/>
          <p:nvPr/>
        </p:nvSpPr>
        <p:spPr>
          <a:xfrm>
            <a:off x="6308324" y="4334962"/>
            <a:ext cx="1033500" cy="648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g134f70c73aa_0_24"/>
          <p:cNvSpPr txBox="1"/>
          <p:nvPr/>
        </p:nvSpPr>
        <p:spPr>
          <a:xfrm>
            <a:off x="0" y="-1"/>
            <a:ext cx="3600600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34f70c73aa_0_24"/>
          <p:cNvSpPr/>
          <p:nvPr/>
        </p:nvSpPr>
        <p:spPr>
          <a:xfrm>
            <a:off x="336651" y="2404725"/>
            <a:ext cx="61836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 of possession.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plural noun.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34f70c73aa_0_24"/>
          <p:cNvSpPr txBox="1"/>
          <p:nvPr/>
        </p:nvSpPr>
        <p:spPr>
          <a:xfrm>
            <a:off x="10203336" y="1024649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plural noun?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apostrophe go before or after the </a:t>
            </a:r>
            <a:r>
              <a:rPr lang="en-AU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s?</a:t>
            </a:r>
            <a:endParaRPr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g134f70c73aa_0_2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34f70c73aa_0_2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34f70c73aa_0_2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8867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34f70c73aa_0_24"/>
          <p:cNvSpPr/>
          <p:nvPr/>
        </p:nvSpPr>
        <p:spPr>
          <a:xfrm rot="10800000" flipH="1">
            <a:off x="1989349" y="5320349"/>
            <a:ext cx="821100" cy="552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89401" y="2349430"/>
            <a:ext cx="1144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highly recommend                   salon.</a:t>
            </a:r>
            <a:r>
              <a:rPr lang="en-AU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 txBox="1"/>
          <p:nvPr/>
        </p:nvSpPr>
        <p:spPr>
          <a:xfrm>
            <a:off x="455826" y="3763808"/>
            <a:ext cx="3297300" cy="5232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Sharons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4271575" y="3763803"/>
            <a:ext cx="3249000" cy="585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Sharon’s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038950" y="3766300"/>
            <a:ext cx="3433500" cy="585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Sharons’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highly recommend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Sharon’s 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salon. </a:t>
            </a: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10203336" y="913049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a singular or plural noun?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apostrophe of possession go before or after the </a:t>
            </a:r>
            <a:r>
              <a:rPr lang="en-AU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9"/>
          <p:cNvSpPr/>
          <p:nvPr/>
        </p:nvSpPr>
        <p:spPr>
          <a:xfrm>
            <a:off x="4476026" y="2853134"/>
            <a:ext cx="17799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4f70c73aa_0_42"/>
          <p:cNvSpPr txBox="1"/>
          <p:nvPr/>
        </p:nvSpPr>
        <p:spPr>
          <a:xfrm>
            <a:off x="289401" y="2349430"/>
            <a:ext cx="1144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hay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wet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(referring to 3 rabbits)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34f70c73aa_0_42"/>
          <p:cNvSpPr txBox="1"/>
          <p:nvPr/>
        </p:nvSpPr>
        <p:spPr>
          <a:xfrm>
            <a:off x="455826" y="3763808"/>
            <a:ext cx="3297300" cy="5232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rabbits</a:t>
            </a: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g134f70c73aa_0_42"/>
          <p:cNvSpPr/>
          <p:nvPr/>
        </p:nvSpPr>
        <p:spPr>
          <a:xfrm>
            <a:off x="4271575" y="3763803"/>
            <a:ext cx="3249000" cy="585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rabbits’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g134f70c73aa_0_42"/>
          <p:cNvSpPr/>
          <p:nvPr/>
        </p:nvSpPr>
        <p:spPr>
          <a:xfrm>
            <a:off x="8038950" y="3766300"/>
            <a:ext cx="3433500" cy="585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rabbit’s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134f70c73aa_0_42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two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rabbits’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hay is wet. </a:t>
            </a: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34f70c73aa_0_42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34f70c73aa_0_42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34f70c73aa_0_42"/>
          <p:cNvSpPr txBox="1"/>
          <p:nvPr/>
        </p:nvSpPr>
        <p:spPr>
          <a:xfrm>
            <a:off x="10203336" y="913049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a singular or plural noun?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apostrophe of possession go before or after the </a:t>
            </a:r>
            <a:r>
              <a:rPr lang="en-AU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134f70c73aa_0_4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134f70c73aa_0_4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134f70c73aa_0_4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34f70c73aa_0_42"/>
          <p:cNvSpPr/>
          <p:nvPr/>
        </p:nvSpPr>
        <p:spPr>
          <a:xfrm>
            <a:off x="1214526" y="2790372"/>
            <a:ext cx="17799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"/>
          <p:cNvSpPr txBox="1"/>
          <p:nvPr/>
        </p:nvSpPr>
        <p:spPr>
          <a:xfrm>
            <a:off x="289400" y="3781428"/>
            <a:ext cx="3249000" cy="9543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suspects’</a:t>
            </a: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4271566" y="3781517"/>
            <a:ext cx="32490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suspects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7893731" y="3781467"/>
            <a:ext cx="34335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suspect’s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 txBox="1"/>
          <p:nvPr/>
        </p:nvSpPr>
        <p:spPr>
          <a:xfrm>
            <a:off x="289401" y="5027597"/>
            <a:ext cx="1190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recovered three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suspects’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fingerprints at the crime scene. </a:t>
            </a: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44750" y="2295600"/>
            <a:ext cx="1190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recovered three                     fingerprints at the crime scene.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4460751" y="2759457"/>
            <a:ext cx="17799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4f70c73aa_0_62"/>
          <p:cNvSpPr txBox="1"/>
          <p:nvPr/>
        </p:nvSpPr>
        <p:spPr>
          <a:xfrm>
            <a:off x="289400" y="3781428"/>
            <a:ext cx="3249000" cy="9543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</a:t>
            </a: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g134f70c73aa_0_62"/>
          <p:cNvSpPr/>
          <p:nvPr/>
        </p:nvSpPr>
        <p:spPr>
          <a:xfrm>
            <a:off x="4271566" y="3781517"/>
            <a:ext cx="32490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34f70c73aa_0_62"/>
          <p:cNvSpPr/>
          <p:nvPr/>
        </p:nvSpPr>
        <p:spPr>
          <a:xfrm>
            <a:off x="7893731" y="3781467"/>
            <a:ext cx="34335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friend’s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34f70c73aa_0_62"/>
          <p:cNvSpPr txBox="1"/>
          <p:nvPr/>
        </p:nvSpPr>
        <p:spPr>
          <a:xfrm>
            <a:off x="289401" y="5027597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that your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friend’s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bike over there?</a:t>
            </a: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34f70c73aa_0_62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134f70c73aa_0_6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134f70c73aa_0_6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134f70c73aa_0_6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134f70c73aa_0_6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34f70c73aa_0_62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34f70c73aa_0_62"/>
          <p:cNvSpPr txBox="1"/>
          <p:nvPr/>
        </p:nvSpPr>
        <p:spPr>
          <a:xfrm>
            <a:off x="144750" y="2295600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that your                   bike over there?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34f70c73aa_0_62"/>
          <p:cNvSpPr/>
          <p:nvPr/>
        </p:nvSpPr>
        <p:spPr>
          <a:xfrm>
            <a:off x="2491676" y="2781921"/>
            <a:ext cx="17799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1775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7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7"/>
          <p:cNvSpPr txBox="1"/>
          <p:nvPr/>
        </p:nvSpPr>
        <p:spPr>
          <a:xfrm>
            <a:off x="289400" y="3781428"/>
            <a:ext cx="3249000" cy="9543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Amys</a:t>
            </a: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17"/>
          <p:cNvSpPr/>
          <p:nvPr/>
        </p:nvSpPr>
        <p:spPr>
          <a:xfrm>
            <a:off x="4271566" y="3781517"/>
            <a:ext cx="32490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Amy’s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7"/>
          <p:cNvSpPr/>
          <p:nvPr/>
        </p:nvSpPr>
        <p:spPr>
          <a:xfrm>
            <a:off x="7893731" y="3781467"/>
            <a:ext cx="34335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7"/>
          <p:cNvSpPr txBox="1"/>
          <p:nvPr/>
        </p:nvSpPr>
        <p:spPr>
          <a:xfrm>
            <a:off x="289401" y="5027597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you’re late you will miss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Amy’s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ballet concert.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7"/>
          <p:cNvSpPr txBox="1"/>
          <p:nvPr/>
        </p:nvSpPr>
        <p:spPr>
          <a:xfrm>
            <a:off x="144750" y="2295600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you’re late you will miss                    ballet concert.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5206051" y="2781971"/>
            <a:ext cx="17799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4f70c73aa_0_8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g134f70c73aa_0_8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1775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34f70c73aa_0_84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134f70c73aa_0_84"/>
          <p:cNvSpPr txBox="1"/>
          <p:nvPr/>
        </p:nvSpPr>
        <p:spPr>
          <a:xfrm>
            <a:off x="289400" y="3781428"/>
            <a:ext cx="3249000" cy="9543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cat’s</a:t>
            </a: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g134f70c73aa_0_84"/>
          <p:cNvSpPr/>
          <p:nvPr/>
        </p:nvSpPr>
        <p:spPr>
          <a:xfrm>
            <a:off x="4271566" y="3781517"/>
            <a:ext cx="32490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34f70c73aa_0_84"/>
          <p:cNvSpPr/>
          <p:nvPr/>
        </p:nvSpPr>
        <p:spPr>
          <a:xfrm>
            <a:off x="7893731" y="3781467"/>
            <a:ext cx="34335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134f70c73aa_0_84"/>
          <p:cNvSpPr txBox="1"/>
          <p:nvPr/>
        </p:nvSpPr>
        <p:spPr>
          <a:xfrm>
            <a:off x="289401" y="5027597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give the two </a:t>
            </a:r>
            <a:r>
              <a:rPr lang="en-AU" sz="3200" b="1" u="sng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cats’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treats to the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34f70c73aa_0_84"/>
          <p:cNvSpPr txBox="1"/>
          <p:nvPr/>
        </p:nvSpPr>
        <p:spPr>
          <a:xfrm>
            <a:off x="144750" y="2295600"/>
            <a:ext cx="11902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give the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  treats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dog!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(referring to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cats)</a:t>
            </a:r>
            <a:endParaRPr lang="en-AU" sz="105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134f70c73aa_0_84"/>
          <p:cNvSpPr/>
          <p:nvPr/>
        </p:nvSpPr>
        <p:spPr>
          <a:xfrm>
            <a:off x="3123992" y="2655580"/>
            <a:ext cx="17799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48a59bce5_0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g1348a59bce5_0_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1775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1348a59bce5_0_0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348a59bce5_0_0"/>
          <p:cNvSpPr txBox="1"/>
          <p:nvPr/>
        </p:nvSpPr>
        <p:spPr>
          <a:xfrm>
            <a:off x="289400" y="3781428"/>
            <a:ext cx="3249000" cy="9543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Michelles</a:t>
            </a: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g1348a59bce5_0_0"/>
          <p:cNvSpPr/>
          <p:nvPr/>
        </p:nvSpPr>
        <p:spPr>
          <a:xfrm>
            <a:off x="4271566" y="3781517"/>
            <a:ext cx="32490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Michelle’s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348a59bce5_0_0"/>
          <p:cNvSpPr/>
          <p:nvPr/>
        </p:nvSpPr>
        <p:spPr>
          <a:xfrm>
            <a:off x="7893731" y="3781467"/>
            <a:ext cx="34335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Michelles’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348a59bce5_0_0"/>
          <p:cNvSpPr txBox="1"/>
          <p:nvPr/>
        </p:nvSpPr>
        <p:spPr>
          <a:xfrm>
            <a:off x="289401" y="5027597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in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Michelle’s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lunchbox today?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1348a59bce5_0_0"/>
          <p:cNvSpPr txBox="1"/>
          <p:nvPr/>
        </p:nvSpPr>
        <p:spPr>
          <a:xfrm>
            <a:off x="289400" y="2541763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in                          lunchbox today?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1348a59bce5_0_0"/>
          <p:cNvSpPr/>
          <p:nvPr/>
        </p:nvSpPr>
        <p:spPr>
          <a:xfrm>
            <a:off x="2345400" y="2971078"/>
            <a:ext cx="25104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348a59bce5_0_13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1348a59bce5_0_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1775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1348a59bce5_0_13"/>
          <p:cNvSpPr/>
          <p:nvPr/>
        </p:nvSpPr>
        <p:spPr>
          <a:xfrm>
            <a:off x="105299" y="563800"/>
            <a:ext cx="76164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or plural noun to fill in the blank.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a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postrophe of possession before or after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with boundary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348a59bce5_0_13"/>
          <p:cNvSpPr txBox="1"/>
          <p:nvPr/>
        </p:nvSpPr>
        <p:spPr>
          <a:xfrm>
            <a:off x="289400" y="3781428"/>
            <a:ext cx="3249000" cy="9543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Teacher’s</a:t>
            </a: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AU" sz="2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g1348a59bce5_0_13"/>
          <p:cNvSpPr/>
          <p:nvPr/>
        </p:nvSpPr>
        <p:spPr>
          <a:xfrm>
            <a:off x="4271566" y="3781517"/>
            <a:ext cx="32490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1348a59bce5_0_13"/>
          <p:cNvSpPr/>
          <p:nvPr/>
        </p:nvSpPr>
        <p:spPr>
          <a:xfrm>
            <a:off x="7893731" y="3781467"/>
            <a:ext cx="3433500" cy="954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1348a59bce5_0_13"/>
          <p:cNvSpPr txBox="1"/>
          <p:nvPr/>
        </p:nvSpPr>
        <p:spPr>
          <a:xfrm>
            <a:off x="289401" y="5027597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vote for higher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teachers’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salaries.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1348a59bce5_0_13"/>
          <p:cNvSpPr txBox="1"/>
          <p:nvPr/>
        </p:nvSpPr>
        <p:spPr>
          <a:xfrm>
            <a:off x="289400" y="2541763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vote for higher                        salaries.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1348a59bce5_0_13"/>
          <p:cNvSpPr/>
          <p:nvPr/>
        </p:nvSpPr>
        <p:spPr>
          <a:xfrm>
            <a:off x="4840799" y="3022063"/>
            <a:ext cx="2510400" cy="104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01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use 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to show possession in singular words or plural words.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181939" y="1250631"/>
            <a:ext cx="1988700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singular mean?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plural mean? How is a plural noun usually represented?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-7992" y="343493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noun- refers to one 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Plural noun- refers to more than one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plurals are shown with an ‘s’, ‘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or ‘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on the end (suffix)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31" y="1976637"/>
            <a:ext cx="1539187" cy="12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1" y="4371709"/>
            <a:ext cx="1539187" cy="12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18" y="4467783"/>
            <a:ext cx="1539187" cy="12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0508" y="2266273"/>
            <a:ext cx="422917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One dog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0508" y="4807825"/>
            <a:ext cx="422917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Two dogs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508" y="2851048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Singular noun</a:t>
            </a:r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0508" y="5436770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Plural noun</a:t>
            </a:r>
            <a:endParaRPr lang="en-AU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181939" y="1250631"/>
            <a:ext cx="1988700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singular mean?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plural mean? How is a plural noun usually represented?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-7992" y="343493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noun- refers to one 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Plural noun- refers to more than one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plurals are shown with an ‘s’, ‘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or ‘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on the end (suffix)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0508" y="2266273"/>
            <a:ext cx="422917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One puppy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0508" y="4807825"/>
            <a:ext cx="422917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Two puppies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4" y="1964751"/>
            <a:ext cx="1244793" cy="13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7" y="4330366"/>
            <a:ext cx="1244793" cy="13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27" y="4267212"/>
            <a:ext cx="1244793" cy="13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40508" y="2851048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Singular noun</a:t>
            </a:r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0507" y="5536706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Plural noun</a:t>
            </a:r>
            <a:endParaRPr lang="en-A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181939" y="1250631"/>
            <a:ext cx="1988700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singular mean?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plural mean? How is a plural noun usually represented?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-7992" y="343493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Singular noun- refers to one 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Plural noun- refers to more than one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plurals are shown with an ‘s’, ‘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or ‘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on the end (suffix)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0508" y="2266273"/>
            <a:ext cx="422917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One bus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0508" y="4807825"/>
            <a:ext cx="422917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Two buses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5" y="1146394"/>
            <a:ext cx="3172082" cy="28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4" y="3532805"/>
            <a:ext cx="3172082" cy="28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40508" y="2851048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Singular noun</a:t>
            </a:r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0507" y="5454340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Plural noun</a:t>
            </a:r>
            <a:endParaRPr lang="en-A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/>
          <p:nvPr/>
        </p:nvSpPr>
        <p:spPr>
          <a:xfrm>
            <a:off x="346499" y="3323971"/>
            <a:ext cx="185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3938714" y="375028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181939" y="1250631"/>
            <a:ext cx="1988700" cy="2462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purpose of an apostrophe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 we position an apostrophe?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indicates possession in a singular word?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346500" y="4000675"/>
            <a:ext cx="534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latin typeface="Century Gothic"/>
                <a:ea typeface="Century Gothic"/>
                <a:cs typeface="Century Gothic"/>
                <a:sym typeface="Century Gothic"/>
              </a:rPr>
              <a:t>This is Mike’s car.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693100" y="3555387"/>
            <a:ext cx="38481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apostrophe indicates possession in a singular word before the </a:t>
            </a:r>
            <a:r>
              <a:rPr lang="en-AU" sz="17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endParaRPr sz="700" i="1" u="sng"/>
          </a:p>
        </p:txBody>
      </p:sp>
      <p:sp>
        <p:nvSpPr>
          <p:cNvPr id="137" name="Google Shape;137;p4"/>
          <p:cNvSpPr txBox="1"/>
          <p:nvPr/>
        </p:nvSpPr>
        <p:spPr>
          <a:xfrm>
            <a:off x="346500" y="5012725"/>
            <a:ext cx="534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latin typeface="Century Gothic"/>
                <a:ea typeface="Century Gothic"/>
                <a:cs typeface="Century Gothic"/>
                <a:sym typeface="Century Gothic"/>
              </a:rPr>
              <a:t>The woman’s book.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3938714" y="4877513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5693100" y="4889487"/>
            <a:ext cx="38481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apostrophe indicates possession in a singular word before the </a:t>
            </a:r>
            <a:r>
              <a:rPr lang="en-AU" sz="17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endParaRPr sz="700" i="1" u="sng"/>
          </a:p>
        </p:txBody>
      </p:sp>
      <p:sp>
        <p:nvSpPr>
          <p:cNvPr id="140" name="Google Shape;140;p4"/>
          <p:cNvSpPr txBox="1"/>
          <p:nvPr/>
        </p:nvSpPr>
        <p:spPr>
          <a:xfrm>
            <a:off x="-7992" y="343493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singular word before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plural word after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plural words already end with an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" name="Picture 2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4218"/>
          <a:stretch/>
        </p:blipFill>
        <p:spPr bwMode="auto">
          <a:xfrm>
            <a:off x="3785949" y="1696497"/>
            <a:ext cx="1143400" cy="14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7" name="Google Shape;147;p5"/>
          <p:cNvSpPr/>
          <p:nvPr/>
        </p:nvSpPr>
        <p:spPr>
          <a:xfrm>
            <a:off x="375379" y="3505963"/>
            <a:ext cx="259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3901928" y="50127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0203336" y="1141144"/>
            <a:ext cx="1988700" cy="1877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apostrophe to indicate possession in a singular word?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289613" y="4058223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89613" y="4951931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346496" y="5819503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346500" y="4000675"/>
            <a:ext cx="534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latin typeface="Century Gothic"/>
                <a:ea typeface="Century Gothic"/>
                <a:cs typeface="Century Gothic"/>
                <a:sym typeface="Century Gothic"/>
              </a:rPr>
              <a:t>This is Mikes’ car.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693100" y="3555375"/>
            <a:ext cx="57183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apostrophe indicates possession in a singular word after the </a:t>
            </a:r>
            <a:r>
              <a:rPr lang="en-AU" sz="1700" b="1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 </a:t>
            </a:r>
            <a:r>
              <a:rPr lang="en-AU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grammatically incorrect when showing possession of a singular word.</a:t>
            </a:r>
            <a:endParaRPr sz="700" i="1">
              <a:solidFill>
                <a:srgbClr val="FF0000"/>
              </a:solidFill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46500" y="5012725"/>
            <a:ext cx="534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600" dirty="0" smtClean="0">
                <a:latin typeface="Century Gothic"/>
                <a:ea typeface="Century Gothic"/>
                <a:cs typeface="Century Gothic"/>
                <a:sym typeface="Century Gothic"/>
              </a:rPr>
              <a:t>dog’s are playing. </a:t>
            </a:r>
            <a:endParaRPr sz="2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5693100" y="4889475"/>
            <a:ext cx="57183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no need for an apostrophe here as there is no possession/ownership. The ‘s’ is a plural marker. </a:t>
            </a:r>
            <a:endParaRPr sz="700" i="1" u="sng" dirty="0">
              <a:solidFill>
                <a:srgbClr val="FF0000"/>
              </a:solidFill>
            </a:endParaRPr>
          </a:p>
        </p:txBody>
      </p:sp>
      <p:pic>
        <p:nvPicPr>
          <p:cNvPr id="161" name="Google Shape;161;p5" descr="See the source image"/>
          <p:cNvPicPr preferRelativeResize="0"/>
          <p:nvPr/>
        </p:nvPicPr>
        <p:blipFill rotWithShape="1">
          <a:blip r:embed="rId3">
            <a:alphaModFix/>
          </a:blip>
          <a:srcRect l="50751"/>
          <a:stretch/>
        </p:blipFill>
        <p:spPr>
          <a:xfrm>
            <a:off x="3901916" y="366847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40;p4"/>
          <p:cNvSpPr txBox="1"/>
          <p:nvPr/>
        </p:nvSpPr>
        <p:spPr>
          <a:xfrm>
            <a:off x="-7992" y="343493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singular word before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plural word after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plural words already end with an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bdc3d91ed_2_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8" name="Google Shape;168;g12bdc3d91ed_2_0"/>
          <p:cNvSpPr/>
          <p:nvPr/>
        </p:nvSpPr>
        <p:spPr>
          <a:xfrm>
            <a:off x="289624" y="3506096"/>
            <a:ext cx="185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2bdc3d91ed_2_0"/>
          <p:cNvSpPr txBox="1"/>
          <p:nvPr/>
        </p:nvSpPr>
        <p:spPr>
          <a:xfrm>
            <a:off x="289613" y="4058223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2bdc3d91ed_2_0"/>
          <p:cNvSpPr txBox="1"/>
          <p:nvPr/>
        </p:nvSpPr>
        <p:spPr>
          <a:xfrm>
            <a:off x="289613" y="4951931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2bdc3d91ed_2_0"/>
          <p:cNvSpPr txBox="1"/>
          <p:nvPr/>
        </p:nvSpPr>
        <p:spPr>
          <a:xfrm>
            <a:off x="346496" y="5819503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12bdc3d91ed_2_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8175439" y="4400875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2bdc3d91ed_2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2bdc3d91ed_2_0"/>
          <p:cNvSpPr txBox="1"/>
          <p:nvPr/>
        </p:nvSpPr>
        <p:spPr>
          <a:xfrm>
            <a:off x="10181939" y="1250631"/>
            <a:ext cx="1988700" cy="22473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an apostrophe?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 we position an apostrophe?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indicates possession in a plural word?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g12bdc3d91ed_2_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2bdc3d91ed_2_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2bdc3d91ed_2_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2bdc3d91ed_2_0"/>
          <p:cNvSpPr txBox="1"/>
          <p:nvPr/>
        </p:nvSpPr>
        <p:spPr>
          <a:xfrm>
            <a:off x="346500" y="4401050"/>
            <a:ext cx="8666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latin typeface="Century Gothic"/>
                <a:ea typeface="Century Gothic"/>
                <a:cs typeface="Century Gothic"/>
                <a:sym typeface="Century Gothic"/>
              </a:rPr>
              <a:t>In Australia, the states’ capital cities have large populations.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g12bdc3d91ed_2_0"/>
          <p:cNvSpPr/>
          <p:nvPr/>
        </p:nvSpPr>
        <p:spPr>
          <a:xfrm>
            <a:off x="9252250" y="4183675"/>
            <a:ext cx="27483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apostrophe indicates possession in a plural word after the </a:t>
            </a:r>
            <a:r>
              <a:rPr lang="en-AU" sz="17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endParaRPr sz="700" i="1" u="sng"/>
          </a:p>
        </p:txBody>
      </p:sp>
      <p:sp>
        <p:nvSpPr>
          <p:cNvPr id="180" name="Google Shape;180;g12bdc3d91ed_2_0"/>
          <p:cNvSpPr txBox="1"/>
          <p:nvPr/>
        </p:nvSpPr>
        <p:spPr>
          <a:xfrm>
            <a:off x="346500" y="5551600"/>
            <a:ext cx="866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latin typeface="Century Gothic"/>
                <a:ea typeface="Century Gothic"/>
                <a:cs typeface="Century Gothic"/>
                <a:sym typeface="Century Gothic"/>
              </a:rPr>
              <a:t>The markers’ tops were fluro yellow.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g12bdc3d91ed_2_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6272489" y="53862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2bdc3d91ed_2_0"/>
          <p:cNvSpPr/>
          <p:nvPr/>
        </p:nvSpPr>
        <p:spPr>
          <a:xfrm>
            <a:off x="7337025" y="5369050"/>
            <a:ext cx="27483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apostrophe indicates possession in a plural word after the </a:t>
            </a:r>
            <a:r>
              <a:rPr lang="en-AU" sz="17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s.</a:t>
            </a:r>
            <a:endParaRPr sz="700" i="1" u="sng"/>
          </a:p>
        </p:txBody>
      </p:sp>
      <p:sp>
        <p:nvSpPr>
          <p:cNvPr id="19" name="Google Shape;140;p4"/>
          <p:cNvSpPr txBox="1"/>
          <p:nvPr/>
        </p:nvSpPr>
        <p:spPr>
          <a:xfrm>
            <a:off x="-7992" y="343493"/>
            <a:ext cx="9297000" cy="1043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singular word before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Apostrophes show possession in a plural word after the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plural words already end with an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" name="Picture 2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4218"/>
          <a:stretch/>
        </p:blipFill>
        <p:spPr bwMode="auto">
          <a:xfrm>
            <a:off x="4287810" y="1600968"/>
            <a:ext cx="1261650" cy="16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1878</Words>
  <Application>Microsoft Office PowerPoint</Application>
  <PresentationFormat>Widescreen</PresentationFormat>
  <Paragraphs>285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Noto Sans Symbols</vt:lpstr>
      <vt:lpstr>Quattrocento Sans</vt:lpstr>
      <vt:lpstr>Arial Rounded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4</cp:revision>
  <dcterms:created xsi:type="dcterms:W3CDTF">2021-08-04T08:19:39Z</dcterms:created>
  <dcterms:modified xsi:type="dcterms:W3CDTF">2022-07-21T05:20:27Z</dcterms:modified>
</cp:coreProperties>
</file>