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1" r:id="rId4"/>
    <p:sldId id="309" r:id="rId5"/>
    <p:sldId id="296" r:id="rId6"/>
    <p:sldId id="300" r:id="rId7"/>
    <p:sldId id="297" r:id="rId8"/>
    <p:sldId id="301" r:id="rId9"/>
    <p:sldId id="302" r:id="rId10"/>
    <p:sldId id="303" r:id="rId11"/>
    <p:sldId id="299" r:id="rId12"/>
    <p:sldId id="291" r:id="rId13"/>
    <p:sldId id="293" r:id="rId14"/>
    <p:sldId id="311" r:id="rId15"/>
    <p:sldId id="305"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6" autoAdjust="0"/>
    <p:restoredTop sz="94709"/>
  </p:normalViewPr>
  <p:slideViewPr>
    <p:cSldViewPr snapToGrid="0">
      <p:cViewPr varScale="1">
        <p:scale>
          <a:sx n="91" d="100"/>
          <a:sy n="91" d="100"/>
        </p:scale>
        <p:origin x="101"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EF4A-6ADD-884C-9558-CB3A0A7E5DF4}" type="datetimeFigureOut">
              <a:rPr lang="en-AU" smtClean="0"/>
              <a:t>18/10/2022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2486A-CD35-8149-A4F2-0147E3C43587}" type="slidenum">
              <a:rPr lang="en-AU" smtClean="0"/>
              <a:t>‹#›</a:t>
            </a:fld>
            <a:endParaRPr lang="en-AU"/>
          </a:p>
        </p:txBody>
      </p:sp>
    </p:spTree>
    <p:extLst>
      <p:ext uri="{BB962C8B-B14F-4D97-AF65-F5344CB8AC3E}">
        <p14:creationId xmlns:p14="http://schemas.microsoft.com/office/powerpoint/2010/main" val="61117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 – it is not necessary to teach the children specifically what subordinating conjunctions do or are in any detail. The reason the terminology is used is to give students the language needed for discussion about the topic and to begin to familiarise them with the terminology for future years. </a:t>
            </a:r>
          </a:p>
        </p:txBody>
      </p:sp>
      <p:sp>
        <p:nvSpPr>
          <p:cNvPr id="4" name="Slide Number Placeholder 3"/>
          <p:cNvSpPr>
            <a:spLocks noGrp="1"/>
          </p:cNvSpPr>
          <p:nvPr>
            <p:ph type="sldNum" sz="quarter" idx="5"/>
          </p:nvPr>
        </p:nvSpPr>
        <p:spPr/>
        <p:txBody>
          <a:bodyPr/>
          <a:lstStyle/>
          <a:p>
            <a:fld id="{93A2486A-CD35-8149-A4F2-0147E3C43587}" type="slidenum">
              <a:rPr lang="en-AU" smtClean="0"/>
              <a:t>4</a:t>
            </a:fld>
            <a:endParaRPr lang="en-AU"/>
          </a:p>
        </p:txBody>
      </p:sp>
    </p:spTree>
    <p:extLst>
      <p:ext uri="{BB962C8B-B14F-4D97-AF65-F5344CB8AC3E}">
        <p14:creationId xmlns:p14="http://schemas.microsoft.com/office/powerpoint/2010/main" val="35438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 2 for non-examples to demonstrate how they can be fixed.</a:t>
            </a:r>
          </a:p>
        </p:txBody>
      </p:sp>
      <p:sp>
        <p:nvSpPr>
          <p:cNvPr id="4" name="Slide Number Placeholder 3"/>
          <p:cNvSpPr>
            <a:spLocks noGrp="1"/>
          </p:cNvSpPr>
          <p:nvPr>
            <p:ph type="sldNum" sz="quarter" idx="5"/>
          </p:nvPr>
        </p:nvSpPr>
        <p:spPr/>
        <p:txBody>
          <a:bodyPr/>
          <a:lstStyle/>
          <a:p>
            <a:fld id="{93A2486A-CD35-8149-A4F2-0147E3C43587}" type="slidenum">
              <a:rPr lang="en-AU" smtClean="0"/>
              <a:t>8</a:t>
            </a:fld>
            <a:endParaRPr lang="en-AU"/>
          </a:p>
        </p:txBody>
      </p:sp>
    </p:spTree>
    <p:extLst>
      <p:ext uri="{BB962C8B-B14F-4D97-AF65-F5344CB8AC3E}">
        <p14:creationId xmlns:p14="http://schemas.microsoft.com/office/powerpoint/2010/main" val="95053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https://www.publicdomainpictures.net/pictures/160000/velka/uitgeput.jpg</a:t>
            </a:r>
            <a:endParaRPr lang="en-AU" dirty="0"/>
          </a:p>
        </p:txBody>
      </p:sp>
      <p:sp>
        <p:nvSpPr>
          <p:cNvPr id="4" name="Slide Number Placeholder 3"/>
          <p:cNvSpPr>
            <a:spLocks noGrp="1"/>
          </p:cNvSpPr>
          <p:nvPr>
            <p:ph type="sldNum" sz="quarter" idx="10"/>
          </p:nvPr>
        </p:nvSpPr>
        <p:spPr/>
        <p:txBody>
          <a:bodyPr/>
          <a:lstStyle/>
          <a:p>
            <a:fld id="{93A2486A-CD35-8149-A4F2-0147E3C43587}" type="slidenum">
              <a:rPr lang="en-AU" smtClean="0"/>
              <a:t>12</a:t>
            </a:fld>
            <a:endParaRPr lang="en-AU"/>
          </a:p>
        </p:txBody>
      </p:sp>
    </p:spTree>
    <p:extLst>
      <p:ext uri="{BB962C8B-B14F-4D97-AF65-F5344CB8AC3E}">
        <p14:creationId xmlns:p14="http://schemas.microsoft.com/office/powerpoint/2010/main" val="192217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18/10/2022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18/10/2022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18/10/2022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E6F4EABA-7327-4C9B-A25B-2EC6D8E7B2ED}" type="datetimeFigureOut">
              <a:rPr lang="en-AU" smtClean="0"/>
              <a:pPr/>
              <a:t>18/10/2022</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n-oofs.blogspot.com/2015/08/why-children-need-quality-sleep.html" TargetMode="External"/><Relationship Id="rId5" Type="http://schemas.openxmlformats.org/officeDocument/2006/relationships/image" Target="../media/image1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nc-sa/3.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flickr.com/photos/tmcw/20533874" TargetMode="External"/><Relationship Id="rId5" Type="http://schemas.openxmlformats.org/officeDocument/2006/relationships/image" Target="../media/image19.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png"/><Relationship Id="rId7" Type="http://schemas.openxmlformats.org/officeDocument/2006/relationships/hyperlink" Target="https://www.flickr.com/photos/maurina/9699263392"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png"/><Relationship Id="rId7" Type="http://schemas.openxmlformats.org/officeDocument/2006/relationships/hyperlink" Target="https://www.geograph.org.uk/photo/5658618"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hyperlink" Target="https://creativecommons.org/licenses/by-nc-nd/3.0/" TargetMode="External"/><Relationship Id="rId5" Type="http://schemas.openxmlformats.org/officeDocument/2006/relationships/image" Target="../media/image3.png"/><Relationship Id="rId10" Type="http://schemas.openxmlformats.org/officeDocument/2006/relationships/hyperlink" Target="https://www.unrealhawaii.com/2011/05/bodysurfing-at-sandy-beach/" TargetMode="External"/><Relationship Id="rId4" Type="http://schemas.openxmlformats.org/officeDocument/2006/relationships/image" Target="../media/image10.pn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a:normAutofit fontScale="85000" lnSpcReduction="20000"/>
          </a:bodyPr>
          <a:lstStyle/>
          <a:p>
            <a:pPr algn="l"/>
            <a:r>
              <a:rPr lang="en-AU" b="1" dirty="0"/>
              <a:t>Year: 2</a:t>
            </a:r>
            <a:endParaRPr lang="en-AU" dirty="0"/>
          </a:p>
          <a:p>
            <a:pPr algn="l"/>
            <a:endParaRPr lang="en-AU" dirty="0"/>
          </a:p>
          <a:p>
            <a:pPr algn="l"/>
            <a:r>
              <a:rPr lang="en-AU" b="1" dirty="0"/>
              <a:t>Term: </a:t>
            </a:r>
            <a:r>
              <a:rPr lang="en-AU" dirty="0"/>
              <a:t>2</a:t>
            </a:r>
          </a:p>
          <a:p>
            <a:pPr algn="l"/>
            <a:endParaRPr lang="en-AU" dirty="0"/>
          </a:p>
          <a:p>
            <a:pPr algn="l">
              <a:lnSpc>
                <a:spcPct val="110000"/>
              </a:lnSpc>
            </a:pPr>
            <a:r>
              <a:rPr lang="en-AU" b="1" dirty="0"/>
              <a:t>Objective: </a:t>
            </a:r>
            <a:r>
              <a:rPr lang="en-AU" dirty="0"/>
              <a:t>Complete a sentence when provided with a sentence stem beginning with a subordinating conjunction. </a:t>
            </a:r>
          </a:p>
          <a:p>
            <a:pPr algn="l">
              <a:lnSpc>
                <a:spcPct val="110000"/>
              </a:lnSpc>
            </a:pPr>
            <a:r>
              <a:rPr lang="en-AU" dirty="0"/>
              <a:t>(Even though, although)</a:t>
            </a:r>
          </a:p>
          <a:p>
            <a:pPr algn="l"/>
            <a:endParaRPr lang="en-AU" dirty="0"/>
          </a:p>
          <a:p>
            <a:pPr algn="l"/>
            <a:r>
              <a:rPr lang="en-AU" b="1" dirty="0"/>
              <a:t>Author: </a:t>
            </a:r>
            <a:r>
              <a:rPr lang="en-AU" dirty="0"/>
              <a:t>Rebecca Glasson</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957638"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 We do</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11768"/>
            <a:ext cx="693813" cy="679158"/>
          </a:xfrm>
          <a:prstGeom prst="rect">
            <a:avLst/>
          </a:prstGeom>
        </p:spPr>
      </p:pic>
      <p:sp>
        <p:nvSpPr>
          <p:cNvPr id="25" name="Content Placeholder 3">
            <a:extLst>
              <a:ext uri="{FF2B5EF4-FFF2-40B4-BE49-F238E27FC236}">
                <a16:creationId xmlns:a16="http://schemas.microsoft.com/office/drawing/2014/main" id="{F0A9DF0A-E659-E642-A3DA-6BB04FA1C5E6}"/>
              </a:ext>
            </a:extLst>
          </p:cNvPr>
          <p:cNvSpPr txBox="1">
            <a:spLocks/>
          </p:cNvSpPr>
          <p:nvPr/>
        </p:nvSpPr>
        <p:spPr>
          <a:xfrm>
            <a:off x="315314" y="4958410"/>
            <a:ext cx="4160240"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Although</a:t>
            </a:r>
            <a:r>
              <a:rPr lang="en-AU" b="1" dirty="0">
                <a:latin typeface="Century Gothic" panose="020B0502020202020204" pitchFamily="34" charset="0"/>
              </a:rPr>
              <a:t> </a:t>
            </a:r>
            <a:r>
              <a:rPr lang="en-AU" dirty="0">
                <a:latin typeface="Century Gothic" panose="020B0502020202020204" pitchFamily="34" charset="0"/>
              </a:rPr>
              <a:t>Mrs G is a nice person,</a:t>
            </a:r>
          </a:p>
        </p:txBody>
      </p:sp>
      <p:sp>
        <p:nvSpPr>
          <p:cNvPr id="26" name="Content Placeholder 3">
            <a:extLst>
              <a:ext uri="{FF2B5EF4-FFF2-40B4-BE49-F238E27FC236}">
                <a16:creationId xmlns:a16="http://schemas.microsoft.com/office/drawing/2014/main" id="{91571D62-5FA4-8743-92CE-57A7D6FDE230}"/>
              </a:ext>
            </a:extLst>
          </p:cNvPr>
          <p:cNvSpPr txBox="1">
            <a:spLocks/>
          </p:cNvSpPr>
          <p:nvPr/>
        </p:nvSpPr>
        <p:spPr>
          <a:xfrm>
            <a:off x="262874" y="5610261"/>
            <a:ext cx="5242590"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Even though it was pouring with rain,</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5" name="Oval 4">
            <a:extLst>
              <a:ext uri="{FF2B5EF4-FFF2-40B4-BE49-F238E27FC236}">
                <a16:creationId xmlns:a16="http://schemas.microsoft.com/office/drawing/2014/main" id="{34183961-D65F-C84D-9227-47719B5E2433}"/>
              </a:ext>
            </a:extLst>
          </p:cNvPr>
          <p:cNvSpPr/>
          <p:nvPr/>
        </p:nvSpPr>
        <p:spPr>
          <a:xfrm>
            <a:off x="288988" y="4886809"/>
            <a:ext cx="1269242"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7" name="Oval 26">
            <a:extLst>
              <a:ext uri="{FF2B5EF4-FFF2-40B4-BE49-F238E27FC236}">
                <a16:creationId xmlns:a16="http://schemas.microsoft.com/office/drawing/2014/main" id="{947CC951-91F8-FF44-AADF-FD92B56FC8AA}"/>
              </a:ext>
            </a:extLst>
          </p:cNvPr>
          <p:cNvSpPr/>
          <p:nvPr/>
        </p:nvSpPr>
        <p:spPr>
          <a:xfrm>
            <a:off x="292439" y="5516888"/>
            <a:ext cx="1659191"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9" name="Rectangle 28">
            <a:extLst>
              <a:ext uri="{FF2B5EF4-FFF2-40B4-BE49-F238E27FC236}">
                <a16:creationId xmlns:a16="http://schemas.microsoft.com/office/drawing/2014/main" id="{8D350501-3D56-804F-8E54-E4401014A552}"/>
              </a:ext>
            </a:extLst>
          </p:cNvPr>
          <p:cNvSpPr/>
          <p:nvPr/>
        </p:nvSpPr>
        <p:spPr>
          <a:xfrm>
            <a:off x="1815152" y="5399200"/>
            <a:ext cx="2432998"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0" name="Rectangle 29">
            <a:extLst>
              <a:ext uri="{FF2B5EF4-FFF2-40B4-BE49-F238E27FC236}">
                <a16:creationId xmlns:a16="http://schemas.microsoft.com/office/drawing/2014/main" id="{0A8C4669-E167-E54C-B1D7-CA06AF00717A}"/>
              </a:ext>
            </a:extLst>
          </p:cNvPr>
          <p:cNvSpPr/>
          <p:nvPr/>
        </p:nvSpPr>
        <p:spPr>
          <a:xfrm>
            <a:off x="1951630" y="6031208"/>
            <a:ext cx="2836938"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16" name="Content Placeholder 3">
            <a:extLst>
              <a:ext uri="{FF2B5EF4-FFF2-40B4-BE49-F238E27FC236}">
                <a16:creationId xmlns:a16="http://schemas.microsoft.com/office/drawing/2014/main" id="{359E1A36-B807-A0CF-4853-91DE04C82C5F}"/>
              </a:ext>
            </a:extLst>
          </p:cNvPr>
          <p:cNvSpPr txBox="1">
            <a:spLocks/>
          </p:cNvSpPr>
          <p:nvPr/>
        </p:nvSpPr>
        <p:spPr>
          <a:xfrm>
            <a:off x="4475553" y="4949369"/>
            <a:ext cx="497324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she still made the children work hard.</a:t>
            </a:r>
          </a:p>
        </p:txBody>
      </p:sp>
      <p:sp>
        <p:nvSpPr>
          <p:cNvPr id="17" name="Content Placeholder 3">
            <a:extLst>
              <a:ext uri="{FF2B5EF4-FFF2-40B4-BE49-F238E27FC236}">
                <a16:creationId xmlns:a16="http://schemas.microsoft.com/office/drawing/2014/main" id="{E7BEB9FD-A134-7F15-14B7-6B08D00B294A}"/>
              </a:ext>
            </a:extLst>
          </p:cNvPr>
          <p:cNvSpPr txBox="1">
            <a:spLocks/>
          </p:cNvSpPr>
          <p:nvPr/>
        </p:nvSpPr>
        <p:spPr>
          <a:xfrm>
            <a:off x="4923275" y="5615639"/>
            <a:ext cx="5916175"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Mr S made the students run around the oval.</a:t>
            </a:r>
          </a:p>
        </p:txBody>
      </p:sp>
      <p:sp>
        <p:nvSpPr>
          <p:cNvPr id="18" name="TextBox 17">
            <a:extLst>
              <a:ext uri="{FF2B5EF4-FFF2-40B4-BE49-F238E27FC236}">
                <a16:creationId xmlns:a16="http://schemas.microsoft.com/office/drawing/2014/main" id="{9FAAA431-39F5-9337-58DA-C990F19BE853}"/>
              </a:ext>
            </a:extLst>
          </p:cNvPr>
          <p:cNvSpPr txBox="1"/>
          <p:nvPr/>
        </p:nvSpPr>
        <p:spPr>
          <a:xfrm>
            <a:off x="9771566" y="966408"/>
            <a:ext cx="2420434" cy="203132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Does the part after the comma have a subject and a verb?</a:t>
            </a:r>
          </a:p>
          <a:p>
            <a:pPr marL="285750" indent="-285750">
              <a:buFont typeface="Arial" panose="020B0604020202020204" pitchFamily="34" charset="0"/>
              <a:buChar char="•"/>
            </a:pPr>
            <a:r>
              <a:rPr lang="en-AU" sz="1400" dirty="0">
                <a:latin typeface="Century Gothic" panose="020B0502020202020204" pitchFamily="34" charset="0"/>
              </a:rPr>
              <a:t>What are they?</a:t>
            </a:r>
          </a:p>
          <a:p>
            <a:pPr marL="285750" indent="-285750">
              <a:buFont typeface="Arial" panose="020B0604020202020204" pitchFamily="34" charset="0"/>
              <a:buChar char="•"/>
            </a:pPr>
            <a:r>
              <a:rPr lang="en-AU" sz="1400" dirty="0">
                <a:latin typeface="Century Gothic" panose="020B0502020202020204" pitchFamily="34" charset="0"/>
              </a:rPr>
              <a:t>Are the two actions contrasting?</a:t>
            </a:r>
          </a:p>
          <a:p>
            <a:pPr marL="285750" indent="-285750">
              <a:buFont typeface="Arial" panose="020B0604020202020204" pitchFamily="34" charset="0"/>
              <a:buChar char="•"/>
            </a:pPr>
            <a:r>
              <a:rPr lang="en-AU" sz="1400" dirty="0">
                <a:latin typeface="Century Gothic" panose="020B0502020202020204" pitchFamily="34" charset="0"/>
              </a:rPr>
              <a:t>Is the new sentence a complete thought?</a:t>
            </a:r>
          </a:p>
        </p:txBody>
      </p:sp>
      <p:sp>
        <p:nvSpPr>
          <p:cNvPr id="22" name="Content Placeholder 3">
            <a:extLst>
              <a:ext uri="{FF2B5EF4-FFF2-40B4-BE49-F238E27FC236}">
                <a16:creationId xmlns:a16="http://schemas.microsoft.com/office/drawing/2014/main" id="{41851969-E876-C39C-B0BF-B7676D1FA72F}"/>
              </a:ext>
            </a:extLst>
          </p:cNvPr>
          <p:cNvSpPr txBox="1">
            <a:spLocks/>
          </p:cNvSpPr>
          <p:nvPr/>
        </p:nvSpPr>
        <p:spPr>
          <a:xfrm>
            <a:off x="154907" y="402386"/>
            <a:ext cx="8894802" cy="204857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Even though</a:t>
            </a:r>
            <a:r>
              <a:rPr lang="en-AU" sz="1800" dirty="0">
                <a:latin typeface="Century Gothic" panose="020B0502020202020204" pitchFamily="34" charset="0"/>
              </a:rPr>
              <a:t>’ and ‘</a:t>
            </a:r>
            <a:r>
              <a:rPr lang="en-AU" sz="1800" b="1" dirty="0">
                <a:latin typeface="Century Gothic" panose="020B0502020202020204" pitchFamily="34" charset="0"/>
              </a:rPr>
              <a:t>Although</a:t>
            </a:r>
            <a:r>
              <a:rPr lang="en-AU" sz="1800" dirty="0">
                <a:latin typeface="Century Gothic" panose="020B0502020202020204" pitchFamily="34" charset="0"/>
              </a:rPr>
              <a:t>’ are subordinating conjunctions that tell us something happened even if it should not have.</a:t>
            </a:r>
          </a:p>
          <a:p>
            <a:pPr>
              <a:buFont typeface="Wingdings" panose="05000000000000000000"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even though</a:t>
            </a:r>
            <a:r>
              <a:rPr lang="en-AU" sz="1800" dirty="0">
                <a:latin typeface="Century Gothic" panose="020B0502020202020204" pitchFamily="34" charset="0"/>
              </a:rPr>
              <a:t>’ or ‘</a:t>
            </a:r>
            <a:r>
              <a:rPr lang="en-AU" sz="1800" b="1" dirty="0">
                <a:latin typeface="Century Gothic" panose="020B0502020202020204" pitchFamily="34" charset="0"/>
              </a:rPr>
              <a:t>although</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turn around</a:t>
            </a:r>
            <a:r>
              <a:rPr lang="en-AU" sz="1800" dirty="0">
                <a:latin typeface="Century Gothic" panose="020B0502020202020204" pitchFamily="34" charset="0"/>
              </a:rPr>
              <a:t> or </a:t>
            </a:r>
            <a:r>
              <a:rPr lang="en-AU" sz="1800" b="1" dirty="0">
                <a:latin typeface="Century Gothic" panose="020B0502020202020204" pitchFamily="34" charset="0"/>
              </a:rPr>
              <a:t>contrasting </a:t>
            </a:r>
            <a:r>
              <a:rPr lang="en-AU" sz="1800" dirty="0">
                <a:latin typeface="Century Gothic" panose="020B0502020202020204" pitchFamily="34" charset="0"/>
              </a:rPr>
              <a:t>action. </a:t>
            </a:r>
          </a:p>
          <a:p>
            <a:pPr>
              <a:buFont typeface="Wingdings" panose="05000000000000000000" pitchFamily="2" charset="2"/>
              <a:buChar char="§"/>
            </a:pPr>
            <a:r>
              <a:rPr lang="en-AU" sz="1800" dirty="0">
                <a:latin typeface="Century Gothic" panose="020B0502020202020204" pitchFamily="34" charset="0"/>
              </a:rPr>
              <a:t>Their meaning is similar, but ‘even though’ is slightly stronger, giving more emphasis.                                                                                                                                                                                                                                                                                                                                                                                                                                                                                                                                                                                                                                                                                                                                                                                                                                                                                                                                                                                                                                                                                                                                                                                                                                                                                                                                                                                                                                                                                                                                                                                                                                                                                               </a:t>
            </a:r>
          </a:p>
          <a:p>
            <a:pPr marL="0" indent="0">
              <a:buFont typeface="Calibri" panose="020F0502020204030204" pitchFamily="34" charset="0"/>
              <a:buNone/>
            </a:pPr>
            <a:endParaRPr lang="en-AU" dirty="0">
              <a:latin typeface="Century Gothic" panose="020B0502020202020204" pitchFamily="34" charset="0"/>
            </a:endParaRPr>
          </a:p>
        </p:txBody>
      </p:sp>
      <p:sp>
        <p:nvSpPr>
          <p:cNvPr id="23" name="Rectangle 22">
            <a:extLst>
              <a:ext uri="{FF2B5EF4-FFF2-40B4-BE49-F238E27FC236}">
                <a16:creationId xmlns:a16="http://schemas.microsoft.com/office/drawing/2014/main" id="{91B0CA6F-B655-96A1-52BE-4454CA67EEA4}"/>
              </a:ext>
            </a:extLst>
          </p:cNvPr>
          <p:cNvSpPr/>
          <p:nvPr/>
        </p:nvSpPr>
        <p:spPr>
          <a:xfrm>
            <a:off x="240003" y="2557721"/>
            <a:ext cx="8301849" cy="1477328"/>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‘even though’ or ‘although’.</a:t>
            </a:r>
          </a:p>
          <a:p>
            <a:pPr marL="457200" indent="-457200">
              <a:buFont typeface="+mj-lt"/>
              <a:buAutoNum type="arabicPeriod"/>
            </a:pPr>
            <a:r>
              <a:rPr lang="en-AU" dirty="0">
                <a:latin typeface="Century Gothic" panose="020B0502020202020204" pitchFamily="34" charset="0"/>
              </a:rPr>
              <a:t>Underline the important information.</a:t>
            </a:r>
          </a:p>
          <a:p>
            <a:pPr marL="457200" indent="-457200">
              <a:buFont typeface="+mj-lt"/>
              <a:buAutoNum type="arabicPeriod"/>
            </a:pPr>
            <a:r>
              <a:rPr lang="en-AU" dirty="0">
                <a:latin typeface="Century Gothic" panose="020B0502020202020204" pitchFamily="34" charset="0"/>
              </a:rPr>
              <a:t>Now read the action/ verb (what they are doing) after the comma. </a:t>
            </a:r>
          </a:p>
          <a:p>
            <a:pPr marL="457200" indent="-457200">
              <a:buFont typeface="+mj-lt"/>
              <a:buAutoNum type="arabicPeriod"/>
            </a:pPr>
            <a:r>
              <a:rPr lang="en-AU" dirty="0">
                <a:latin typeface="Century Gothic" panose="020B0502020202020204" pitchFamily="34" charset="0"/>
              </a:rPr>
              <a:t>Are the actions contrasting?</a:t>
            </a:r>
          </a:p>
        </p:txBody>
      </p:sp>
    </p:spTree>
    <p:extLst>
      <p:ext uri="{BB962C8B-B14F-4D97-AF65-F5344CB8AC3E}">
        <p14:creationId xmlns:p14="http://schemas.microsoft.com/office/powerpoint/2010/main" val="8365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 grpId="0" animBg="1"/>
      <p:bldP spid="27" grpId="0" animBg="1"/>
      <p:bldP spid="29" grpId="0" animBg="1"/>
      <p:bldP spid="30" grpId="0" animBg="1"/>
      <p:bldP spid="16" grpId="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sp>
        <p:nvSpPr>
          <p:cNvPr id="25" name="TextBox 24"/>
          <p:cNvSpPr txBox="1"/>
          <p:nvPr/>
        </p:nvSpPr>
        <p:spPr>
          <a:xfrm>
            <a:off x="10221800" y="1027753"/>
            <a:ext cx="1988664" cy="1815882"/>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Are the actions before and after the comma contrasting?</a:t>
            </a:r>
          </a:p>
          <a:p>
            <a:pPr marL="285750" indent="-285750">
              <a:buFont typeface="Arial" panose="020B0604020202020204" pitchFamily="34" charset="0"/>
              <a:buChar char="•"/>
            </a:pPr>
            <a:r>
              <a:rPr lang="en-AU" sz="1400" dirty="0">
                <a:latin typeface="Century Gothic" panose="020B0502020202020204" pitchFamily="34" charset="0"/>
              </a:rPr>
              <a:t>Is the sentence a complete though?</a:t>
            </a:r>
          </a:p>
        </p:txBody>
      </p:sp>
      <p:pic>
        <p:nvPicPr>
          <p:cNvPr id="31" name="Content Placeholder 4" descr="Icon&#10;&#10;Description automatically generated">
            <a:extLst>
              <a:ext uri="{FF2B5EF4-FFF2-40B4-BE49-F238E27FC236}">
                <a16:creationId xmlns:a16="http://schemas.microsoft.com/office/drawing/2014/main" id="{F852DCB0-9829-46C5-BDD3-1B1C296F260D}"/>
              </a:ext>
            </a:extLst>
          </p:cNvPr>
          <p:cNvPicPr>
            <a:picLocks noChangeAspect="1"/>
          </p:cNvPicPr>
          <p:nvPr/>
        </p:nvPicPr>
        <p:blipFill>
          <a:blip r:embed="rId2"/>
          <a:stretch>
            <a:fillRect/>
          </a:stretch>
        </p:blipFill>
        <p:spPr>
          <a:xfrm>
            <a:off x="10018958" y="68648"/>
            <a:ext cx="674079" cy="674079"/>
          </a:xfrm>
          <a:prstGeom prst="rect">
            <a:avLst/>
          </a:prstGeom>
        </p:spPr>
      </p:pic>
      <p:sp>
        <p:nvSpPr>
          <p:cNvPr id="24" name="Rectangle 23">
            <a:extLst>
              <a:ext uri="{FF2B5EF4-FFF2-40B4-BE49-F238E27FC236}">
                <a16:creationId xmlns:a16="http://schemas.microsoft.com/office/drawing/2014/main" id="{45360935-94F5-0645-9CA8-DC107332F022}"/>
              </a:ext>
            </a:extLst>
          </p:cNvPr>
          <p:cNvSpPr/>
          <p:nvPr/>
        </p:nvSpPr>
        <p:spPr>
          <a:xfrm>
            <a:off x="311748" y="3244334"/>
            <a:ext cx="8040984" cy="369332"/>
          </a:xfrm>
          <a:prstGeom prst="rect">
            <a:avLst/>
          </a:prstGeom>
        </p:spPr>
        <p:txBody>
          <a:bodyPr wrap="none">
            <a:spAutoFit/>
          </a:bodyPr>
          <a:lstStyle/>
          <a:p>
            <a:r>
              <a:rPr lang="en-AU" dirty="0">
                <a:latin typeface="Century Gothic" panose="020B0502020202020204" pitchFamily="34" charset="0"/>
              </a:rPr>
              <a:t>1. Although it was dark outside, the children were playing on the road.</a:t>
            </a:r>
            <a:endParaRPr lang="en-AU" dirty="0"/>
          </a:p>
        </p:txBody>
      </p:sp>
      <p:sp>
        <p:nvSpPr>
          <p:cNvPr id="32" name="Rectangle 31">
            <a:extLst>
              <a:ext uri="{FF2B5EF4-FFF2-40B4-BE49-F238E27FC236}">
                <a16:creationId xmlns:a16="http://schemas.microsoft.com/office/drawing/2014/main" id="{20578DD2-4D96-3C46-B5F6-F9F06511CBA9}"/>
              </a:ext>
            </a:extLst>
          </p:cNvPr>
          <p:cNvSpPr/>
          <p:nvPr/>
        </p:nvSpPr>
        <p:spPr>
          <a:xfrm>
            <a:off x="311748" y="4039081"/>
            <a:ext cx="5939446" cy="369332"/>
          </a:xfrm>
          <a:prstGeom prst="rect">
            <a:avLst/>
          </a:prstGeom>
        </p:spPr>
        <p:txBody>
          <a:bodyPr wrap="none">
            <a:spAutoFit/>
          </a:bodyPr>
          <a:lstStyle/>
          <a:p>
            <a:r>
              <a:rPr lang="en-AU" dirty="0">
                <a:latin typeface="Century Gothic" panose="020B0502020202020204" pitchFamily="34" charset="0"/>
              </a:rPr>
              <a:t>2. Although it was morning, Michael got out of bed.</a:t>
            </a:r>
            <a:endParaRPr lang="en-AU" dirty="0"/>
          </a:p>
        </p:txBody>
      </p:sp>
      <p:sp>
        <p:nvSpPr>
          <p:cNvPr id="34" name="Rectangle 33">
            <a:extLst>
              <a:ext uri="{FF2B5EF4-FFF2-40B4-BE49-F238E27FC236}">
                <a16:creationId xmlns:a16="http://schemas.microsoft.com/office/drawing/2014/main" id="{E0DC1150-F76F-E842-B140-A105A155738D}"/>
              </a:ext>
            </a:extLst>
          </p:cNvPr>
          <p:cNvSpPr/>
          <p:nvPr/>
        </p:nvSpPr>
        <p:spPr>
          <a:xfrm>
            <a:off x="311748" y="4836724"/>
            <a:ext cx="6420347" cy="369332"/>
          </a:xfrm>
          <a:prstGeom prst="rect">
            <a:avLst/>
          </a:prstGeom>
        </p:spPr>
        <p:txBody>
          <a:bodyPr wrap="none">
            <a:spAutoFit/>
          </a:bodyPr>
          <a:lstStyle/>
          <a:p>
            <a:r>
              <a:rPr lang="en-AU" dirty="0">
                <a:latin typeface="Century Gothic" panose="020B0502020202020204" pitchFamily="34" charset="0"/>
              </a:rPr>
              <a:t>3. Even though it rained a lot, I still enjoyed the holidays.</a:t>
            </a:r>
            <a:endParaRPr lang="en-AU" dirty="0"/>
          </a:p>
        </p:txBody>
      </p:sp>
      <p:sp>
        <p:nvSpPr>
          <p:cNvPr id="35" name="Rectangle 34">
            <a:extLst>
              <a:ext uri="{FF2B5EF4-FFF2-40B4-BE49-F238E27FC236}">
                <a16:creationId xmlns:a16="http://schemas.microsoft.com/office/drawing/2014/main" id="{5EAC226C-C80A-ED4D-B0B2-0D20F3A0DD83}"/>
              </a:ext>
            </a:extLst>
          </p:cNvPr>
          <p:cNvSpPr/>
          <p:nvPr/>
        </p:nvSpPr>
        <p:spPr>
          <a:xfrm>
            <a:off x="311748" y="5634367"/>
            <a:ext cx="8158003" cy="369332"/>
          </a:xfrm>
          <a:prstGeom prst="rect">
            <a:avLst/>
          </a:prstGeom>
        </p:spPr>
        <p:txBody>
          <a:bodyPr wrap="none">
            <a:spAutoFit/>
          </a:bodyPr>
          <a:lstStyle/>
          <a:p>
            <a:r>
              <a:rPr lang="en-AU" dirty="0">
                <a:latin typeface="Century Gothic" panose="020B0502020202020204" pitchFamily="34" charset="0"/>
              </a:rPr>
              <a:t>4. Even though he had just ran a long way, Jack was red, hot and tired.</a:t>
            </a:r>
            <a:endParaRPr lang="en-AU" dirty="0"/>
          </a:p>
        </p:txBody>
      </p:sp>
      <p:pic>
        <p:nvPicPr>
          <p:cNvPr id="13" name="Picture 2" descr="https://cdn3.vectorstock.com/i/1000x1000/77/52/yes-tick-icon-vector-22957752.jpg">
            <a:extLst>
              <a:ext uri="{FF2B5EF4-FFF2-40B4-BE49-F238E27FC236}">
                <a16:creationId xmlns:a16="http://schemas.microsoft.com/office/drawing/2014/main" id="{F3956724-31CE-284C-9CAC-18E65DCBEC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8980673" y="4836724"/>
            <a:ext cx="395901" cy="2934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ee the source image">
            <a:extLst>
              <a:ext uri="{FF2B5EF4-FFF2-40B4-BE49-F238E27FC236}">
                <a16:creationId xmlns:a16="http://schemas.microsoft.com/office/drawing/2014/main" id="{009B01DC-EA05-6247-B433-88AB6D9BEA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0"/>
          <a:stretch/>
        </p:blipFill>
        <p:spPr bwMode="auto">
          <a:xfrm>
            <a:off x="9055795" y="5625767"/>
            <a:ext cx="350327" cy="320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cdn3.vectorstock.com/i/1000x1000/77/52/yes-tick-icon-vector-22957752.jpg">
            <a:extLst>
              <a:ext uri="{FF2B5EF4-FFF2-40B4-BE49-F238E27FC236}">
                <a16:creationId xmlns:a16="http://schemas.microsoft.com/office/drawing/2014/main" id="{9F32696A-03BD-DE47-9A2B-AB5AD307FE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8934340" y="3244334"/>
            <a:ext cx="395901" cy="2934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ee the source image">
            <a:extLst>
              <a:ext uri="{FF2B5EF4-FFF2-40B4-BE49-F238E27FC236}">
                <a16:creationId xmlns:a16="http://schemas.microsoft.com/office/drawing/2014/main" id="{13838401-A113-A04D-A8FA-456628315A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0"/>
          <a:stretch/>
        </p:blipFill>
        <p:spPr bwMode="auto">
          <a:xfrm>
            <a:off x="9003459" y="4020462"/>
            <a:ext cx="350327" cy="3206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95F48DD-1E81-3B48-A074-A65DC5B0633C}"/>
              </a:ext>
            </a:extLst>
          </p:cNvPr>
          <p:cNvGrpSpPr/>
          <p:nvPr/>
        </p:nvGrpSpPr>
        <p:grpSpPr>
          <a:xfrm>
            <a:off x="9322118" y="129646"/>
            <a:ext cx="659077" cy="640983"/>
            <a:chOff x="9322118" y="129646"/>
            <a:chExt cx="659077" cy="640983"/>
          </a:xfrm>
        </p:grpSpPr>
        <p:pic>
          <p:nvPicPr>
            <p:cNvPr id="18" name="Picture 17" descr="Logo, icon&#10;&#10;Description automatically generated">
              <a:extLst>
                <a:ext uri="{FF2B5EF4-FFF2-40B4-BE49-F238E27FC236}">
                  <a16:creationId xmlns:a16="http://schemas.microsoft.com/office/drawing/2014/main" id="{A93B6EE7-4C4A-FF41-B984-0C498A209A81}"/>
                </a:ext>
              </a:extLst>
            </p:cNvPr>
            <p:cNvPicPr>
              <a:picLocks noChangeAspect="1"/>
            </p:cNvPicPr>
            <p:nvPr/>
          </p:nvPicPr>
          <p:blipFill>
            <a:blip r:embed="rId5"/>
            <a:stretch>
              <a:fillRect/>
            </a:stretch>
          </p:blipFill>
          <p:spPr>
            <a:xfrm>
              <a:off x="9322118" y="129646"/>
              <a:ext cx="293746" cy="293746"/>
            </a:xfrm>
            <a:prstGeom prst="rect">
              <a:avLst/>
            </a:prstGeom>
          </p:spPr>
        </p:pic>
        <p:pic>
          <p:nvPicPr>
            <p:cNvPr id="19" name="Picture 18" descr="Icon&#10;&#10;Description automatically generated">
              <a:extLst>
                <a:ext uri="{FF2B5EF4-FFF2-40B4-BE49-F238E27FC236}">
                  <a16:creationId xmlns:a16="http://schemas.microsoft.com/office/drawing/2014/main" id="{E24328FF-0BCB-EA44-B5FC-877307EB62D1}"/>
                </a:ext>
              </a:extLst>
            </p:cNvPr>
            <p:cNvPicPr>
              <a:picLocks noChangeAspect="1"/>
            </p:cNvPicPr>
            <p:nvPr/>
          </p:nvPicPr>
          <p:blipFill>
            <a:blip r:embed="rId6"/>
            <a:stretch>
              <a:fillRect/>
            </a:stretch>
          </p:blipFill>
          <p:spPr>
            <a:xfrm>
              <a:off x="9687449" y="129646"/>
              <a:ext cx="293746" cy="293746"/>
            </a:xfrm>
            <a:prstGeom prst="rect">
              <a:avLst/>
            </a:prstGeom>
          </p:spPr>
        </p:pic>
        <p:pic>
          <p:nvPicPr>
            <p:cNvPr id="20" name="Picture 19" descr="Icon&#10;&#10;Description automatically generated">
              <a:extLst>
                <a:ext uri="{FF2B5EF4-FFF2-40B4-BE49-F238E27FC236}">
                  <a16:creationId xmlns:a16="http://schemas.microsoft.com/office/drawing/2014/main" id="{3D703060-A082-9F46-86AB-AB0FC2D1F80D}"/>
                </a:ext>
              </a:extLst>
            </p:cNvPr>
            <p:cNvPicPr>
              <a:picLocks noChangeAspect="1"/>
            </p:cNvPicPr>
            <p:nvPr/>
          </p:nvPicPr>
          <p:blipFill>
            <a:blip r:embed="rId7"/>
            <a:stretch>
              <a:fillRect/>
            </a:stretch>
          </p:blipFill>
          <p:spPr>
            <a:xfrm>
              <a:off x="9354993" y="476883"/>
              <a:ext cx="293746" cy="293746"/>
            </a:xfrm>
            <a:prstGeom prst="rect">
              <a:avLst/>
            </a:prstGeom>
          </p:spPr>
        </p:pic>
        <p:pic>
          <p:nvPicPr>
            <p:cNvPr id="21" name="Picture 20" descr="Icon&#10;&#10;Description automatically generated">
              <a:extLst>
                <a:ext uri="{FF2B5EF4-FFF2-40B4-BE49-F238E27FC236}">
                  <a16:creationId xmlns:a16="http://schemas.microsoft.com/office/drawing/2014/main" id="{D272BBD1-39CD-6343-ABAF-BC551AB9FF2C}"/>
                </a:ext>
              </a:extLst>
            </p:cNvPr>
            <p:cNvPicPr>
              <a:picLocks noChangeAspect="1"/>
            </p:cNvPicPr>
            <p:nvPr/>
          </p:nvPicPr>
          <p:blipFill>
            <a:blip r:embed="rId8"/>
            <a:stretch>
              <a:fillRect/>
            </a:stretch>
          </p:blipFill>
          <p:spPr>
            <a:xfrm>
              <a:off x="9687449" y="476883"/>
              <a:ext cx="293746" cy="293746"/>
            </a:xfrm>
            <a:prstGeom prst="rect">
              <a:avLst/>
            </a:prstGeom>
          </p:spPr>
        </p:pic>
      </p:grpSp>
      <p:pic>
        <p:nvPicPr>
          <p:cNvPr id="22" name="Picture 21" descr="Icon&#10;&#10;Description automatically generated">
            <a:extLst>
              <a:ext uri="{FF2B5EF4-FFF2-40B4-BE49-F238E27FC236}">
                <a16:creationId xmlns:a16="http://schemas.microsoft.com/office/drawing/2014/main" id="{E7FB1F72-8129-CB40-A198-AD08504B3EEC}"/>
              </a:ext>
            </a:extLst>
          </p:cNvPr>
          <p:cNvPicPr>
            <a:picLocks noChangeAspect="1"/>
          </p:cNvPicPr>
          <p:nvPr/>
        </p:nvPicPr>
        <p:blipFill>
          <a:blip r:embed="rId9"/>
          <a:stretch>
            <a:fillRect/>
          </a:stretch>
        </p:blipFill>
        <p:spPr>
          <a:xfrm>
            <a:off x="10764622" y="77327"/>
            <a:ext cx="674079" cy="674079"/>
          </a:xfrm>
          <a:prstGeom prst="rect">
            <a:avLst/>
          </a:prstGeom>
        </p:spPr>
      </p:pic>
      <p:pic>
        <p:nvPicPr>
          <p:cNvPr id="23" name="Picture 22" descr="Logo, icon&#10;&#10;Description automatically generated">
            <a:extLst>
              <a:ext uri="{FF2B5EF4-FFF2-40B4-BE49-F238E27FC236}">
                <a16:creationId xmlns:a16="http://schemas.microsoft.com/office/drawing/2014/main" id="{82985AE7-3008-2146-BE18-E7709D1BABDD}"/>
              </a:ext>
            </a:extLst>
          </p:cNvPr>
          <p:cNvPicPr>
            <a:picLocks noChangeAspect="1"/>
          </p:cNvPicPr>
          <p:nvPr/>
        </p:nvPicPr>
        <p:blipFill>
          <a:blip r:embed="rId10"/>
          <a:stretch>
            <a:fillRect/>
          </a:stretch>
        </p:blipFill>
        <p:spPr>
          <a:xfrm>
            <a:off x="11461299" y="77327"/>
            <a:ext cx="674078" cy="674078"/>
          </a:xfrm>
          <a:prstGeom prst="rect">
            <a:avLst/>
          </a:prstGeom>
        </p:spPr>
      </p:pic>
      <p:sp>
        <p:nvSpPr>
          <p:cNvPr id="27" name="Content Placeholder 3">
            <a:extLst>
              <a:ext uri="{FF2B5EF4-FFF2-40B4-BE49-F238E27FC236}">
                <a16:creationId xmlns:a16="http://schemas.microsoft.com/office/drawing/2014/main" id="{D07D0D8F-135E-D8C8-659F-6AD16A82613F}"/>
              </a:ext>
            </a:extLst>
          </p:cNvPr>
          <p:cNvSpPr txBox="1">
            <a:spLocks/>
          </p:cNvSpPr>
          <p:nvPr/>
        </p:nvSpPr>
        <p:spPr>
          <a:xfrm>
            <a:off x="154907" y="402386"/>
            <a:ext cx="8894802" cy="204857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Even though</a:t>
            </a:r>
            <a:r>
              <a:rPr lang="en-AU" sz="1800" dirty="0">
                <a:latin typeface="Century Gothic" panose="020B0502020202020204" pitchFamily="34" charset="0"/>
              </a:rPr>
              <a:t>’ and ‘</a:t>
            </a:r>
            <a:r>
              <a:rPr lang="en-AU" sz="1800" b="1" dirty="0">
                <a:latin typeface="Century Gothic" panose="020B0502020202020204" pitchFamily="34" charset="0"/>
              </a:rPr>
              <a:t>Although</a:t>
            </a:r>
            <a:r>
              <a:rPr lang="en-AU" sz="1800" dirty="0">
                <a:latin typeface="Century Gothic" panose="020B0502020202020204" pitchFamily="34" charset="0"/>
              </a:rPr>
              <a:t>’ are subordinating conjunctions that tell us something happened even if it should not have.</a:t>
            </a:r>
          </a:p>
          <a:p>
            <a:pPr>
              <a:buFont typeface="Wingdings" panose="05000000000000000000"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even though</a:t>
            </a:r>
            <a:r>
              <a:rPr lang="en-AU" sz="1800" dirty="0">
                <a:latin typeface="Century Gothic" panose="020B0502020202020204" pitchFamily="34" charset="0"/>
              </a:rPr>
              <a:t>’ or ‘</a:t>
            </a:r>
            <a:r>
              <a:rPr lang="en-AU" sz="1800" b="1" dirty="0">
                <a:latin typeface="Century Gothic" panose="020B0502020202020204" pitchFamily="34" charset="0"/>
              </a:rPr>
              <a:t>although</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turn around</a:t>
            </a:r>
            <a:r>
              <a:rPr lang="en-AU" sz="1800" dirty="0">
                <a:latin typeface="Century Gothic" panose="020B0502020202020204" pitchFamily="34" charset="0"/>
              </a:rPr>
              <a:t> or </a:t>
            </a:r>
            <a:r>
              <a:rPr lang="en-AU" sz="1800" b="1" dirty="0">
                <a:latin typeface="Century Gothic" panose="020B0502020202020204" pitchFamily="34" charset="0"/>
              </a:rPr>
              <a:t>contrasting </a:t>
            </a:r>
            <a:r>
              <a:rPr lang="en-AU" sz="1800" dirty="0">
                <a:latin typeface="Century Gothic" panose="020B0502020202020204" pitchFamily="34" charset="0"/>
              </a:rPr>
              <a:t>action. </a:t>
            </a:r>
          </a:p>
          <a:p>
            <a:pPr>
              <a:buFont typeface="Wingdings" panose="05000000000000000000" pitchFamily="2" charset="2"/>
              <a:buChar char="§"/>
            </a:pPr>
            <a:r>
              <a:rPr lang="en-AU" sz="1800" dirty="0">
                <a:latin typeface="Century Gothic" panose="020B0502020202020204" pitchFamily="34" charset="0"/>
              </a:rPr>
              <a:t>Their meaning is similar, but ‘even though’ is slightly stronger, giving more emphasis.                                                                                                                                                                                                                                                                                                                                                                                                                                                                                                                                                                                                                                                                                                                                                                                                                                                                                                                                                                                                                                                                                                                                                                                                                                                                                                                                                                                                                                                                                                                                                                                                                                                                                               </a:t>
            </a:r>
          </a:p>
          <a:p>
            <a:pPr marL="0" indent="0">
              <a:buFont typeface="Calibri" panose="020F0502020204030204" pitchFamily="34" charset="0"/>
              <a:buNone/>
            </a:pPr>
            <a:endParaRPr lang="en-AU" dirty="0">
              <a:latin typeface="Century Gothic" panose="020B0502020202020204" pitchFamily="34" charset="0"/>
            </a:endParaRPr>
          </a:p>
        </p:txBody>
      </p:sp>
      <p:sp>
        <p:nvSpPr>
          <p:cNvPr id="26" name="Rectangle 25">
            <a:extLst>
              <a:ext uri="{FF2B5EF4-FFF2-40B4-BE49-F238E27FC236}">
                <a16:creationId xmlns:a16="http://schemas.microsoft.com/office/drawing/2014/main" id="{B4622867-C8E5-BA7B-603E-A41D6558F878}"/>
              </a:ext>
            </a:extLst>
          </p:cNvPr>
          <p:cNvSpPr/>
          <p:nvPr/>
        </p:nvSpPr>
        <p:spPr>
          <a:xfrm>
            <a:off x="311748" y="2555169"/>
            <a:ext cx="8563563" cy="369332"/>
          </a:xfrm>
          <a:prstGeom prst="rect">
            <a:avLst/>
          </a:prstGeom>
        </p:spPr>
        <p:txBody>
          <a:bodyPr wrap="none">
            <a:spAutoFit/>
          </a:bodyPr>
          <a:lstStyle/>
          <a:p>
            <a:r>
              <a:rPr lang="en-AU" dirty="0">
                <a:latin typeface="Century Gothic" panose="020B0502020202020204" pitchFamily="34" charset="0"/>
              </a:rPr>
              <a:t>Which sentence show the correct usage of ‘even though’ and ‘although’?</a:t>
            </a:r>
            <a:endParaRPr lang="en-AU" dirty="0"/>
          </a:p>
        </p:txBody>
      </p:sp>
    </p:spTree>
    <p:extLst>
      <p:ext uri="{BB962C8B-B14F-4D97-AF65-F5344CB8AC3E}">
        <p14:creationId xmlns:p14="http://schemas.microsoft.com/office/powerpoint/2010/main" val="2283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I do</a:t>
            </a:r>
          </a:p>
        </p:txBody>
      </p:sp>
      <p:sp>
        <p:nvSpPr>
          <p:cNvPr id="18" name="TextBox 17"/>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Wingdings" pitchFamily="2" charset="2"/>
              <a:buChar char="§"/>
            </a:pPr>
            <a:r>
              <a:rPr lang="en-AU" sz="1200" dirty="0">
                <a:latin typeface="Century Gothic" panose="020B0502020202020204" pitchFamily="34" charset="0"/>
              </a:rPr>
              <a:t>What is action/verb before the comma?</a:t>
            </a:r>
          </a:p>
          <a:p>
            <a:pPr marL="285750" indent="-285750">
              <a:buFont typeface="Wingdings" pitchFamily="2" charset="2"/>
              <a:buChar char="§"/>
            </a:pPr>
            <a:r>
              <a:rPr lang="en-AU" sz="1200" dirty="0">
                <a:latin typeface="Century Gothic" panose="020B0502020202020204" pitchFamily="34" charset="0"/>
              </a:rPr>
              <a:t>Does this contrast with the action after the comma?</a:t>
            </a:r>
          </a:p>
          <a:p>
            <a:pPr marL="285750" indent="-285750">
              <a:buFont typeface="Wingdings" pitchFamily="2" charset="2"/>
              <a:buChar char="§"/>
            </a:pPr>
            <a:r>
              <a:rPr lang="en-AU" sz="1200" dirty="0">
                <a:latin typeface="Century Gothic" panose="020B0502020202020204" pitchFamily="34" charset="0"/>
              </a:rPr>
              <a:t>Does the sentence make sense?</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3"/>
          <a:stretch>
            <a:fillRect/>
          </a:stretch>
        </p:blipFill>
        <p:spPr>
          <a:xfrm>
            <a:off x="11327210" y="69145"/>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4"/>
          <a:stretch>
            <a:fillRect/>
          </a:stretch>
        </p:blipFill>
        <p:spPr>
          <a:xfrm>
            <a:off x="9755685" y="69145"/>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5"/>
          <a:stretch>
            <a:fillRect/>
          </a:stretch>
        </p:blipFill>
        <p:spPr>
          <a:xfrm>
            <a:off x="10523590" y="69145"/>
            <a:ext cx="674078" cy="674078"/>
          </a:xfrm>
          <a:prstGeom prst="rect">
            <a:avLst/>
          </a:prstGeom>
        </p:spPr>
      </p:pic>
      <p:sp>
        <p:nvSpPr>
          <p:cNvPr id="7" name="TextBox 6">
            <a:extLst>
              <a:ext uri="{FF2B5EF4-FFF2-40B4-BE49-F238E27FC236}">
                <a16:creationId xmlns:a16="http://schemas.microsoft.com/office/drawing/2014/main" id="{1089963D-DACF-4163-8270-A09D89CD4519}"/>
              </a:ext>
            </a:extLst>
          </p:cNvPr>
          <p:cNvSpPr txBox="1"/>
          <p:nvPr/>
        </p:nvSpPr>
        <p:spPr>
          <a:xfrm>
            <a:off x="257374" y="3219455"/>
            <a:ext cx="5671564" cy="369332"/>
          </a:xfrm>
          <a:prstGeom prst="rect">
            <a:avLst/>
          </a:prstGeom>
          <a:noFill/>
        </p:spPr>
        <p:txBody>
          <a:bodyPr wrap="square" rtlCol="0">
            <a:spAutoFit/>
          </a:bodyPr>
          <a:lstStyle/>
          <a:p>
            <a:r>
              <a:rPr lang="en-AU" dirty="0">
                <a:latin typeface="Century Gothic" panose="020B0502020202020204" pitchFamily="34" charset="0"/>
              </a:rPr>
              <a:t>Even though Bob was tired, </a:t>
            </a:r>
          </a:p>
        </p:txBody>
      </p:sp>
      <p:sp>
        <p:nvSpPr>
          <p:cNvPr id="29" name="TextBox 28">
            <a:extLst>
              <a:ext uri="{FF2B5EF4-FFF2-40B4-BE49-F238E27FC236}">
                <a16:creationId xmlns:a16="http://schemas.microsoft.com/office/drawing/2014/main" id="{72D79668-2E84-A443-AD0C-31E6D1027B70}"/>
              </a:ext>
            </a:extLst>
          </p:cNvPr>
          <p:cNvSpPr txBox="1"/>
          <p:nvPr/>
        </p:nvSpPr>
        <p:spPr>
          <a:xfrm>
            <a:off x="257374" y="4080510"/>
            <a:ext cx="7377866" cy="369332"/>
          </a:xfrm>
          <a:prstGeom prst="rect">
            <a:avLst/>
          </a:prstGeom>
          <a:noFill/>
        </p:spPr>
        <p:txBody>
          <a:bodyPr wrap="square" rtlCol="0">
            <a:spAutoFit/>
          </a:bodyPr>
          <a:lstStyle/>
          <a:p>
            <a:r>
              <a:rPr lang="en-AU" dirty="0">
                <a:latin typeface="Century Gothic" panose="020B0502020202020204" pitchFamily="34" charset="0"/>
              </a:rPr>
              <a:t>Even though Bob was tired, he could not go to sleep. </a:t>
            </a:r>
          </a:p>
        </p:txBody>
      </p:sp>
      <p:sp>
        <p:nvSpPr>
          <p:cNvPr id="30" name="TextBox 29">
            <a:extLst>
              <a:ext uri="{FF2B5EF4-FFF2-40B4-BE49-F238E27FC236}">
                <a16:creationId xmlns:a16="http://schemas.microsoft.com/office/drawing/2014/main" id="{6F1CF680-48E8-0742-BA53-EC395777EE94}"/>
              </a:ext>
            </a:extLst>
          </p:cNvPr>
          <p:cNvSpPr txBox="1"/>
          <p:nvPr/>
        </p:nvSpPr>
        <p:spPr>
          <a:xfrm>
            <a:off x="257374" y="4941565"/>
            <a:ext cx="5671564" cy="369332"/>
          </a:xfrm>
          <a:prstGeom prst="rect">
            <a:avLst/>
          </a:prstGeom>
          <a:noFill/>
        </p:spPr>
        <p:txBody>
          <a:bodyPr wrap="square" rtlCol="0">
            <a:spAutoFit/>
          </a:bodyPr>
          <a:lstStyle/>
          <a:p>
            <a:r>
              <a:rPr lang="en-AU" dirty="0">
                <a:latin typeface="Century Gothic" panose="020B0502020202020204" pitchFamily="34" charset="0"/>
              </a:rPr>
              <a:t>Although Bob was tired, </a:t>
            </a:r>
          </a:p>
        </p:txBody>
      </p:sp>
      <p:sp>
        <p:nvSpPr>
          <p:cNvPr id="31" name="TextBox 30">
            <a:extLst>
              <a:ext uri="{FF2B5EF4-FFF2-40B4-BE49-F238E27FC236}">
                <a16:creationId xmlns:a16="http://schemas.microsoft.com/office/drawing/2014/main" id="{B5C4E630-6DDF-D54E-9484-460F9871A2D9}"/>
              </a:ext>
            </a:extLst>
          </p:cNvPr>
          <p:cNvSpPr txBox="1"/>
          <p:nvPr/>
        </p:nvSpPr>
        <p:spPr>
          <a:xfrm>
            <a:off x="257374" y="5822248"/>
            <a:ext cx="7194986" cy="369332"/>
          </a:xfrm>
          <a:prstGeom prst="rect">
            <a:avLst/>
          </a:prstGeom>
          <a:noFill/>
        </p:spPr>
        <p:txBody>
          <a:bodyPr wrap="square" rtlCol="0">
            <a:spAutoFit/>
          </a:bodyPr>
          <a:lstStyle/>
          <a:p>
            <a:r>
              <a:rPr lang="en-AU" dirty="0">
                <a:latin typeface="Century Gothic" panose="020B0502020202020204" pitchFamily="34" charset="0"/>
              </a:rPr>
              <a:t>Although Bob was tired, there was still lots of work to be done. </a:t>
            </a:r>
          </a:p>
        </p:txBody>
      </p:sp>
      <p:sp>
        <p:nvSpPr>
          <p:cNvPr id="32" name="Rectangle 31">
            <a:extLst>
              <a:ext uri="{FF2B5EF4-FFF2-40B4-BE49-F238E27FC236}">
                <a16:creationId xmlns:a16="http://schemas.microsoft.com/office/drawing/2014/main" id="{34F97E47-2719-1F44-B84B-62DB466EC732}"/>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‘even though’ or ‘although’.</a:t>
            </a:r>
          </a:p>
          <a:p>
            <a:pPr marL="457200" indent="-457200">
              <a:buFont typeface="+mj-lt"/>
              <a:buAutoNum type="arabicPeriod"/>
            </a:pPr>
            <a:r>
              <a:rPr lang="en-AU" dirty="0">
                <a:latin typeface="Century Gothic" panose="020B0502020202020204" pitchFamily="34" charset="0"/>
              </a:rPr>
              <a:t>Underline the action/ predicate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sentence stem, followed by a comma, then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p:txBody>
      </p:sp>
      <p:pic>
        <p:nvPicPr>
          <p:cNvPr id="2" name="Picture 1" descr="Exhausted Free Stock Photo - Public Domain Pictur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0448" y="3158743"/>
            <a:ext cx="2697220" cy="2663505"/>
          </a:xfrm>
          <a:prstGeom prst="rect">
            <a:avLst/>
          </a:prstGeom>
        </p:spPr>
      </p:pic>
    </p:spTree>
    <p:extLst>
      <p:ext uri="{BB962C8B-B14F-4D97-AF65-F5344CB8AC3E}">
        <p14:creationId xmlns:p14="http://schemas.microsoft.com/office/powerpoint/2010/main" val="17291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pic>
        <p:nvPicPr>
          <p:cNvPr id="3" name="Picture 2">
            <a:extLst>
              <a:ext uri="{FF2B5EF4-FFF2-40B4-BE49-F238E27FC236}">
                <a16:creationId xmlns:a16="http://schemas.microsoft.com/office/drawing/2014/main" id="{ADCA3170-0990-2646-8213-F17D96F6A3A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8213035" y="3966837"/>
            <a:ext cx="3810000" cy="2489200"/>
          </a:xfrm>
          <a:prstGeom prst="rect">
            <a:avLst/>
          </a:prstGeom>
        </p:spPr>
      </p:pic>
      <p:sp>
        <p:nvSpPr>
          <p:cNvPr id="4" name="TextBox 3">
            <a:extLst>
              <a:ext uri="{FF2B5EF4-FFF2-40B4-BE49-F238E27FC236}">
                <a16:creationId xmlns:a16="http://schemas.microsoft.com/office/drawing/2014/main" id="{E36134A1-0D23-9A49-B556-676F1D9BEAC0}"/>
              </a:ext>
            </a:extLst>
          </p:cNvPr>
          <p:cNvSpPr txBox="1"/>
          <p:nvPr/>
        </p:nvSpPr>
        <p:spPr>
          <a:xfrm>
            <a:off x="8279618" y="6477646"/>
            <a:ext cx="3810000" cy="230832"/>
          </a:xfrm>
          <a:prstGeom prst="rect">
            <a:avLst/>
          </a:prstGeom>
          <a:noFill/>
        </p:spPr>
        <p:txBody>
          <a:bodyPr wrap="square" rtlCol="0">
            <a:spAutoFit/>
          </a:bodyPr>
          <a:lstStyle/>
          <a:p>
            <a:r>
              <a:rPr lang="en-AU" sz="900">
                <a:hlinkClick r:id="rId6" tooltip="https://n-oofs.blogspot.com/2015/08/why-children-need-quality-sleep.html"/>
              </a:rPr>
              <a:t>This Photo</a:t>
            </a:r>
            <a:r>
              <a:rPr lang="en-AU" sz="900"/>
              <a:t> by Unknown Author is licensed under </a:t>
            </a:r>
            <a:r>
              <a:rPr lang="en-AU" sz="900">
                <a:hlinkClick r:id="rId7" tooltip="https://creativecommons.org/licenses/by/3.0/"/>
              </a:rPr>
              <a:t>CC BY</a:t>
            </a:r>
            <a:endParaRPr lang="en-AU" sz="900"/>
          </a:p>
        </p:txBody>
      </p:sp>
      <p:sp>
        <p:nvSpPr>
          <p:cNvPr id="31" name="TextBox 30">
            <a:extLst>
              <a:ext uri="{FF2B5EF4-FFF2-40B4-BE49-F238E27FC236}">
                <a16:creationId xmlns:a16="http://schemas.microsoft.com/office/drawing/2014/main" id="{2D14C820-A5A9-8340-892A-17DBD65C3B07}"/>
              </a:ext>
            </a:extLst>
          </p:cNvPr>
          <p:cNvSpPr txBox="1"/>
          <p:nvPr/>
        </p:nvSpPr>
        <p:spPr>
          <a:xfrm>
            <a:off x="257374" y="4080510"/>
            <a:ext cx="3895526" cy="369332"/>
          </a:xfrm>
          <a:prstGeom prst="rect">
            <a:avLst/>
          </a:prstGeom>
          <a:noFill/>
        </p:spPr>
        <p:txBody>
          <a:bodyPr wrap="square" rtlCol="0">
            <a:spAutoFit/>
          </a:bodyPr>
          <a:lstStyle/>
          <a:p>
            <a:r>
              <a:rPr lang="en-AU" dirty="0">
                <a:latin typeface="Century Gothic" panose="020B0502020202020204" pitchFamily="34" charset="0"/>
              </a:rPr>
              <a:t>Even though the baby slept, </a:t>
            </a:r>
          </a:p>
        </p:txBody>
      </p:sp>
      <p:sp>
        <p:nvSpPr>
          <p:cNvPr id="33" name="TextBox 32">
            <a:extLst>
              <a:ext uri="{FF2B5EF4-FFF2-40B4-BE49-F238E27FC236}">
                <a16:creationId xmlns:a16="http://schemas.microsoft.com/office/drawing/2014/main" id="{B2FD8068-3A71-2F40-8F1E-9CE531BBDD6B}"/>
              </a:ext>
            </a:extLst>
          </p:cNvPr>
          <p:cNvSpPr txBox="1"/>
          <p:nvPr/>
        </p:nvSpPr>
        <p:spPr>
          <a:xfrm>
            <a:off x="257374" y="5822248"/>
            <a:ext cx="7194986" cy="369332"/>
          </a:xfrm>
          <a:prstGeom prst="rect">
            <a:avLst/>
          </a:prstGeom>
          <a:noFill/>
        </p:spPr>
        <p:txBody>
          <a:bodyPr wrap="square" rtlCol="0">
            <a:spAutoFit/>
          </a:bodyPr>
          <a:lstStyle/>
          <a:p>
            <a:r>
              <a:rPr lang="en-AU" dirty="0">
                <a:latin typeface="Century Gothic" panose="020B0502020202020204" pitchFamily="34" charset="0"/>
              </a:rPr>
              <a:t>Although the baby slept for a long time, </a:t>
            </a:r>
          </a:p>
        </p:txBody>
      </p:sp>
      <p:cxnSp>
        <p:nvCxnSpPr>
          <p:cNvPr id="34" name="Straight Connector 33">
            <a:extLst>
              <a:ext uri="{FF2B5EF4-FFF2-40B4-BE49-F238E27FC236}">
                <a16:creationId xmlns:a16="http://schemas.microsoft.com/office/drawing/2014/main" id="{B0174EBE-F2F2-8E44-9513-5AB43D6F0828}"/>
              </a:ext>
            </a:extLst>
          </p:cNvPr>
          <p:cNvCxnSpPr>
            <a:cxnSpLocks/>
          </p:cNvCxnSpPr>
          <p:nvPr/>
        </p:nvCxnSpPr>
        <p:spPr>
          <a:xfrm>
            <a:off x="3600450" y="4493052"/>
            <a:ext cx="3473529"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783A90-54D8-4B46-B997-73C9B806167C}"/>
              </a:ext>
            </a:extLst>
          </p:cNvPr>
          <p:cNvCxnSpPr>
            <a:cxnSpLocks/>
          </p:cNvCxnSpPr>
          <p:nvPr/>
        </p:nvCxnSpPr>
        <p:spPr>
          <a:xfrm>
            <a:off x="4807725" y="6191580"/>
            <a:ext cx="2644635"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CB3CEC9-2DB2-9340-9456-5C04AF14FAE2}"/>
              </a:ext>
            </a:extLst>
          </p:cNvPr>
          <p:cNvSpPr txBox="1"/>
          <p:nvPr/>
        </p:nvSpPr>
        <p:spPr>
          <a:xfrm>
            <a:off x="3600450" y="4025070"/>
            <a:ext cx="5671564" cy="369332"/>
          </a:xfrm>
          <a:prstGeom prst="rect">
            <a:avLst/>
          </a:prstGeom>
          <a:noFill/>
        </p:spPr>
        <p:txBody>
          <a:bodyPr wrap="square" rtlCol="0">
            <a:spAutoFit/>
          </a:bodyPr>
          <a:lstStyle/>
          <a:p>
            <a:r>
              <a:rPr lang="en-AU" dirty="0">
                <a:latin typeface="Century Gothic" panose="020B0502020202020204" pitchFamily="34" charset="0"/>
              </a:rPr>
              <a:t>the mum did not get to rest.</a:t>
            </a:r>
          </a:p>
        </p:txBody>
      </p:sp>
      <p:sp>
        <p:nvSpPr>
          <p:cNvPr id="37" name="TextBox 36">
            <a:extLst>
              <a:ext uri="{FF2B5EF4-FFF2-40B4-BE49-F238E27FC236}">
                <a16:creationId xmlns:a16="http://schemas.microsoft.com/office/drawing/2014/main" id="{3A15F8A2-7F21-8445-B283-1F42FFB47347}"/>
              </a:ext>
            </a:extLst>
          </p:cNvPr>
          <p:cNvSpPr txBox="1"/>
          <p:nvPr/>
        </p:nvSpPr>
        <p:spPr>
          <a:xfrm>
            <a:off x="4807725" y="5800639"/>
            <a:ext cx="5671564" cy="369332"/>
          </a:xfrm>
          <a:prstGeom prst="rect">
            <a:avLst/>
          </a:prstGeom>
          <a:noFill/>
        </p:spPr>
        <p:txBody>
          <a:bodyPr wrap="square" rtlCol="0">
            <a:spAutoFit/>
          </a:bodyPr>
          <a:lstStyle/>
          <a:p>
            <a:r>
              <a:rPr lang="en-AU" dirty="0">
                <a:latin typeface="Century Gothic" panose="020B0502020202020204" pitchFamily="34" charset="0"/>
              </a:rPr>
              <a:t>she was still cranky.</a:t>
            </a:r>
          </a:p>
        </p:txBody>
      </p:sp>
      <p:sp>
        <p:nvSpPr>
          <p:cNvPr id="5" name="Rounded Rectangular Callout 4">
            <a:extLst>
              <a:ext uri="{FF2B5EF4-FFF2-40B4-BE49-F238E27FC236}">
                <a16:creationId xmlns:a16="http://schemas.microsoft.com/office/drawing/2014/main" id="{2939AF79-FE08-734E-ABE1-BE9A9186EA0B}"/>
              </a:ext>
            </a:extLst>
          </p:cNvPr>
          <p:cNvSpPr/>
          <p:nvPr/>
        </p:nvSpPr>
        <p:spPr>
          <a:xfrm>
            <a:off x="6191503" y="3223149"/>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something that is a contrast or turn around?</a:t>
            </a:r>
          </a:p>
        </p:txBody>
      </p:sp>
      <p:sp>
        <p:nvSpPr>
          <p:cNvPr id="38" name="Rounded Rectangular Callout 37">
            <a:extLst>
              <a:ext uri="{FF2B5EF4-FFF2-40B4-BE49-F238E27FC236}">
                <a16:creationId xmlns:a16="http://schemas.microsoft.com/office/drawing/2014/main" id="{159E7049-7D5E-5F4D-A11E-070464234FDC}"/>
              </a:ext>
            </a:extLst>
          </p:cNvPr>
          <p:cNvSpPr/>
          <p:nvPr/>
        </p:nvSpPr>
        <p:spPr>
          <a:xfrm>
            <a:off x="6184972" y="4695425"/>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something that is a contrast or turn around?</a:t>
            </a:r>
          </a:p>
        </p:txBody>
      </p:sp>
      <p:sp>
        <p:nvSpPr>
          <p:cNvPr id="19" name="TextBox 18">
            <a:extLst>
              <a:ext uri="{FF2B5EF4-FFF2-40B4-BE49-F238E27FC236}">
                <a16:creationId xmlns:a16="http://schemas.microsoft.com/office/drawing/2014/main" id="{B8811AF2-C8A3-9C6B-DB64-DEAB363AEAAE}"/>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Wingdings" pitchFamily="2" charset="2"/>
              <a:buChar char="§"/>
            </a:pPr>
            <a:r>
              <a:rPr lang="en-AU" sz="1200" dirty="0">
                <a:latin typeface="Century Gothic" panose="020B0502020202020204" pitchFamily="34" charset="0"/>
              </a:rPr>
              <a:t>What is action/verb before the comma?</a:t>
            </a:r>
          </a:p>
          <a:p>
            <a:pPr marL="285750" indent="-285750">
              <a:buFont typeface="Wingdings" pitchFamily="2" charset="2"/>
              <a:buChar char="§"/>
            </a:pPr>
            <a:r>
              <a:rPr lang="en-AU" sz="1200" dirty="0">
                <a:latin typeface="Century Gothic" panose="020B0502020202020204" pitchFamily="34" charset="0"/>
              </a:rPr>
              <a:t>Does this contrast with the action after the comma?</a:t>
            </a:r>
          </a:p>
          <a:p>
            <a:pPr marL="285750" indent="-285750">
              <a:buFont typeface="Wingdings" pitchFamily="2" charset="2"/>
              <a:buChar char="§"/>
            </a:pPr>
            <a:r>
              <a:rPr lang="en-AU" sz="1200" dirty="0">
                <a:latin typeface="Century Gothic" panose="020B0502020202020204" pitchFamily="34" charset="0"/>
              </a:rPr>
              <a:t>Does the sentence make sense?</a:t>
            </a:r>
          </a:p>
        </p:txBody>
      </p:sp>
      <p:sp>
        <p:nvSpPr>
          <p:cNvPr id="22" name="Rectangle 21">
            <a:extLst>
              <a:ext uri="{FF2B5EF4-FFF2-40B4-BE49-F238E27FC236}">
                <a16:creationId xmlns:a16="http://schemas.microsoft.com/office/drawing/2014/main" id="{29E8301D-8BCE-579F-C609-E50C57679F1B}"/>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‘even though’ or ‘although’.</a:t>
            </a:r>
          </a:p>
          <a:p>
            <a:pPr marL="457200" indent="-457200">
              <a:buFont typeface="+mj-lt"/>
              <a:buAutoNum type="arabicPeriod"/>
            </a:pPr>
            <a:r>
              <a:rPr lang="en-AU" dirty="0">
                <a:latin typeface="Century Gothic" panose="020B0502020202020204" pitchFamily="34" charset="0"/>
              </a:rPr>
              <a:t>Underline the action/ predicate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sentence stem, followed by a comma, then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p:txBody>
      </p:sp>
    </p:spTree>
    <p:extLst>
      <p:ext uri="{BB962C8B-B14F-4D97-AF65-F5344CB8AC3E}">
        <p14:creationId xmlns:p14="http://schemas.microsoft.com/office/powerpoint/2010/main" val="42401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6" grpId="0"/>
      <p:bldP spid="37" grpId="0"/>
      <p:bldP spid="5"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sp>
        <p:nvSpPr>
          <p:cNvPr id="31" name="TextBox 30">
            <a:extLst>
              <a:ext uri="{FF2B5EF4-FFF2-40B4-BE49-F238E27FC236}">
                <a16:creationId xmlns:a16="http://schemas.microsoft.com/office/drawing/2014/main" id="{2D14C820-A5A9-8340-892A-17DBD65C3B07}"/>
              </a:ext>
            </a:extLst>
          </p:cNvPr>
          <p:cNvSpPr txBox="1"/>
          <p:nvPr/>
        </p:nvSpPr>
        <p:spPr>
          <a:xfrm>
            <a:off x="228323" y="3216021"/>
            <a:ext cx="3895526" cy="369332"/>
          </a:xfrm>
          <a:prstGeom prst="rect">
            <a:avLst/>
          </a:prstGeom>
          <a:noFill/>
        </p:spPr>
        <p:txBody>
          <a:bodyPr wrap="square" rtlCol="0">
            <a:spAutoFit/>
          </a:bodyPr>
          <a:lstStyle/>
          <a:p>
            <a:r>
              <a:rPr lang="en-AU" dirty="0">
                <a:latin typeface="Century Gothic" panose="020B0502020202020204" pitchFamily="34" charset="0"/>
              </a:rPr>
              <a:t>Even though it was raining, </a:t>
            </a:r>
          </a:p>
        </p:txBody>
      </p:sp>
      <p:sp>
        <p:nvSpPr>
          <p:cNvPr id="33" name="TextBox 32">
            <a:extLst>
              <a:ext uri="{FF2B5EF4-FFF2-40B4-BE49-F238E27FC236}">
                <a16:creationId xmlns:a16="http://schemas.microsoft.com/office/drawing/2014/main" id="{B2FD8068-3A71-2F40-8F1E-9CE531BBDD6B}"/>
              </a:ext>
            </a:extLst>
          </p:cNvPr>
          <p:cNvSpPr txBox="1"/>
          <p:nvPr/>
        </p:nvSpPr>
        <p:spPr>
          <a:xfrm>
            <a:off x="257374" y="5822248"/>
            <a:ext cx="7194986" cy="369332"/>
          </a:xfrm>
          <a:prstGeom prst="rect">
            <a:avLst/>
          </a:prstGeom>
          <a:noFill/>
        </p:spPr>
        <p:txBody>
          <a:bodyPr wrap="square" rtlCol="0">
            <a:spAutoFit/>
          </a:bodyPr>
          <a:lstStyle/>
          <a:p>
            <a:r>
              <a:rPr lang="en-AU" dirty="0">
                <a:latin typeface="Century Gothic" panose="020B0502020202020204" pitchFamily="34" charset="0"/>
              </a:rPr>
              <a:t>Even though it was raining, </a:t>
            </a:r>
          </a:p>
        </p:txBody>
      </p:sp>
      <p:cxnSp>
        <p:nvCxnSpPr>
          <p:cNvPr id="35" name="Straight Connector 34">
            <a:extLst>
              <a:ext uri="{FF2B5EF4-FFF2-40B4-BE49-F238E27FC236}">
                <a16:creationId xmlns:a16="http://schemas.microsoft.com/office/drawing/2014/main" id="{8A783A90-54D8-4B46-B997-73C9B806167C}"/>
              </a:ext>
            </a:extLst>
          </p:cNvPr>
          <p:cNvCxnSpPr>
            <a:cxnSpLocks/>
          </p:cNvCxnSpPr>
          <p:nvPr/>
        </p:nvCxnSpPr>
        <p:spPr>
          <a:xfrm>
            <a:off x="3451365" y="6206949"/>
            <a:ext cx="298486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CB3CEC9-2DB2-9340-9456-5C04AF14FAE2}"/>
              </a:ext>
            </a:extLst>
          </p:cNvPr>
          <p:cNvSpPr txBox="1"/>
          <p:nvPr/>
        </p:nvSpPr>
        <p:spPr>
          <a:xfrm>
            <a:off x="841619" y="3947694"/>
            <a:ext cx="2835782" cy="369332"/>
          </a:xfrm>
          <a:prstGeom prst="rect">
            <a:avLst/>
          </a:prstGeom>
          <a:noFill/>
          <a:ln w="25400">
            <a:solidFill>
              <a:srgbClr val="00B050"/>
            </a:solidFill>
          </a:ln>
        </p:spPr>
        <p:txBody>
          <a:bodyPr wrap="square" rtlCol="0">
            <a:spAutoFit/>
          </a:bodyPr>
          <a:lstStyle/>
          <a:p>
            <a:r>
              <a:rPr lang="en-AU" dirty="0">
                <a:latin typeface="Century Gothic" panose="020B0502020202020204" pitchFamily="34" charset="0"/>
              </a:rPr>
              <a:t>they watched tv inside.</a:t>
            </a:r>
          </a:p>
        </p:txBody>
      </p:sp>
      <p:sp>
        <p:nvSpPr>
          <p:cNvPr id="37" name="TextBox 36">
            <a:extLst>
              <a:ext uri="{FF2B5EF4-FFF2-40B4-BE49-F238E27FC236}">
                <a16:creationId xmlns:a16="http://schemas.microsoft.com/office/drawing/2014/main" id="{3A15F8A2-7F21-8445-B283-1F42FFB47347}"/>
              </a:ext>
            </a:extLst>
          </p:cNvPr>
          <p:cNvSpPr txBox="1"/>
          <p:nvPr/>
        </p:nvSpPr>
        <p:spPr>
          <a:xfrm>
            <a:off x="3420889" y="5771828"/>
            <a:ext cx="5671564" cy="369332"/>
          </a:xfrm>
          <a:prstGeom prst="rect">
            <a:avLst/>
          </a:prstGeom>
          <a:noFill/>
        </p:spPr>
        <p:txBody>
          <a:bodyPr wrap="square" rtlCol="0">
            <a:spAutoFit/>
          </a:bodyPr>
          <a:lstStyle/>
          <a:p>
            <a:r>
              <a:rPr lang="en-AU" dirty="0">
                <a:latin typeface="Century Gothic" panose="020B0502020202020204" pitchFamily="34" charset="0"/>
              </a:rPr>
              <a:t>they ran around the track. </a:t>
            </a:r>
          </a:p>
        </p:txBody>
      </p:sp>
      <p:sp>
        <p:nvSpPr>
          <p:cNvPr id="5" name="Rounded Rectangular Callout 4">
            <a:extLst>
              <a:ext uri="{FF2B5EF4-FFF2-40B4-BE49-F238E27FC236}">
                <a16:creationId xmlns:a16="http://schemas.microsoft.com/office/drawing/2014/main" id="{2939AF79-FE08-734E-ABE1-BE9A9186EA0B}"/>
              </a:ext>
            </a:extLst>
          </p:cNvPr>
          <p:cNvSpPr/>
          <p:nvPr/>
        </p:nvSpPr>
        <p:spPr>
          <a:xfrm>
            <a:off x="3643456" y="2853680"/>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something that is a contrast or turn around?</a:t>
            </a:r>
          </a:p>
        </p:txBody>
      </p:sp>
      <p:pic>
        <p:nvPicPr>
          <p:cNvPr id="6" name="Picture 5" descr="A group of kids playing football&#10;&#10;Description automatically generated with medium confidence">
            <a:extLst>
              <a:ext uri="{FF2B5EF4-FFF2-40B4-BE49-F238E27FC236}">
                <a16:creationId xmlns:a16="http://schemas.microsoft.com/office/drawing/2014/main" id="{0498B3C3-0469-B431-A433-9ABEC2AF66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9339397" y="2503700"/>
            <a:ext cx="2544392" cy="1940099"/>
          </a:xfrm>
          <a:prstGeom prst="rect">
            <a:avLst/>
          </a:prstGeom>
        </p:spPr>
      </p:pic>
      <p:sp>
        <p:nvSpPr>
          <p:cNvPr id="7" name="TextBox 6">
            <a:extLst>
              <a:ext uri="{FF2B5EF4-FFF2-40B4-BE49-F238E27FC236}">
                <a16:creationId xmlns:a16="http://schemas.microsoft.com/office/drawing/2014/main" id="{81761D7E-59E6-9BE1-1685-70D9CFC869DA}"/>
              </a:ext>
            </a:extLst>
          </p:cNvPr>
          <p:cNvSpPr txBox="1"/>
          <p:nvPr/>
        </p:nvSpPr>
        <p:spPr>
          <a:xfrm>
            <a:off x="9612057" y="4409359"/>
            <a:ext cx="2271732" cy="184666"/>
          </a:xfrm>
          <a:prstGeom prst="rect">
            <a:avLst/>
          </a:prstGeom>
          <a:noFill/>
        </p:spPr>
        <p:txBody>
          <a:bodyPr wrap="square" rtlCol="0">
            <a:spAutoFit/>
          </a:bodyPr>
          <a:lstStyle/>
          <a:p>
            <a:r>
              <a:rPr lang="en-US" sz="600" dirty="0">
                <a:hlinkClick r:id="rId6" tooltip="https://www.flickr.com/photos/tmcw/20533874"/>
              </a:rPr>
              <a:t>This Photo</a:t>
            </a:r>
            <a:r>
              <a:rPr lang="en-US" sz="600" dirty="0"/>
              <a:t> by Unknown Author is licensed under </a:t>
            </a:r>
            <a:r>
              <a:rPr lang="en-US" sz="600" dirty="0">
                <a:hlinkClick r:id="rId7" tooltip="https://creativecommons.org/licenses/by-nc-sa/3.0/"/>
              </a:rPr>
              <a:t>CC BY-SA-NC</a:t>
            </a:r>
            <a:endParaRPr lang="en-US" sz="600" dirty="0"/>
          </a:p>
        </p:txBody>
      </p:sp>
      <p:sp>
        <p:nvSpPr>
          <p:cNvPr id="22" name="TextBox 21">
            <a:extLst>
              <a:ext uri="{FF2B5EF4-FFF2-40B4-BE49-F238E27FC236}">
                <a16:creationId xmlns:a16="http://schemas.microsoft.com/office/drawing/2014/main" id="{018FF88C-A5AD-81CE-9143-8EA3FD491C40}"/>
              </a:ext>
            </a:extLst>
          </p:cNvPr>
          <p:cNvSpPr txBox="1"/>
          <p:nvPr/>
        </p:nvSpPr>
        <p:spPr>
          <a:xfrm>
            <a:off x="5421470" y="3947694"/>
            <a:ext cx="3265571" cy="369332"/>
          </a:xfrm>
          <a:prstGeom prst="rect">
            <a:avLst/>
          </a:prstGeom>
          <a:noFill/>
          <a:ln w="25400">
            <a:solidFill>
              <a:srgbClr val="00B050"/>
            </a:solidFill>
          </a:ln>
        </p:spPr>
        <p:txBody>
          <a:bodyPr wrap="square" rtlCol="0">
            <a:spAutoFit/>
          </a:bodyPr>
          <a:lstStyle/>
          <a:p>
            <a:r>
              <a:rPr lang="en-AU" dirty="0">
                <a:latin typeface="Century Gothic" panose="020B0502020202020204" pitchFamily="34" charset="0"/>
              </a:rPr>
              <a:t>they ran around the track.</a:t>
            </a:r>
          </a:p>
        </p:txBody>
      </p:sp>
      <p:sp>
        <p:nvSpPr>
          <p:cNvPr id="23" name="TextBox 22">
            <a:extLst>
              <a:ext uri="{FF2B5EF4-FFF2-40B4-BE49-F238E27FC236}">
                <a16:creationId xmlns:a16="http://schemas.microsoft.com/office/drawing/2014/main" id="{2BF389A2-55B6-E33A-0DF5-4BE6C73C486B}"/>
              </a:ext>
            </a:extLst>
          </p:cNvPr>
          <p:cNvSpPr txBox="1"/>
          <p:nvPr/>
        </p:nvSpPr>
        <p:spPr>
          <a:xfrm>
            <a:off x="2592995" y="4801236"/>
            <a:ext cx="4461260" cy="369332"/>
          </a:xfrm>
          <a:prstGeom prst="rect">
            <a:avLst/>
          </a:prstGeom>
          <a:noFill/>
          <a:ln w="25400">
            <a:solidFill>
              <a:srgbClr val="00B050"/>
            </a:solidFill>
          </a:ln>
        </p:spPr>
        <p:txBody>
          <a:bodyPr wrap="square" rtlCol="0">
            <a:spAutoFit/>
          </a:bodyPr>
          <a:lstStyle/>
          <a:p>
            <a:r>
              <a:rPr lang="en-AU" dirty="0">
                <a:latin typeface="Century Gothic" panose="020B0502020202020204" pitchFamily="34" charset="0"/>
              </a:rPr>
              <a:t>they stayed inside where it was warm.</a:t>
            </a:r>
          </a:p>
        </p:txBody>
      </p:sp>
      <p:sp>
        <p:nvSpPr>
          <p:cNvPr id="19" name="TextBox 18">
            <a:extLst>
              <a:ext uri="{FF2B5EF4-FFF2-40B4-BE49-F238E27FC236}">
                <a16:creationId xmlns:a16="http://schemas.microsoft.com/office/drawing/2014/main" id="{82EB74DD-EBD7-127D-0EAB-42B107E047B5}"/>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Wingdings" pitchFamily="2" charset="2"/>
              <a:buChar char="§"/>
            </a:pPr>
            <a:r>
              <a:rPr lang="en-AU" sz="1200" dirty="0">
                <a:latin typeface="Century Gothic" panose="020B0502020202020204" pitchFamily="34" charset="0"/>
              </a:rPr>
              <a:t>What is action/verb before the comma?</a:t>
            </a:r>
          </a:p>
          <a:p>
            <a:pPr marL="285750" indent="-285750">
              <a:buFont typeface="Wingdings" pitchFamily="2" charset="2"/>
              <a:buChar char="§"/>
            </a:pPr>
            <a:r>
              <a:rPr lang="en-AU" sz="1200" dirty="0">
                <a:latin typeface="Century Gothic" panose="020B0502020202020204" pitchFamily="34" charset="0"/>
              </a:rPr>
              <a:t>Does this contrast with the action after the comma?</a:t>
            </a:r>
          </a:p>
          <a:p>
            <a:pPr marL="285750" indent="-285750">
              <a:buFont typeface="Wingdings" pitchFamily="2" charset="2"/>
              <a:buChar char="§"/>
            </a:pPr>
            <a:r>
              <a:rPr lang="en-AU" sz="1200" dirty="0">
                <a:latin typeface="Century Gothic" panose="020B0502020202020204" pitchFamily="34" charset="0"/>
              </a:rPr>
              <a:t>Does the sentence make sense?</a:t>
            </a:r>
          </a:p>
        </p:txBody>
      </p:sp>
      <p:sp>
        <p:nvSpPr>
          <p:cNvPr id="24" name="Rectangle 23">
            <a:extLst>
              <a:ext uri="{FF2B5EF4-FFF2-40B4-BE49-F238E27FC236}">
                <a16:creationId xmlns:a16="http://schemas.microsoft.com/office/drawing/2014/main" id="{07C782BA-19EE-F9DF-9C62-D868908B9E23}"/>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‘even though’ or ‘although’.</a:t>
            </a:r>
          </a:p>
          <a:p>
            <a:pPr marL="457200" indent="-457200">
              <a:buFont typeface="+mj-lt"/>
              <a:buAutoNum type="arabicPeriod"/>
            </a:pPr>
            <a:r>
              <a:rPr lang="en-AU" dirty="0">
                <a:latin typeface="Century Gothic" panose="020B0502020202020204" pitchFamily="34" charset="0"/>
              </a:rPr>
              <a:t>Underline the action/ predicate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sentence stem, followed by a comma, then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p:txBody>
      </p:sp>
    </p:spTree>
    <p:extLst>
      <p:ext uri="{BB962C8B-B14F-4D97-AF65-F5344CB8AC3E}">
        <p14:creationId xmlns:p14="http://schemas.microsoft.com/office/powerpoint/2010/main" val="18389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6" grpId="0" animBg="1"/>
      <p:bldP spid="37" grpId="0"/>
      <p:bldP spid="5" grpId="0" animBg="1"/>
      <p:bldP spid="7"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1351181" y="3229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sp>
        <p:nvSpPr>
          <p:cNvPr id="31" name="TextBox 30">
            <a:extLst>
              <a:ext uri="{FF2B5EF4-FFF2-40B4-BE49-F238E27FC236}">
                <a16:creationId xmlns:a16="http://schemas.microsoft.com/office/drawing/2014/main" id="{2D14C820-A5A9-8340-892A-17DBD65C3B07}"/>
              </a:ext>
            </a:extLst>
          </p:cNvPr>
          <p:cNvSpPr txBox="1"/>
          <p:nvPr/>
        </p:nvSpPr>
        <p:spPr>
          <a:xfrm>
            <a:off x="257374" y="4080510"/>
            <a:ext cx="7377866" cy="369332"/>
          </a:xfrm>
          <a:prstGeom prst="rect">
            <a:avLst/>
          </a:prstGeom>
          <a:noFill/>
        </p:spPr>
        <p:txBody>
          <a:bodyPr wrap="square" rtlCol="0">
            <a:spAutoFit/>
          </a:bodyPr>
          <a:lstStyle/>
          <a:p>
            <a:r>
              <a:rPr lang="en-AU" dirty="0">
                <a:latin typeface="Century Gothic" panose="020B0502020202020204" pitchFamily="34" charset="0"/>
              </a:rPr>
              <a:t>Even though it was a windy day, </a:t>
            </a:r>
          </a:p>
        </p:txBody>
      </p:sp>
      <p:sp>
        <p:nvSpPr>
          <p:cNvPr id="33" name="TextBox 32">
            <a:extLst>
              <a:ext uri="{FF2B5EF4-FFF2-40B4-BE49-F238E27FC236}">
                <a16:creationId xmlns:a16="http://schemas.microsoft.com/office/drawing/2014/main" id="{B2FD8068-3A71-2F40-8F1E-9CE531BBDD6B}"/>
              </a:ext>
            </a:extLst>
          </p:cNvPr>
          <p:cNvSpPr txBox="1"/>
          <p:nvPr/>
        </p:nvSpPr>
        <p:spPr>
          <a:xfrm>
            <a:off x="257374" y="5822248"/>
            <a:ext cx="7194986" cy="369332"/>
          </a:xfrm>
          <a:prstGeom prst="rect">
            <a:avLst/>
          </a:prstGeom>
          <a:noFill/>
        </p:spPr>
        <p:txBody>
          <a:bodyPr wrap="square" rtlCol="0">
            <a:spAutoFit/>
          </a:bodyPr>
          <a:lstStyle/>
          <a:p>
            <a:r>
              <a:rPr lang="en-AU" dirty="0">
                <a:latin typeface="Century Gothic" panose="020B0502020202020204" pitchFamily="34" charset="0"/>
              </a:rPr>
              <a:t>Although the wind was blowing hard, </a:t>
            </a:r>
          </a:p>
        </p:txBody>
      </p:sp>
      <p:cxnSp>
        <p:nvCxnSpPr>
          <p:cNvPr id="34" name="Straight Connector 33">
            <a:extLst>
              <a:ext uri="{FF2B5EF4-FFF2-40B4-BE49-F238E27FC236}">
                <a16:creationId xmlns:a16="http://schemas.microsoft.com/office/drawing/2014/main" id="{B0174EBE-F2F2-8E44-9513-5AB43D6F0828}"/>
              </a:ext>
            </a:extLst>
          </p:cNvPr>
          <p:cNvCxnSpPr>
            <a:cxnSpLocks/>
          </p:cNvCxnSpPr>
          <p:nvPr/>
        </p:nvCxnSpPr>
        <p:spPr>
          <a:xfrm>
            <a:off x="4092611" y="4516733"/>
            <a:ext cx="378140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783A90-54D8-4B46-B997-73C9B806167C}"/>
              </a:ext>
            </a:extLst>
          </p:cNvPr>
          <p:cNvCxnSpPr>
            <a:cxnSpLocks/>
          </p:cNvCxnSpPr>
          <p:nvPr/>
        </p:nvCxnSpPr>
        <p:spPr>
          <a:xfrm>
            <a:off x="4633241" y="6191580"/>
            <a:ext cx="324077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2939AF79-FE08-734E-ABE1-BE9A9186EA0B}"/>
              </a:ext>
            </a:extLst>
          </p:cNvPr>
          <p:cNvSpPr/>
          <p:nvPr/>
        </p:nvSpPr>
        <p:spPr>
          <a:xfrm>
            <a:off x="6096000" y="3052043"/>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something that is a contrast or turn around?</a:t>
            </a:r>
          </a:p>
        </p:txBody>
      </p:sp>
      <p:sp>
        <p:nvSpPr>
          <p:cNvPr id="38" name="Rounded Rectangular Callout 37">
            <a:extLst>
              <a:ext uri="{FF2B5EF4-FFF2-40B4-BE49-F238E27FC236}">
                <a16:creationId xmlns:a16="http://schemas.microsoft.com/office/drawing/2014/main" id="{159E7049-7D5E-5F4D-A11E-070464234FDC}"/>
              </a:ext>
            </a:extLst>
          </p:cNvPr>
          <p:cNvSpPr/>
          <p:nvPr/>
        </p:nvSpPr>
        <p:spPr>
          <a:xfrm>
            <a:off x="6096000" y="4797337"/>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is something that is a contrast or turn around?</a:t>
            </a:r>
          </a:p>
        </p:txBody>
      </p:sp>
      <p:pic>
        <p:nvPicPr>
          <p:cNvPr id="22" name="Picture 21" descr="Icon&#10;&#10;Description automatically generated">
            <a:extLst>
              <a:ext uri="{FF2B5EF4-FFF2-40B4-BE49-F238E27FC236}">
                <a16:creationId xmlns:a16="http://schemas.microsoft.com/office/drawing/2014/main" id="{09D21042-EBAC-6648-8755-7016BF82966B}"/>
              </a:ext>
            </a:extLst>
          </p:cNvPr>
          <p:cNvPicPr>
            <a:picLocks noChangeAspect="1"/>
          </p:cNvPicPr>
          <p:nvPr/>
        </p:nvPicPr>
        <p:blipFill>
          <a:blip r:embed="rId5"/>
          <a:stretch>
            <a:fillRect/>
          </a:stretch>
        </p:blipFill>
        <p:spPr>
          <a:xfrm>
            <a:off x="10583277" y="51517"/>
            <a:ext cx="674079" cy="674079"/>
          </a:xfrm>
          <a:prstGeom prst="rect">
            <a:avLst/>
          </a:prstGeom>
        </p:spPr>
      </p:pic>
      <p:pic>
        <p:nvPicPr>
          <p:cNvPr id="6" name="Picture 5" descr="A picture containing outdoor, sky, grass, ground&#10;&#10;Description automatically generated">
            <a:extLst>
              <a:ext uri="{FF2B5EF4-FFF2-40B4-BE49-F238E27FC236}">
                <a16:creationId xmlns:a16="http://schemas.microsoft.com/office/drawing/2014/main" id="{4F33DDE9-BB03-0580-307B-340845BE69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8305800" y="2305380"/>
            <a:ext cx="3886200" cy="3886200"/>
          </a:xfrm>
          <a:prstGeom prst="rect">
            <a:avLst/>
          </a:prstGeom>
        </p:spPr>
      </p:pic>
      <p:sp>
        <p:nvSpPr>
          <p:cNvPr id="7" name="TextBox 6">
            <a:extLst>
              <a:ext uri="{FF2B5EF4-FFF2-40B4-BE49-F238E27FC236}">
                <a16:creationId xmlns:a16="http://schemas.microsoft.com/office/drawing/2014/main" id="{F25DC0D1-64AE-46D7-C35E-0E06CCCB6556}"/>
              </a:ext>
            </a:extLst>
          </p:cNvPr>
          <p:cNvSpPr txBox="1"/>
          <p:nvPr/>
        </p:nvSpPr>
        <p:spPr>
          <a:xfrm>
            <a:off x="8305800" y="6191580"/>
            <a:ext cx="3886200" cy="230832"/>
          </a:xfrm>
          <a:prstGeom prst="rect">
            <a:avLst/>
          </a:prstGeom>
          <a:noFill/>
        </p:spPr>
        <p:txBody>
          <a:bodyPr wrap="square" rtlCol="0">
            <a:spAutoFit/>
          </a:bodyPr>
          <a:lstStyle/>
          <a:p>
            <a:r>
              <a:rPr lang="en-US" sz="900">
                <a:hlinkClick r:id="rId7" tooltip="https://www.flickr.com/photos/maurina/9699263392"/>
              </a:rPr>
              <a:t>This Photo</a:t>
            </a:r>
            <a:r>
              <a:rPr lang="en-US" sz="900"/>
              <a:t> by Unknown Author is licensed under </a:t>
            </a:r>
            <a:r>
              <a:rPr lang="en-US" sz="900">
                <a:hlinkClick r:id="rId8" tooltip="https://creativecommons.org/licenses/by/3.0/"/>
              </a:rPr>
              <a:t>CC BY</a:t>
            </a:r>
            <a:endParaRPr lang="en-US" sz="900"/>
          </a:p>
        </p:txBody>
      </p:sp>
      <p:sp>
        <p:nvSpPr>
          <p:cNvPr id="17" name="TextBox 16">
            <a:extLst>
              <a:ext uri="{FF2B5EF4-FFF2-40B4-BE49-F238E27FC236}">
                <a16:creationId xmlns:a16="http://schemas.microsoft.com/office/drawing/2014/main" id="{C62766CF-2785-15EB-8537-2D5E0D0DF66E}"/>
              </a:ext>
            </a:extLst>
          </p:cNvPr>
          <p:cNvSpPr txBox="1"/>
          <p:nvPr/>
        </p:nvSpPr>
        <p:spPr>
          <a:xfrm>
            <a:off x="10118035" y="913049"/>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Wingdings" pitchFamily="2" charset="2"/>
              <a:buChar char="§"/>
            </a:pPr>
            <a:r>
              <a:rPr lang="en-AU" sz="1200" dirty="0">
                <a:latin typeface="Century Gothic" panose="020B0502020202020204" pitchFamily="34" charset="0"/>
              </a:rPr>
              <a:t>What is action/verb before the comma?</a:t>
            </a:r>
          </a:p>
          <a:p>
            <a:pPr marL="285750" indent="-285750">
              <a:buFont typeface="Wingdings" pitchFamily="2" charset="2"/>
              <a:buChar char="§"/>
            </a:pPr>
            <a:r>
              <a:rPr lang="en-AU" sz="1200" dirty="0">
                <a:latin typeface="Century Gothic" panose="020B0502020202020204" pitchFamily="34" charset="0"/>
              </a:rPr>
              <a:t>Does this contrast with the action after the comma?</a:t>
            </a:r>
          </a:p>
          <a:p>
            <a:pPr marL="285750" indent="-285750">
              <a:buFont typeface="Wingdings" pitchFamily="2" charset="2"/>
              <a:buChar char="§"/>
            </a:pPr>
            <a:r>
              <a:rPr lang="en-AU" sz="1200" dirty="0">
                <a:latin typeface="Century Gothic" panose="020B0502020202020204" pitchFamily="34" charset="0"/>
              </a:rPr>
              <a:t>Does the sentence make sense?</a:t>
            </a:r>
          </a:p>
        </p:txBody>
      </p:sp>
      <p:sp>
        <p:nvSpPr>
          <p:cNvPr id="19" name="Rectangle 18">
            <a:extLst>
              <a:ext uri="{FF2B5EF4-FFF2-40B4-BE49-F238E27FC236}">
                <a16:creationId xmlns:a16="http://schemas.microsoft.com/office/drawing/2014/main" id="{139C3512-96B3-3259-D481-9210EFF9E80C}"/>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‘even though’ or ‘although’.</a:t>
            </a:r>
          </a:p>
          <a:p>
            <a:pPr marL="457200" indent="-457200">
              <a:buFont typeface="+mj-lt"/>
              <a:buAutoNum type="arabicPeriod"/>
            </a:pPr>
            <a:r>
              <a:rPr lang="en-AU" dirty="0">
                <a:latin typeface="Century Gothic" panose="020B0502020202020204" pitchFamily="34" charset="0"/>
              </a:rPr>
              <a:t>Underline the action/ predicate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sentence stem, followed by a comma, then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p:txBody>
      </p:sp>
    </p:spTree>
    <p:extLst>
      <p:ext uri="{BB962C8B-B14F-4D97-AF65-F5344CB8AC3E}">
        <p14:creationId xmlns:p14="http://schemas.microsoft.com/office/powerpoint/2010/main" val="194745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5"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You do</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0295"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sp>
        <p:nvSpPr>
          <p:cNvPr id="31" name="TextBox 30">
            <a:extLst>
              <a:ext uri="{FF2B5EF4-FFF2-40B4-BE49-F238E27FC236}">
                <a16:creationId xmlns:a16="http://schemas.microsoft.com/office/drawing/2014/main" id="{2D14C820-A5A9-8340-892A-17DBD65C3B07}"/>
              </a:ext>
            </a:extLst>
          </p:cNvPr>
          <p:cNvSpPr txBox="1"/>
          <p:nvPr/>
        </p:nvSpPr>
        <p:spPr>
          <a:xfrm>
            <a:off x="163245" y="3127157"/>
            <a:ext cx="7377866" cy="369332"/>
          </a:xfrm>
          <a:prstGeom prst="rect">
            <a:avLst/>
          </a:prstGeom>
          <a:noFill/>
        </p:spPr>
        <p:txBody>
          <a:bodyPr wrap="square" rtlCol="0">
            <a:spAutoFit/>
          </a:bodyPr>
          <a:lstStyle/>
          <a:p>
            <a:r>
              <a:rPr lang="en-AU" dirty="0">
                <a:latin typeface="Century Gothic" panose="020B0502020202020204" pitchFamily="34" charset="0"/>
              </a:rPr>
              <a:t>Although it snowed heavily, </a:t>
            </a:r>
          </a:p>
        </p:txBody>
      </p:sp>
      <p:sp>
        <p:nvSpPr>
          <p:cNvPr id="33" name="TextBox 32">
            <a:extLst>
              <a:ext uri="{FF2B5EF4-FFF2-40B4-BE49-F238E27FC236}">
                <a16:creationId xmlns:a16="http://schemas.microsoft.com/office/drawing/2014/main" id="{B2FD8068-3A71-2F40-8F1E-9CE531BBDD6B}"/>
              </a:ext>
            </a:extLst>
          </p:cNvPr>
          <p:cNvSpPr txBox="1"/>
          <p:nvPr/>
        </p:nvSpPr>
        <p:spPr>
          <a:xfrm>
            <a:off x="163245" y="4012874"/>
            <a:ext cx="7194986" cy="369332"/>
          </a:xfrm>
          <a:prstGeom prst="rect">
            <a:avLst/>
          </a:prstGeom>
          <a:noFill/>
        </p:spPr>
        <p:txBody>
          <a:bodyPr wrap="square" rtlCol="0">
            <a:spAutoFit/>
          </a:bodyPr>
          <a:lstStyle/>
          <a:p>
            <a:r>
              <a:rPr lang="en-AU" dirty="0">
                <a:latin typeface="Century Gothic" panose="020B0502020202020204" pitchFamily="34" charset="0"/>
              </a:rPr>
              <a:t>Even though it was very cold, </a:t>
            </a:r>
          </a:p>
        </p:txBody>
      </p:sp>
      <p:cxnSp>
        <p:nvCxnSpPr>
          <p:cNvPr id="34" name="Straight Connector 33">
            <a:extLst>
              <a:ext uri="{FF2B5EF4-FFF2-40B4-BE49-F238E27FC236}">
                <a16:creationId xmlns:a16="http://schemas.microsoft.com/office/drawing/2014/main" id="{B0174EBE-F2F2-8E44-9513-5AB43D6F0828}"/>
              </a:ext>
            </a:extLst>
          </p:cNvPr>
          <p:cNvCxnSpPr>
            <a:cxnSpLocks/>
          </p:cNvCxnSpPr>
          <p:nvPr/>
        </p:nvCxnSpPr>
        <p:spPr>
          <a:xfrm>
            <a:off x="3320716" y="349648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393923-A72D-2849-8669-FF0C85666784}"/>
              </a:ext>
            </a:extLst>
          </p:cNvPr>
          <p:cNvSpPr txBox="1"/>
          <p:nvPr/>
        </p:nvSpPr>
        <p:spPr>
          <a:xfrm>
            <a:off x="212904" y="4989312"/>
            <a:ext cx="7377866" cy="369332"/>
          </a:xfrm>
          <a:prstGeom prst="rect">
            <a:avLst/>
          </a:prstGeom>
          <a:noFill/>
        </p:spPr>
        <p:txBody>
          <a:bodyPr wrap="square" rtlCol="0">
            <a:spAutoFit/>
          </a:bodyPr>
          <a:lstStyle/>
          <a:p>
            <a:r>
              <a:rPr lang="en-AU" dirty="0">
                <a:latin typeface="Century Gothic" panose="020B0502020202020204" pitchFamily="34" charset="0"/>
              </a:rPr>
              <a:t>Although it was a hot day, </a:t>
            </a:r>
          </a:p>
        </p:txBody>
      </p:sp>
      <p:sp>
        <p:nvSpPr>
          <p:cNvPr id="23" name="TextBox 22">
            <a:extLst>
              <a:ext uri="{FF2B5EF4-FFF2-40B4-BE49-F238E27FC236}">
                <a16:creationId xmlns:a16="http://schemas.microsoft.com/office/drawing/2014/main" id="{9BF19478-416B-CB40-9DA9-08C1D04FBCCE}"/>
              </a:ext>
            </a:extLst>
          </p:cNvPr>
          <p:cNvSpPr txBox="1"/>
          <p:nvPr/>
        </p:nvSpPr>
        <p:spPr>
          <a:xfrm>
            <a:off x="212904" y="6044847"/>
            <a:ext cx="7194986" cy="369332"/>
          </a:xfrm>
          <a:prstGeom prst="rect">
            <a:avLst/>
          </a:prstGeom>
          <a:noFill/>
        </p:spPr>
        <p:txBody>
          <a:bodyPr wrap="square" rtlCol="0">
            <a:spAutoFit/>
          </a:bodyPr>
          <a:lstStyle/>
          <a:p>
            <a:r>
              <a:rPr lang="en-AU" dirty="0">
                <a:latin typeface="Century Gothic" panose="020B0502020202020204" pitchFamily="34" charset="0"/>
              </a:rPr>
              <a:t>Even though they were at the beach, </a:t>
            </a:r>
          </a:p>
        </p:txBody>
      </p:sp>
      <p:pic>
        <p:nvPicPr>
          <p:cNvPr id="26" name="Picture 25" descr="Icon&#10;&#10;Description automatically generated">
            <a:extLst>
              <a:ext uri="{FF2B5EF4-FFF2-40B4-BE49-F238E27FC236}">
                <a16:creationId xmlns:a16="http://schemas.microsoft.com/office/drawing/2014/main" id="{BDBC16A3-2EDA-2248-A79A-8CCC2817D6D3}"/>
              </a:ext>
            </a:extLst>
          </p:cNvPr>
          <p:cNvPicPr>
            <a:picLocks noChangeAspect="1"/>
          </p:cNvPicPr>
          <p:nvPr/>
        </p:nvPicPr>
        <p:blipFill>
          <a:blip r:embed="rId5"/>
          <a:stretch>
            <a:fillRect/>
          </a:stretch>
        </p:blipFill>
        <p:spPr>
          <a:xfrm>
            <a:off x="11412617" y="37590"/>
            <a:ext cx="674078" cy="674078"/>
          </a:xfrm>
          <a:prstGeom prst="rect">
            <a:avLst/>
          </a:prstGeom>
        </p:spPr>
      </p:pic>
      <p:cxnSp>
        <p:nvCxnSpPr>
          <p:cNvPr id="19" name="Straight Connector 18">
            <a:extLst>
              <a:ext uri="{FF2B5EF4-FFF2-40B4-BE49-F238E27FC236}">
                <a16:creationId xmlns:a16="http://schemas.microsoft.com/office/drawing/2014/main" id="{6E0DC926-284C-62D4-C279-991E0B9D0594}"/>
              </a:ext>
            </a:extLst>
          </p:cNvPr>
          <p:cNvCxnSpPr>
            <a:cxnSpLocks/>
          </p:cNvCxnSpPr>
          <p:nvPr/>
        </p:nvCxnSpPr>
        <p:spPr>
          <a:xfrm>
            <a:off x="3600450" y="4375386"/>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C9D100-C1C5-4E74-B7FF-FE37FFCAF463}"/>
              </a:ext>
            </a:extLst>
          </p:cNvPr>
          <p:cNvCxnSpPr>
            <a:cxnSpLocks/>
          </p:cNvCxnSpPr>
          <p:nvPr/>
        </p:nvCxnSpPr>
        <p:spPr>
          <a:xfrm>
            <a:off x="3320715" y="531502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9CBF1B-8C8A-E9FB-08A2-CAF11D9A2EBD}"/>
              </a:ext>
            </a:extLst>
          </p:cNvPr>
          <p:cNvCxnSpPr>
            <a:cxnSpLocks/>
          </p:cNvCxnSpPr>
          <p:nvPr/>
        </p:nvCxnSpPr>
        <p:spPr>
          <a:xfrm>
            <a:off x="4619627" y="6396517"/>
            <a:ext cx="297114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A couple people walking in the snow&#10;&#10;Description automatically generated with low confidence">
            <a:extLst>
              <a:ext uri="{FF2B5EF4-FFF2-40B4-BE49-F238E27FC236}">
                <a16:creationId xmlns:a16="http://schemas.microsoft.com/office/drawing/2014/main" id="{3C0AC391-7A10-A6BF-FB52-55036D15525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8778513" y="2334819"/>
            <a:ext cx="2971143" cy="1982309"/>
          </a:xfrm>
          <a:prstGeom prst="rect">
            <a:avLst/>
          </a:prstGeom>
        </p:spPr>
      </p:pic>
      <p:sp>
        <p:nvSpPr>
          <p:cNvPr id="4" name="TextBox 3">
            <a:extLst>
              <a:ext uri="{FF2B5EF4-FFF2-40B4-BE49-F238E27FC236}">
                <a16:creationId xmlns:a16="http://schemas.microsoft.com/office/drawing/2014/main" id="{D025663C-DB64-923F-A97A-7BCECC432985}"/>
              </a:ext>
            </a:extLst>
          </p:cNvPr>
          <p:cNvSpPr txBox="1"/>
          <p:nvPr/>
        </p:nvSpPr>
        <p:spPr>
          <a:xfrm>
            <a:off x="9215355" y="4317128"/>
            <a:ext cx="2042695" cy="184666"/>
          </a:xfrm>
          <a:prstGeom prst="rect">
            <a:avLst/>
          </a:prstGeom>
          <a:noFill/>
        </p:spPr>
        <p:txBody>
          <a:bodyPr wrap="square" rtlCol="0">
            <a:spAutoFit/>
          </a:bodyPr>
          <a:lstStyle/>
          <a:p>
            <a:r>
              <a:rPr lang="en-US" sz="600" dirty="0">
                <a:hlinkClick r:id="rId7" tooltip="https://www.geograph.org.uk/photo/5658618"/>
              </a:rPr>
              <a:t>This Photo</a:t>
            </a:r>
            <a:r>
              <a:rPr lang="en-US" sz="600" dirty="0"/>
              <a:t> by Unknown Author is licensed under </a:t>
            </a:r>
            <a:r>
              <a:rPr lang="en-US" sz="600" dirty="0">
                <a:hlinkClick r:id="rId8" tooltip="https://creativecommons.org/licenses/by-sa/3.0/"/>
              </a:rPr>
              <a:t>CC BY-SA</a:t>
            </a:r>
            <a:endParaRPr lang="en-US" sz="600" dirty="0"/>
          </a:p>
        </p:txBody>
      </p:sp>
      <p:pic>
        <p:nvPicPr>
          <p:cNvPr id="6" name="Picture 5" descr="Waves crashing on a beach&#10;&#10;Description automatically generated with medium confidence">
            <a:extLst>
              <a:ext uri="{FF2B5EF4-FFF2-40B4-BE49-F238E27FC236}">
                <a16:creationId xmlns:a16="http://schemas.microsoft.com/office/drawing/2014/main" id="{9ECA2371-3B9B-23BF-826E-DC8A42A0D951}"/>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8778513" y="4509343"/>
            <a:ext cx="2971143" cy="1974760"/>
          </a:xfrm>
          <a:prstGeom prst="rect">
            <a:avLst/>
          </a:prstGeom>
        </p:spPr>
      </p:pic>
      <p:sp>
        <p:nvSpPr>
          <p:cNvPr id="7" name="TextBox 6">
            <a:extLst>
              <a:ext uri="{FF2B5EF4-FFF2-40B4-BE49-F238E27FC236}">
                <a16:creationId xmlns:a16="http://schemas.microsoft.com/office/drawing/2014/main" id="{C390BFB9-7B4A-AD0B-86ED-D7D38A15A9F4}"/>
              </a:ext>
            </a:extLst>
          </p:cNvPr>
          <p:cNvSpPr txBox="1"/>
          <p:nvPr/>
        </p:nvSpPr>
        <p:spPr>
          <a:xfrm>
            <a:off x="8778513" y="6622685"/>
            <a:ext cx="2971143" cy="184666"/>
          </a:xfrm>
          <a:prstGeom prst="rect">
            <a:avLst/>
          </a:prstGeom>
          <a:noFill/>
        </p:spPr>
        <p:txBody>
          <a:bodyPr wrap="square" rtlCol="0">
            <a:spAutoFit/>
          </a:bodyPr>
          <a:lstStyle/>
          <a:p>
            <a:r>
              <a:rPr lang="en-US" sz="600" dirty="0">
                <a:hlinkClick r:id="rId10" tooltip="https://www.unrealhawaii.com/2011/05/bodysurfing-at-sandy-beach/"/>
              </a:rPr>
              <a:t>This Photo</a:t>
            </a:r>
            <a:r>
              <a:rPr lang="en-US" sz="600" dirty="0"/>
              <a:t> by Unknown Author is licensed under </a:t>
            </a:r>
            <a:r>
              <a:rPr lang="en-US" sz="600" dirty="0">
                <a:hlinkClick r:id="rId11" tooltip="https://creativecommons.org/licenses/by-nc-nd/3.0/"/>
              </a:rPr>
              <a:t>CC BY-NC-ND</a:t>
            </a:r>
            <a:endParaRPr lang="en-US" sz="600" dirty="0"/>
          </a:p>
        </p:txBody>
      </p:sp>
      <p:sp>
        <p:nvSpPr>
          <p:cNvPr id="24" name="TextBox 23">
            <a:extLst>
              <a:ext uri="{FF2B5EF4-FFF2-40B4-BE49-F238E27FC236}">
                <a16:creationId xmlns:a16="http://schemas.microsoft.com/office/drawing/2014/main" id="{071D005B-C667-AB2D-ED15-4013882FC649}"/>
              </a:ext>
            </a:extLst>
          </p:cNvPr>
          <p:cNvSpPr txBox="1"/>
          <p:nvPr/>
        </p:nvSpPr>
        <p:spPr>
          <a:xfrm>
            <a:off x="10118035" y="816793"/>
            <a:ext cx="2073965" cy="1600438"/>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Wingdings" pitchFamily="2" charset="2"/>
              <a:buChar char="§"/>
            </a:pPr>
            <a:r>
              <a:rPr lang="en-AU" sz="1200" dirty="0">
                <a:latin typeface="Century Gothic" panose="020B0502020202020204" pitchFamily="34" charset="0"/>
              </a:rPr>
              <a:t>What is action/verb before the comma?</a:t>
            </a:r>
          </a:p>
          <a:p>
            <a:pPr marL="285750" indent="-285750">
              <a:buFont typeface="Wingdings" pitchFamily="2" charset="2"/>
              <a:buChar char="§"/>
            </a:pPr>
            <a:r>
              <a:rPr lang="en-AU" sz="1200" dirty="0">
                <a:latin typeface="Century Gothic" panose="020B0502020202020204" pitchFamily="34" charset="0"/>
              </a:rPr>
              <a:t>Does this contrast with the action before the comma?</a:t>
            </a:r>
          </a:p>
          <a:p>
            <a:pPr marL="285750" indent="-285750">
              <a:buFont typeface="Wingdings" pitchFamily="2" charset="2"/>
              <a:buChar char="§"/>
            </a:pPr>
            <a:r>
              <a:rPr lang="en-AU" sz="1200" dirty="0">
                <a:latin typeface="Century Gothic" panose="020B0502020202020204" pitchFamily="34" charset="0"/>
              </a:rPr>
              <a:t>Does the sentence make sense?</a:t>
            </a:r>
          </a:p>
        </p:txBody>
      </p:sp>
      <p:sp>
        <p:nvSpPr>
          <p:cNvPr id="25" name="Rectangle 24">
            <a:extLst>
              <a:ext uri="{FF2B5EF4-FFF2-40B4-BE49-F238E27FC236}">
                <a16:creationId xmlns:a16="http://schemas.microsoft.com/office/drawing/2014/main" id="{6911C4E6-A9DD-DB13-8477-25BE8BDBB44A}"/>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‘even though’ or ‘although’.</a:t>
            </a:r>
          </a:p>
          <a:p>
            <a:pPr marL="457200" indent="-457200">
              <a:buFont typeface="+mj-lt"/>
              <a:buAutoNum type="arabicPeriod"/>
            </a:pPr>
            <a:r>
              <a:rPr lang="en-AU" dirty="0">
                <a:latin typeface="Century Gothic" panose="020B0502020202020204" pitchFamily="34" charset="0"/>
              </a:rPr>
              <a:t>Underline the action/ predicate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sentence stem, followed by a comma, then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p:txBody>
      </p:sp>
    </p:spTree>
    <p:extLst>
      <p:ext uri="{BB962C8B-B14F-4D97-AF65-F5344CB8AC3E}">
        <p14:creationId xmlns:p14="http://schemas.microsoft.com/office/powerpoint/2010/main" val="11498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Tree>
    <p:extLst>
      <p:ext uri="{BB962C8B-B14F-4D97-AF65-F5344CB8AC3E}">
        <p14:creationId xmlns:p14="http://schemas.microsoft.com/office/powerpoint/2010/main" val="321337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1384995"/>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AU" sz="2800" dirty="0">
                <a:latin typeface="Century Gothic" panose="020B0502020202020204" pitchFamily="34" charset="0"/>
              </a:rPr>
              <a:t>We are learning to finish sentences when given a sentence stem (starting with a subordinating conjunction). </a:t>
            </a:r>
          </a:p>
          <a:p>
            <a:pPr algn="ctr"/>
            <a:r>
              <a:rPr lang="en-AU" sz="2800" b="1" dirty="0">
                <a:latin typeface="Century Gothic" panose="020B0502020202020204" pitchFamily="34" charset="0"/>
              </a:rPr>
              <a:t>although</a:t>
            </a:r>
            <a:r>
              <a:rPr lang="en-AU" sz="2800" dirty="0">
                <a:latin typeface="Century Gothic" panose="020B0502020202020204" pitchFamily="34" charset="0"/>
              </a:rPr>
              <a:t> and </a:t>
            </a:r>
            <a:r>
              <a:rPr lang="en-AU" sz="2800" b="1" dirty="0">
                <a:latin typeface="Century Gothic" panose="020B0502020202020204" pitchFamily="34" charset="0"/>
              </a:rPr>
              <a:t>even though</a:t>
            </a: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674078"/>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pic>
        <p:nvPicPr>
          <p:cNvPr id="16" name="Picture 2" descr="https://cdn3.vectorstock.com/i/1000x1000/77/52/yes-tick-icon-vector-229577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5677065" y="7421449"/>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4"/>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5"/>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6"/>
          <a:stretch>
            <a:fillRect/>
          </a:stretch>
        </p:blipFill>
        <p:spPr>
          <a:xfrm>
            <a:off x="9771566" y="154632"/>
            <a:ext cx="693813" cy="679158"/>
          </a:xfrm>
          <a:prstGeom prst="rect">
            <a:avLst/>
          </a:prstGeom>
        </p:spPr>
      </p:pic>
      <p:sp>
        <p:nvSpPr>
          <p:cNvPr id="24" name="Content Placeholder 3">
            <a:extLst>
              <a:ext uri="{FF2B5EF4-FFF2-40B4-BE49-F238E27FC236}">
                <a16:creationId xmlns:a16="http://schemas.microsoft.com/office/drawing/2014/main" id="{C08E9210-254A-C63F-524E-781079FC7E5D}"/>
              </a:ext>
            </a:extLst>
          </p:cNvPr>
          <p:cNvSpPr txBox="1">
            <a:spLocks/>
          </p:cNvSpPr>
          <p:nvPr/>
        </p:nvSpPr>
        <p:spPr>
          <a:xfrm>
            <a:off x="534005" y="801179"/>
            <a:ext cx="8858464" cy="3867073"/>
          </a:xfrm>
          <a:prstGeom prst="rect">
            <a:avLst/>
          </a:prstGeom>
          <a:no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2400" dirty="0">
                <a:latin typeface="Century Gothic" panose="020B0502020202020204" pitchFamily="34" charset="0"/>
              </a:rPr>
              <a:t>When we are writing, we can use ‘even though’ and ‘although’ at the beginning of a sentence. </a:t>
            </a:r>
          </a:p>
          <a:p>
            <a:pPr>
              <a:buFont typeface="Wingdings" panose="05000000000000000000" pitchFamily="2" charset="2"/>
              <a:buChar char="§"/>
            </a:pPr>
            <a:r>
              <a:rPr lang="en-AU" sz="2400" dirty="0">
                <a:latin typeface="Century Gothic" panose="020B0502020202020204" pitchFamily="34" charset="0"/>
              </a:rPr>
              <a:t>A special name for these words is ‘subordinating conjunctions’. </a:t>
            </a:r>
          </a:p>
          <a:p>
            <a:pPr>
              <a:buFont typeface="Wingdings" panose="05000000000000000000" pitchFamily="2" charset="2"/>
              <a:buChar char="§"/>
            </a:pPr>
            <a:r>
              <a:rPr lang="en-AU" sz="2400" dirty="0">
                <a:latin typeface="Century Gothic" panose="020B0502020202020204" pitchFamily="34" charset="0"/>
              </a:rPr>
              <a:t>The subordinating conjunctions of ‘even though’ and ‘although’ tell us something has happened even though it should not have. </a:t>
            </a:r>
          </a:p>
          <a:p>
            <a:pPr>
              <a:buFont typeface="Wingdings" panose="05000000000000000000" pitchFamily="2" charset="2"/>
              <a:buChar char="§"/>
            </a:pPr>
            <a:r>
              <a:rPr lang="en-AU" sz="2400" dirty="0">
                <a:latin typeface="Century Gothic" panose="020B0502020202020204" pitchFamily="34" charset="0"/>
              </a:rPr>
              <a:t>They have a similar meaning to the conjunction ‘but’</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423883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4" name="Rectangle 3"/>
          <p:cNvSpPr/>
          <p:nvPr/>
        </p:nvSpPr>
        <p:spPr>
          <a:xfrm>
            <a:off x="325098" y="2412958"/>
            <a:ext cx="3275351" cy="461665"/>
          </a:xfrm>
          <a:prstGeom prst="rect">
            <a:avLst/>
          </a:prstGeom>
        </p:spPr>
        <p:txBody>
          <a:bodyPr wrap="square">
            <a:spAutoFit/>
          </a:bodyPr>
          <a:lstStyle/>
          <a:p>
            <a:r>
              <a:rPr lang="en-AU" sz="2400" b="1" dirty="0">
                <a:solidFill>
                  <a:srgbClr val="00B050"/>
                </a:solidFill>
                <a:latin typeface="Century Gothic" panose="020B0502020202020204" pitchFamily="34" charset="0"/>
              </a:rPr>
              <a:t>Sentence stems: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301225" y="315619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Even though</a:t>
            </a:r>
            <a:r>
              <a:rPr lang="en-AU" u="sng" dirty="0">
                <a:latin typeface="Century Gothic" panose="020B0502020202020204" pitchFamily="34" charset="0"/>
              </a:rPr>
              <a:t> he</a:t>
            </a:r>
            <a:r>
              <a:rPr lang="en-AU" b="1" u="sng" dirty="0">
                <a:latin typeface="Century Gothic" panose="020B0502020202020204" pitchFamily="34" charset="0"/>
              </a:rPr>
              <a:t> </a:t>
            </a:r>
            <a:r>
              <a:rPr lang="en-AU" u="sng" dirty="0">
                <a:latin typeface="Century Gothic" panose="020B0502020202020204" pitchFamily="34" charset="0"/>
              </a:rPr>
              <a:t>ate breakfast</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569660"/>
          </a:xfrm>
          <a:prstGeom prst="rect">
            <a:avLst/>
          </a:prstGeom>
          <a:solidFill>
            <a:srgbClr val="79FF9C"/>
          </a:solidFill>
        </p:spPr>
        <p:txBody>
          <a:bodyPr wrap="square" rtlCol="0">
            <a:spAutoFit/>
          </a:bodyPr>
          <a:lstStyle/>
          <a:p>
            <a:r>
              <a:rPr lang="en-AU" sz="12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do sentences beginning with even though and although show us?</a:t>
            </a:r>
          </a:p>
          <a:p>
            <a:pPr marL="285750" indent="-285750">
              <a:buFont typeface="Arial" panose="020B0604020202020204" pitchFamily="34" charset="0"/>
              <a:buChar char="•"/>
            </a:pPr>
            <a:r>
              <a:rPr lang="en-AU" sz="1200" dirty="0">
                <a:latin typeface="Century Gothic" panose="020B0502020202020204" pitchFamily="34" charset="0"/>
              </a:rPr>
              <a:t>These sentence stems are not ... (a complete thought)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14" name="Content Placeholder 3">
            <a:extLst>
              <a:ext uri="{FF2B5EF4-FFF2-40B4-BE49-F238E27FC236}">
                <a16:creationId xmlns:a16="http://schemas.microsoft.com/office/drawing/2014/main" id="{1E8CAFF6-DA81-CE48-B758-50E92A5C4E7E}"/>
              </a:ext>
            </a:extLst>
          </p:cNvPr>
          <p:cNvSpPr txBox="1">
            <a:spLocks/>
          </p:cNvSpPr>
          <p:nvPr/>
        </p:nvSpPr>
        <p:spPr>
          <a:xfrm>
            <a:off x="301225" y="3696975"/>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Although </a:t>
            </a:r>
            <a:r>
              <a:rPr lang="en-AU" u="sng" dirty="0">
                <a:latin typeface="Century Gothic" panose="020B0502020202020204" pitchFamily="34" charset="0"/>
              </a:rPr>
              <a:t>he ate breakfast, </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17" name="Content Placeholder 3">
            <a:extLst>
              <a:ext uri="{FF2B5EF4-FFF2-40B4-BE49-F238E27FC236}">
                <a16:creationId xmlns:a16="http://schemas.microsoft.com/office/drawing/2014/main" id="{7F3E071F-C678-6342-A530-03799C5AA429}"/>
              </a:ext>
            </a:extLst>
          </p:cNvPr>
          <p:cNvSpPr txBox="1">
            <a:spLocks/>
          </p:cNvSpPr>
          <p:nvPr/>
        </p:nvSpPr>
        <p:spPr>
          <a:xfrm>
            <a:off x="336711" y="433979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Even though </a:t>
            </a:r>
            <a:r>
              <a:rPr lang="en-AU" u="sng" dirty="0">
                <a:latin typeface="Century Gothic" panose="020B0502020202020204" pitchFamily="34" charset="0"/>
              </a:rPr>
              <a:t>we clean our teeth</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18" name="Content Placeholder 3">
            <a:extLst>
              <a:ext uri="{FF2B5EF4-FFF2-40B4-BE49-F238E27FC236}">
                <a16:creationId xmlns:a16="http://schemas.microsoft.com/office/drawing/2014/main" id="{A1778781-AF51-834D-A98E-CA55F822DB52}"/>
              </a:ext>
            </a:extLst>
          </p:cNvPr>
          <p:cNvSpPr txBox="1">
            <a:spLocks/>
          </p:cNvSpPr>
          <p:nvPr/>
        </p:nvSpPr>
        <p:spPr>
          <a:xfrm>
            <a:off x="346496" y="4982607"/>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Although </a:t>
            </a:r>
            <a:r>
              <a:rPr lang="en-AU" u="sng" dirty="0">
                <a:latin typeface="Century Gothic" panose="020B0502020202020204" pitchFamily="34" charset="0"/>
              </a:rPr>
              <a:t>we clean our teeth</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22" name="TextBox 21">
            <a:extLst>
              <a:ext uri="{FF2B5EF4-FFF2-40B4-BE49-F238E27FC236}">
                <a16:creationId xmlns:a16="http://schemas.microsoft.com/office/drawing/2014/main" id="{CFD7557B-3C93-EE44-9659-3D065F9C6E46}"/>
              </a:ext>
            </a:extLst>
          </p:cNvPr>
          <p:cNvSpPr txBox="1"/>
          <p:nvPr/>
        </p:nvSpPr>
        <p:spPr>
          <a:xfrm>
            <a:off x="1001301" y="5842507"/>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These sentence stems are not complete thoughts. They tell us when something has happened or will happen, but they are not a complete thought.</a:t>
            </a:r>
          </a:p>
        </p:txBody>
      </p:sp>
      <p:sp>
        <p:nvSpPr>
          <p:cNvPr id="16" name="Content Placeholder 3">
            <a:extLst>
              <a:ext uri="{FF2B5EF4-FFF2-40B4-BE49-F238E27FC236}">
                <a16:creationId xmlns:a16="http://schemas.microsoft.com/office/drawing/2014/main" id="{908B96DA-1757-05AC-5F13-0100BFD219FE}"/>
              </a:ext>
            </a:extLst>
          </p:cNvPr>
          <p:cNvSpPr txBox="1">
            <a:spLocks/>
          </p:cNvSpPr>
          <p:nvPr/>
        </p:nvSpPr>
        <p:spPr>
          <a:xfrm>
            <a:off x="154907" y="402386"/>
            <a:ext cx="8894802" cy="204857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Even though</a:t>
            </a:r>
            <a:r>
              <a:rPr lang="en-AU" sz="1800" dirty="0">
                <a:latin typeface="Century Gothic" panose="020B0502020202020204" pitchFamily="34" charset="0"/>
              </a:rPr>
              <a:t>’ and ‘</a:t>
            </a:r>
            <a:r>
              <a:rPr lang="en-AU" sz="1800" b="1" dirty="0">
                <a:latin typeface="Century Gothic" panose="020B0502020202020204" pitchFamily="34" charset="0"/>
              </a:rPr>
              <a:t>Although</a:t>
            </a:r>
            <a:r>
              <a:rPr lang="en-AU" sz="1800" dirty="0">
                <a:latin typeface="Century Gothic" panose="020B0502020202020204" pitchFamily="34" charset="0"/>
              </a:rPr>
              <a:t>’ are subordinating conjunctions that tell us something happened even if it should not have.</a:t>
            </a:r>
          </a:p>
          <a:p>
            <a:pPr>
              <a:buFont typeface="Wingdings" panose="05000000000000000000"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even though</a:t>
            </a:r>
            <a:r>
              <a:rPr lang="en-AU" sz="1800" dirty="0">
                <a:latin typeface="Century Gothic" panose="020B0502020202020204" pitchFamily="34" charset="0"/>
              </a:rPr>
              <a:t>’ or ‘</a:t>
            </a:r>
            <a:r>
              <a:rPr lang="en-AU" sz="1800" b="1" dirty="0">
                <a:latin typeface="Century Gothic" panose="020B0502020202020204" pitchFamily="34" charset="0"/>
              </a:rPr>
              <a:t>although</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turn around</a:t>
            </a:r>
            <a:r>
              <a:rPr lang="en-AU" sz="1800" dirty="0">
                <a:latin typeface="Century Gothic" panose="020B0502020202020204" pitchFamily="34" charset="0"/>
              </a:rPr>
              <a:t> or </a:t>
            </a:r>
            <a:r>
              <a:rPr lang="en-AU" sz="1800" b="1" dirty="0">
                <a:latin typeface="Century Gothic" panose="020B0502020202020204" pitchFamily="34" charset="0"/>
              </a:rPr>
              <a:t>contrasting </a:t>
            </a:r>
            <a:r>
              <a:rPr lang="en-AU" sz="1800" dirty="0">
                <a:latin typeface="Century Gothic" panose="020B0502020202020204" pitchFamily="34" charset="0"/>
              </a:rPr>
              <a:t>action. </a:t>
            </a:r>
          </a:p>
          <a:p>
            <a:pPr>
              <a:buFont typeface="Wingdings" panose="05000000000000000000" pitchFamily="2" charset="2"/>
              <a:buChar char="§"/>
            </a:pPr>
            <a:r>
              <a:rPr lang="en-AU" sz="1800" dirty="0">
                <a:latin typeface="Century Gothic" panose="020B0502020202020204" pitchFamily="34" charset="0"/>
              </a:rPr>
              <a:t>Their meaning is similar, but ‘even though’ gives more emphasis.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1261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P spid="17" grpId="0"/>
      <p:bldP spid="18"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4" name="Rectangle 3"/>
          <p:cNvSpPr/>
          <p:nvPr/>
        </p:nvSpPr>
        <p:spPr>
          <a:xfrm>
            <a:off x="334884" y="2971630"/>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89613" y="405822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Although </a:t>
            </a:r>
            <a:r>
              <a:rPr lang="en-AU" u="sng" dirty="0">
                <a:latin typeface="Century Gothic" panose="020B0502020202020204" pitchFamily="34" charset="0"/>
              </a:rPr>
              <a:t>he ate breakfast</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Billy wanted a snack 10 minutes later. </a:t>
            </a:r>
          </a:p>
        </p:txBody>
      </p:sp>
      <p:pic>
        <p:nvPicPr>
          <p:cNvPr id="16" name="Picture 2" descr="https://cdn3.vectorstock.com/i/1000x1000/77/52/yes-tick-icon-vector-229577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2"/>
          <a:stretch/>
        </p:blipFill>
        <p:spPr bwMode="auto">
          <a:xfrm>
            <a:off x="7447730" y="3264444"/>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754326"/>
          </a:xfrm>
          <a:prstGeom prst="rect">
            <a:avLst/>
          </a:prstGeom>
          <a:solidFill>
            <a:srgbClr val="79FF9C"/>
          </a:solidFill>
        </p:spPr>
        <p:txBody>
          <a:bodyPr wrap="square" rtlCol="0">
            <a:spAutoFit/>
          </a:bodyPr>
          <a:lstStyle/>
          <a:p>
            <a:r>
              <a:rPr lang="en-AU" sz="12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do sentences beginning with even though and although show us?</a:t>
            </a:r>
          </a:p>
          <a:p>
            <a:pPr marL="285750" indent="-285750">
              <a:buFont typeface="Arial" panose="020B0604020202020204" pitchFamily="34" charset="0"/>
              <a:buChar char="•"/>
            </a:pPr>
            <a:r>
              <a:rPr lang="en-AU" sz="1200" dirty="0">
                <a:latin typeface="Century Gothic" panose="020B0502020202020204" pitchFamily="34" charset="0"/>
              </a:rPr>
              <a:t>How do the sentences show a turn around or contrast?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3"/>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4"/>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5"/>
          <a:stretch>
            <a:fillRect/>
          </a:stretch>
        </p:blipFill>
        <p:spPr>
          <a:xfrm>
            <a:off x="9771566" y="154632"/>
            <a:ext cx="693813" cy="679158"/>
          </a:xfrm>
          <a:prstGeom prst="rect">
            <a:avLst/>
          </a:prstGeom>
        </p:spPr>
      </p:pic>
      <p:sp>
        <p:nvSpPr>
          <p:cNvPr id="14" name="Content Placeholder 3">
            <a:extLst>
              <a:ext uri="{FF2B5EF4-FFF2-40B4-BE49-F238E27FC236}">
                <a16:creationId xmlns:a16="http://schemas.microsoft.com/office/drawing/2014/main" id="{1E8CAFF6-DA81-CE48-B758-50E92A5C4E7E}"/>
              </a:ext>
            </a:extLst>
          </p:cNvPr>
          <p:cNvSpPr txBox="1">
            <a:spLocks/>
          </p:cNvSpPr>
          <p:nvPr/>
        </p:nvSpPr>
        <p:spPr>
          <a:xfrm>
            <a:off x="289613" y="4599007"/>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Even though </a:t>
            </a:r>
            <a:r>
              <a:rPr lang="en-AU" u="sng" dirty="0">
                <a:latin typeface="Century Gothic" panose="020B0502020202020204" pitchFamily="34" charset="0"/>
              </a:rPr>
              <a:t>he ate breakfast</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Billy was still really hungry. </a:t>
            </a:r>
          </a:p>
        </p:txBody>
      </p:sp>
      <p:sp>
        <p:nvSpPr>
          <p:cNvPr id="17" name="Content Placeholder 3">
            <a:extLst>
              <a:ext uri="{FF2B5EF4-FFF2-40B4-BE49-F238E27FC236}">
                <a16:creationId xmlns:a16="http://schemas.microsoft.com/office/drawing/2014/main" id="{7F3E071F-C678-6342-A530-03799C5AA429}"/>
              </a:ext>
            </a:extLst>
          </p:cNvPr>
          <p:cNvSpPr txBox="1">
            <a:spLocks/>
          </p:cNvSpPr>
          <p:nvPr/>
        </p:nvSpPr>
        <p:spPr>
          <a:xfrm>
            <a:off x="325099" y="524182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Although </a:t>
            </a:r>
            <a:r>
              <a:rPr lang="en-AU" u="sng" dirty="0">
                <a:latin typeface="Century Gothic" panose="020B0502020202020204" pitchFamily="34" charset="0"/>
              </a:rPr>
              <a:t>it was late at night</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Bella was not in bed. </a:t>
            </a:r>
          </a:p>
        </p:txBody>
      </p:sp>
      <p:sp>
        <p:nvSpPr>
          <p:cNvPr id="18" name="Content Placeholder 3">
            <a:extLst>
              <a:ext uri="{FF2B5EF4-FFF2-40B4-BE49-F238E27FC236}">
                <a16:creationId xmlns:a16="http://schemas.microsoft.com/office/drawing/2014/main" id="{A1778781-AF51-834D-A98E-CA55F822DB52}"/>
              </a:ext>
            </a:extLst>
          </p:cNvPr>
          <p:cNvSpPr txBox="1">
            <a:spLocks/>
          </p:cNvSpPr>
          <p:nvPr/>
        </p:nvSpPr>
        <p:spPr>
          <a:xfrm>
            <a:off x="334884" y="5884639"/>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Even though </a:t>
            </a:r>
            <a:r>
              <a:rPr lang="en-AU" u="sng" dirty="0">
                <a:latin typeface="Century Gothic" panose="020B0502020202020204" pitchFamily="34" charset="0"/>
              </a:rPr>
              <a:t>it was late at night</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Bella was not tired. </a:t>
            </a:r>
          </a:p>
        </p:txBody>
      </p:sp>
      <p:sp>
        <p:nvSpPr>
          <p:cNvPr id="15" name="Content Placeholder 3">
            <a:extLst>
              <a:ext uri="{FF2B5EF4-FFF2-40B4-BE49-F238E27FC236}">
                <a16:creationId xmlns:a16="http://schemas.microsoft.com/office/drawing/2014/main" id="{3D163D40-9BDC-D5E2-51B5-075FE581F77C}"/>
              </a:ext>
            </a:extLst>
          </p:cNvPr>
          <p:cNvSpPr txBox="1">
            <a:spLocks/>
          </p:cNvSpPr>
          <p:nvPr/>
        </p:nvSpPr>
        <p:spPr>
          <a:xfrm>
            <a:off x="154907" y="402386"/>
            <a:ext cx="8894802" cy="204857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Even though</a:t>
            </a:r>
            <a:r>
              <a:rPr lang="en-AU" sz="1800" dirty="0">
                <a:latin typeface="Century Gothic" panose="020B0502020202020204" pitchFamily="34" charset="0"/>
              </a:rPr>
              <a:t>’ and ‘</a:t>
            </a:r>
            <a:r>
              <a:rPr lang="en-AU" sz="1800" b="1" dirty="0">
                <a:latin typeface="Century Gothic" panose="020B0502020202020204" pitchFamily="34" charset="0"/>
              </a:rPr>
              <a:t>Although</a:t>
            </a:r>
            <a:r>
              <a:rPr lang="en-AU" sz="1800" dirty="0">
                <a:latin typeface="Century Gothic" panose="020B0502020202020204" pitchFamily="34" charset="0"/>
              </a:rPr>
              <a:t>’ are subordinating conjunctions that tell us something happened even if it should not have.</a:t>
            </a:r>
          </a:p>
          <a:p>
            <a:pPr>
              <a:buFont typeface="Wingdings" panose="05000000000000000000"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even though</a:t>
            </a:r>
            <a:r>
              <a:rPr lang="en-AU" sz="1800" dirty="0">
                <a:latin typeface="Century Gothic" panose="020B0502020202020204" pitchFamily="34" charset="0"/>
              </a:rPr>
              <a:t>’ or ‘</a:t>
            </a:r>
            <a:r>
              <a:rPr lang="en-AU" sz="1800" b="1" dirty="0">
                <a:latin typeface="Century Gothic" panose="020B0502020202020204" pitchFamily="34" charset="0"/>
              </a:rPr>
              <a:t>although</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turn around</a:t>
            </a:r>
            <a:r>
              <a:rPr lang="en-AU" sz="1800" dirty="0">
                <a:latin typeface="Century Gothic" panose="020B0502020202020204" pitchFamily="34" charset="0"/>
              </a:rPr>
              <a:t> or </a:t>
            </a:r>
            <a:r>
              <a:rPr lang="en-AU" sz="1800" b="1" dirty="0">
                <a:latin typeface="Century Gothic" panose="020B0502020202020204" pitchFamily="34" charset="0"/>
              </a:rPr>
              <a:t>contrasting </a:t>
            </a:r>
            <a:r>
              <a:rPr lang="en-AU" sz="1800" dirty="0">
                <a:latin typeface="Century Gothic" panose="020B0502020202020204" pitchFamily="34" charset="0"/>
              </a:rPr>
              <a:t>action. </a:t>
            </a:r>
          </a:p>
          <a:p>
            <a:pPr>
              <a:buFont typeface="Wingdings" panose="05000000000000000000" pitchFamily="2" charset="2"/>
              <a:buChar char="§"/>
            </a:pPr>
            <a:r>
              <a:rPr lang="en-AU" sz="1800" dirty="0">
                <a:latin typeface="Century Gothic" panose="020B0502020202020204" pitchFamily="34" charset="0"/>
              </a:rPr>
              <a:t>Their meaning is similar, but ‘even though’ is slightly stronger, giving more emphasis.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2409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11768"/>
            <a:ext cx="693813" cy="679158"/>
          </a:xfrm>
          <a:prstGeom prst="rect">
            <a:avLst/>
          </a:prstGeom>
        </p:spPr>
      </p:pic>
      <p:sp>
        <p:nvSpPr>
          <p:cNvPr id="25" name="TextBox 24">
            <a:extLst>
              <a:ext uri="{FF2B5EF4-FFF2-40B4-BE49-F238E27FC236}">
                <a16:creationId xmlns:a16="http://schemas.microsoft.com/office/drawing/2014/main" id="{79CBC233-6B97-244A-86B5-CA5848242C48}"/>
              </a:ext>
            </a:extLst>
          </p:cNvPr>
          <p:cNvSpPr txBox="1"/>
          <p:nvPr/>
        </p:nvSpPr>
        <p:spPr>
          <a:xfrm>
            <a:off x="10118035" y="913049"/>
            <a:ext cx="2073965"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400" dirty="0">
                <a:latin typeface="Century Gothic" panose="020B0502020202020204" pitchFamily="34" charset="0"/>
              </a:rPr>
              <a:t>Why are these non examples?</a:t>
            </a:r>
          </a:p>
          <a:p>
            <a:r>
              <a:rPr lang="en-AU" sz="1400" dirty="0">
                <a:latin typeface="Century Gothic" panose="020B0502020202020204" pitchFamily="34" charset="0"/>
              </a:rPr>
              <a:t>How can we fix the non-examples?</a:t>
            </a:r>
          </a:p>
        </p:txBody>
      </p:sp>
      <p:sp>
        <p:nvSpPr>
          <p:cNvPr id="29" name="Content Placeholder 3">
            <a:extLst>
              <a:ext uri="{FF2B5EF4-FFF2-40B4-BE49-F238E27FC236}">
                <a16:creationId xmlns:a16="http://schemas.microsoft.com/office/drawing/2014/main" id="{4A3AAA9B-ECE8-6A4A-8138-E092F2F7F199}"/>
              </a:ext>
            </a:extLst>
          </p:cNvPr>
          <p:cNvSpPr txBox="1">
            <a:spLocks/>
          </p:cNvSpPr>
          <p:nvPr/>
        </p:nvSpPr>
        <p:spPr>
          <a:xfrm>
            <a:off x="325099" y="5256390"/>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Although </a:t>
            </a:r>
            <a:r>
              <a:rPr lang="en-AU" dirty="0">
                <a:latin typeface="Century Gothic" panose="020B0502020202020204" pitchFamily="34" charset="0"/>
              </a:rPr>
              <a:t>Sam was not feeling well, finished race.</a:t>
            </a:r>
          </a:p>
        </p:txBody>
      </p:sp>
      <p:sp>
        <p:nvSpPr>
          <p:cNvPr id="16" name="Rectangle 15">
            <a:extLst>
              <a:ext uri="{FF2B5EF4-FFF2-40B4-BE49-F238E27FC236}">
                <a16:creationId xmlns:a16="http://schemas.microsoft.com/office/drawing/2014/main" id="{82577678-FEB6-C441-96A3-152E9A4E7302}"/>
              </a:ext>
            </a:extLst>
          </p:cNvPr>
          <p:cNvSpPr/>
          <p:nvPr/>
        </p:nvSpPr>
        <p:spPr>
          <a:xfrm>
            <a:off x="479697" y="3245145"/>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pic>
        <p:nvPicPr>
          <p:cNvPr id="17" name="Picture 6" descr="See the source image">
            <a:extLst>
              <a:ext uri="{FF2B5EF4-FFF2-40B4-BE49-F238E27FC236}">
                <a16:creationId xmlns:a16="http://schemas.microsoft.com/office/drawing/2014/main" id="{9692FA21-E36C-F445-94A3-4341434F9B8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750"/>
          <a:stretch/>
        </p:blipFill>
        <p:spPr bwMode="auto">
          <a:xfrm>
            <a:off x="6416394" y="3100722"/>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3">
            <a:extLst>
              <a:ext uri="{FF2B5EF4-FFF2-40B4-BE49-F238E27FC236}">
                <a16:creationId xmlns:a16="http://schemas.microsoft.com/office/drawing/2014/main" id="{70278ECF-61C6-5146-AA02-E28E1C9E426D}"/>
              </a:ext>
            </a:extLst>
          </p:cNvPr>
          <p:cNvSpPr txBox="1">
            <a:spLocks/>
          </p:cNvSpPr>
          <p:nvPr/>
        </p:nvSpPr>
        <p:spPr>
          <a:xfrm>
            <a:off x="240003" y="3831077"/>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Even though </a:t>
            </a:r>
            <a:r>
              <a:rPr lang="en-AU" dirty="0">
                <a:latin typeface="Century Gothic" panose="020B0502020202020204" pitchFamily="34" charset="0"/>
              </a:rPr>
              <a:t>Mike was hungry, he ate all his vegetables. </a:t>
            </a:r>
          </a:p>
        </p:txBody>
      </p:sp>
      <p:sp>
        <p:nvSpPr>
          <p:cNvPr id="23" name="TextBox 22">
            <a:extLst>
              <a:ext uri="{FF2B5EF4-FFF2-40B4-BE49-F238E27FC236}">
                <a16:creationId xmlns:a16="http://schemas.microsoft.com/office/drawing/2014/main" id="{68727C2A-F3D1-194C-87F3-01F658E9AB5D}"/>
              </a:ext>
            </a:extLst>
          </p:cNvPr>
          <p:cNvSpPr txBox="1"/>
          <p:nvPr/>
        </p:nvSpPr>
        <p:spPr>
          <a:xfrm>
            <a:off x="1022806" y="4299628"/>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even though, but the information matches. There is no contrast or turn around information. </a:t>
            </a:r>
          </a:p>
        </p:txBody>
      </p:sp>
      <p:sp>
        <p:nvSpPr>
          <p:cNvPr id="24" name="TextBox 23">
            <a:extLst>
              <a:ext uri="{FF2B5EF4-FFF2-40B4-BE49-F238E27FC236}">
                <a16:creationId xmlns:a16="http://schemas.microsoft.com/office/drawing/2014/main" id="{3C94BF77-6AC3-784E-A7F4-FBCA4FB5C0D1}"/>
              </a:ext>
            </a:extLst>
          </p:cNvPr>
          <p:cNvSpPr txBox="1"/>
          <p:nvPr/>
        </p:nvSpPr>
        <p:spPr>
          <a:xfrm>
            <a:off x="1001301" y="5842507"/>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although, but it is not a complete thought. There is no subject or verb after the sentence stem.  </a:t>
            </a:r>
          </a:p>
        </p:txBody>
      </p:sp>
      <p:sp>
        <p:nvSpPr>
          <p:cNvPr id="15" name="Content Placeholder 3">
            <a:extLst>
              <a:ext uri="{FF2B5EF4-FFF2-40B4-BE49-F238E27FC236}">
                <a16:creationId xmlns:a16="http://schemas.microsoft.com/office/drawing/2014/main" id="{C124B55A-183A-4D58-6D23-C856FB58C35D}"/>
              </a:ext>
            </a:extLst>
          </p:cNvPr>
          <p:cNvSpPr txBox="1">
            <a:spLocks/>
          </p:cNvSpPr>
          <p:nvPr/>
        </p:nvSpPr>
        <p:spPr>
          <a:xfrm>
            <a:off x="154907" y="402386"/>
            <a:ext cx="8894802" cy="204857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Even though</a:t>
            </a:r>
            <a:r>
              <a:rPr lang="en-AU" sz="1800" dirty="0">
                <a:latin typeface="Century Gothic" panose="020B0502020202020204" pitchFamily="34" charset="0"/>
              </a:rPr>
              <a:t>’ and ‘</a:t>
            </a:r>
            <a:r>
              <a:rPr lang="en-AU" sz="1800" b="1" dirty="0">
                <a:latin typeface="Century Gothic" panose="020B0502020202020204" pitchFamily="34" charset="0"/>
              </a:rPr>
              <a:t>Although</a:t>
            </a:r>
            <a:r>
              <a:rPr lang="en-AU" sz="1800" dirty="0">
                <a:latin typeface="Century Gothic" panose="020B0502020202020204" pitchFamily="34" charset="0"/>
              </a:rPr>
              <a:t>’ are subordinating conjunctions that tell us something happened even if it should not have.</a:t>
            </a:r>
          </a:p>
          <a:p>
            <a:pPr>
              <a:buFont typeface="Wingdings" panose="05000000000000000000"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even though</a:t>
            </a:r>
            <a:r>
              <a:rPr lang="en-AU" sz="1800" dirty="0">
                <a:latin typeface="Century Gothic" panose="020B0502020202020204" pitchFamily="34" charset="0"/>
              </a:rPr>
              <a:t>’ or ‘</a:t>
            </a:r>
            <a:r>
              <a:rPr lang="en-AU" sz="1800" b="1" dirty="0">
                <a:latin typeface="Century Gothic" panose="020B0502020202020204" pitchFamily="34" charset="0"/>
              </a:rPr>
              <a:t>although</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turn around</a:t>
            </a:r>
            <a:r>
              <a:rPr lang="en-AU" sz="1800" dirty="0">
                <a:latin typeface="Century Gothic" panose="020B0502020202020204" pitchFamily="34" charset="0"/>
              </a:rPr>
              <a:t> or </a:t>
            </a:r>
            <a:r>
              <a:rPr lang="en-AU" sz="1800" b="1" dirty="0">
                <a:latin typeface="Century Gothic" panose="020B0502020202020204" pitchFamily="34" charset="0"/>
              </a:rPr>
              <a:t>contrasting </a:t>
            </a:r>
            <a:r>
              <a:rPr lang="en-AU" sz="1800" dirty="0">
                <a:latin typeface="Century Gothic" panose="020B0502020202020204" pitchFamily="34" charset="0"/>
              </a:rPr>
              <a:t>action. </a:t>
            </a:r>
          </a:p>
          <a:p>
            <a:pPr>
              <a:buFont typeface="Wingdings" panose="05000000000000000000" pitchFamily="2" charset="2"/>
              <a:buChar char="§"/>
            </a:pPr>
            <a:r>
              <a:rPr lang="en-AU" sz="1800" dirty="0">
                <a:latin typeface="Century Gothic" panose="020B0502020202020204" pitchFamily="34" charset="0"/>
              </a:rPr>
              <a:t>Their meaning is similar, but ‘even though’ is slightly stronger, giving more emphasis.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23537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3"/>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4"/>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5"/>
          <a:stretch>
            <a:fillRect/>
          </a:stretch>
        </p:blipFill>
        <p:spPr>
          <a:xfrm>
            <a:off x="9771566" y="126056"/>
            <a:ext cx="693813" cy="679158"/>
          </a:xfrm>
          <a:prstGeom prst="rect">
            <a:avLst/>
          </a:prstGeom>
        </p:spPr>
      </p:pic>
      <p:sp>
        <p:nvSpPr>
          <p:cNvPr id="29" name="Content Placeholder 3">
            <a:extLst>
              <a:ext uri="{FF2B5EF4-FFF2-40B4-BE49-F238E27FC236}">
                <a16:creationId xmlns:a16="http://schemas.microsoft.com/office/drawing/2014/main" id="{4A3AAA9B-ECE8-6A4A-8138-E092F2F7F199}"/>
              </a:ext>
            </a:extLst>
          </p:cNvPr>
          <p:cNvSpPr txBox="1">
            <a:spLocks/>
          </p:cNvSpPr>
          <p:nvPr/>
        </p:nvSpPr>
        <p:spPr>
          <a:xfrm>
            <a:off x="240003" y="5055540"/>
            <a:ext cx="5379748" cy="623573"/>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Although </a:t>
            </a:r>
            <a:r>
              <a:rPr lang="en-AU" dirty="0">
                <a:latin typeface="Century Gothic" panose="020B0502020202020204" pitchFamily="34" charset="0"/>
              </a:rPr>
              <a:t>Sam was not feeling well, finished race.</a:t>
            </a:r>
          </a:p>
        </p:txBody>
      </p:sp>
      <p:sp>
        <p:nvSpPr>
          <p:cNvPr id="16" name="Rectangle 15">
            <a:extLst>
              <a:ext uri="{FF2B5EF4-FFF2-40B4-BE49-F238E27FC236}">
                <a16:creationId xmlns:a16="http://schemas.microsoft.com/office/drawing/2014/main" id="{82577678-FEB6-C441-96A3-152E9A4E7302}"/>
              </a:ext>
            </a:extLst>
          </p:cNvPr>
          <p:cNvSpPr/>
          <p:nvPr/>
        </p:nvSpPr>
        <p:spPr>
          <a:xfrm>
            <a:off x="394601" y="2753149"/>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pic>
        <p:nvPicPr>
          <p:cNvPr id="17" name="Picture 6" descr="See the source image">
            <a:extLst>
              <a:ext uri="{FF2B5EF4-FFF2-40B4-BE49-F238E27FC236}">
                <a16:creationId xmlns:a16="http://schemas.microsoft.com/office/drawing/2014/main" id="{9692FA21-E36C-F445-94A3-4341434F9B8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750"/>
          <a:stretch/>
        </p:blipFill>
        <p:spPr bwMode="auto">
          <a:xfrm>
            <a:off x="3600450" y="2475329"/>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3">
            <a:extLst>
              <a:ext uri="{FF2B5EF4-FFF2-40B4-BE49-F238E27FC236}">
                <a16:creationId xmlns:a16="http://schemas.microsoft.com/office/drawing/2014/main" id="{70278ECF-61C6-5146-AA02-E28E1C9E426D}"/>
              </a:ext>
            </a:extLst>
          </p:cNvPr>
          <p:cNvSpPr txBox="1">
            <a:spLocks/>
          </p:cNvSpPr>
          <p:nvPr/>
        </p:nvSpPr>
        <p:spPr>
          <a:xfrm>
            <a:off x="154907" y="3431027"/>
            <a:ext cx="546484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Even though </a:t>
            </a:r>
            <a:r>
              <a:rPr lang="en-AU" dirty="0">
                <a:latin typeface="Century Gothic" panose="020B0502020202020204" pitchFamily="34" charset="0"/>
              </a:rPr>
              <a:t>Mike was hungry, he ate all his vegetables. </a:t>
            </a:r>
          </a:p>
        </p:txBody>
      </p:sp>
      <p:sp>
        <p:nvSpPr>
          <p:cNvPr id="23" name="TextBox 22">
            <a:extLst>
              <a:ext uri="{FF2B5EF4-FFF2-40B4-BE49-F238E27FC236}">
                <a16:creationId xmlns:a16="http://schemas.microsoft.com/office/drawing/2014/main" id="{68727C2A-F3D1-194C-87F3-01F658E9AB5D}"/>
              </a:ext>
            </a:extLst>
          </p:cNvPr>
          <p:cNvSpPr txBox="1"/>
          <p:nvPr/>
        </p:nvSpPr>
        <p:spPr>
          <a:xfrm>
            <a:off x="505326" y="4032838"/>
            <a:ext cx="5114425" cy="923330"/>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even though, but the information matches. There is no contrast or turn around information. </a:t>
            </a:r>
          </a:p>
        </p:txBody>
      </p:sp>
      <p:sp>
        <p:nvSpPr>
          <p:cNvPr id="24" name="TextBox 23">
            <a:extLst>
              <a:ext uri="{FF2B5EF4-FFF2-40B4-BE49-F238E27FC236}">
                <a16:creationId xmlns:a16="http://schemas.microsoft.com/office/drawing/2014/main" id="{3C94BF77-6AC3-784E-A7F4-FBCA4FB5C0D1}"/>
              </a:ext>
            </a:extLst>
          </p:cNvPr>
          <p:cNvSpPr txBox="1"/>
          <p:nvPr/>
        </p:nvSpPr>
        <p:spPr>
          <a:xfrm>
            <a:off x="505326" y="5679114"/>
            <a:ext cx="5114426" cy="923330"/>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after, but it is not a complete thought. There is no subject or verb after the sentence stem.  </a:t>
            </a:r>
          </a:p>
        </p:txBody>
      </p:sp>
      <p:sp>
        <p:nvSpPr>
          <p:cNvPr id="27" name="Rectangle 26">
            <a:extLst>
              <a:ext uri="{FF2B5EF4-FFF2-40B4-BE49-F238E27FC236}">
                <a16:creationId xmlns:a16="http://schemas.microsoft.com/office/drawing/2014/main" id="{C820C6CD-6CF9-9D49-977D-D518351E5A06}"/>
              </a:ext>
            </a:extLst>
          </p:cNvPr>
          <p:cNvSpPr/>
          <p:nvPr/>
        </p:nvSpPr>
        <p:spPr>
          <a:xfrm>
            <a:off x="6572249" y="2733991"/>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pic>
        <p:nvPicPr>
          <p:cNvPr id="28" name="Picture 2" descr="https://cdn3.vectorstock.com/i/1000x1000/77/52/yes-tick-icon-vector-22957752.jpg">
            <a:extLst>
              <a:ext uri="{FF2B5EF4-FFF2-40B4-BE49-F238E27FC236}">
                <a16:creationId xmlns:a16="http://schemas.microsoft.com/office/drawing/2014/main" id="{D3C991F2-388E-2049-B5DC-947EC5A7A7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582"/>
          <a:stretch/>
        </p:blipFill>
        <p:spPr bwMode="auto">
          <a:xfrm>
            <a:off x="9029587" y="2654278"/>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3">
            <a:extLst>
              <a:ext uri="{FF2B5EF4-FFF2-40B4-BE49-F238E27FC236}">
                <a16:creationId xmlns:a16="http://schemas.microsoft.com/office/drawing/2014/main" id="{4685E8B7-FFFD-3141-BB57-160D26DA21E4}"/>
              </a:ext>
            </a:extLst>
          </p:cNvPr>
          <p:cNvSpPr txBox="1">
            <a:spLocks/>
          </p:cNvSpPr>
          <p:nvPr/>
        </p:nvSpPr>
        <p:spPr>
          <a:xfrm>
            <a:off x="6572249" y="4818239"/>
            <a:ext cx="5379748" cy="838737"/>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Although </a:t>
            </a:r>
            <a:r>
              <a:rPr lang="en-AU" dirty="0">
                <a:latin typeface="Century Gothic" panose="020B0502020202020204" pitchFamily="34" charset="0"/>
              </a:rPr>
              <a:t>Sam was not feeling well, she still managed to finish the race.</a:t>
            </a:r>
          </a:p>
        </p:txBody>
      </p:sp>
      <p:sp>
        <p:nvSpPr>
          <p:cNvPr id="33" name="Content Placeholder 3">
            <a:extLst>
              <a:ext uri="{FF2B5EF4-FFF2-40B4-BE49-F238E27FC236}">
                <a16:creationId xmlns:a16="http://schemas.microsoft.com/office/drawing/2014/main" id="{46F5B824-349B-314A-A9E0-553F8E73EF88}"/>
              </a:ext>
            </a:extLst>
          </p:cNvPr>
          <p:cNvSpPr txBox="1">
            <a:spLocks/>
          </p:cNvSpPr>
          <p:nvPr/>
        </p:nvSpPr>
        <p:spPr>
          <a:xfrm>
            <a:off x="6487153" y="3392927"/>
            <a:ext cx="546484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Even though </a:t>
            </a:r>
            <a:r>
              <a:rPr lang="en-AU" dirty="0">
                <a:latin typeface="Century Gothic" panose="020B0502020202020204" pitchFamily="34" charset="0"/>
              </a:rPr>
              <a:t>Mike was hungry, he would not eat all his vegetables. </a:t>
            </a:r>
          </a:p>
        </p:txBody>
      </p:sp>
      <p:sp>
        <p:nvSpPr>
          <p:cNvPr id="34" name="TextBox 33">
            <a:extLst>
              <a:ext uri="{FF2B5EF4-FFF2-40B4-BE49-F238E27FC236}">
                <a16:creationId xmlns:a16="http://schemas.microsoft.com/office/drawing/2014/main" id="{19E6E184-DF7E-704A-A990-267EFC2F80A7}"/>
              </a:ext>
            </a:extLst>
          </p:cNvPr>
          <p:cNvSpPr txBox="1"/>
          <p:nvPr/>
        </p:nvSpPr>
        <p:spPr>
          <a:xfrm>
            <a:off x="10118035" y="913049"/>
            <a:ext cx="2073965"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400" dirty="0">
                <a:latin typeface="Century Gothic" panose="020B0502020202020204" pitchFamily="34" charset="0"/>
              </a:rPr>
              <a:t>Why are these non examples?</a:t>
            </a:r>
          </a:p>
          <a:p>
            <a:r>
              <a:rPr lang="en-AU" sz="1400" dirty="0">
                <a:latin typeface="Century Gothic" panose="020B0502020202020204" pitchFamily="34" charset="0"/>
              </a:rPr>
              <a:t>How can we fix the non-examples?</a:t>
            </a:r>
          </a:p>
        </p:txBody>
      </p:sp>
      <p:sp>
        <p:nvSpPr>
          <p:cNvPr id="25" name="Content Placeholder 3">
            <a:extLst>
              <a:ext uri="{FF2B5EF4-FFF2-40B4-BE49-F238E27FC236}">
                <a16:creationId xmlns:a16="http://schemas.microsoft.com/office/drawing/2014/main" id="{3BE115AB-F276-FD58-40A5-3A626E24E85B}"/>
              </a:ext>
            </a:extLst>
          </p:cNvPr>
          <p:cNvSpPr txBox="1">
            <a:spLocks/>
          </p:cNvSpPr>
          <p:nvPr/>
        </p:nvSpPr>
        <p:spPr>
          <a:xfrm>
            <a:off x="154907" y="402386"/>
            <a:ext cx="8894802" cy="204857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Even though</a:t>
            </a:r>
            <a:r>
              <a:rPr lang="en-AU" sz="1800" dirty="0">
                <a:latin typeface="Century Gothic" panose="020B0502020202020204" pitchFamily="34" charset="0"/>
              </a:rPr>
              <a:t>’ and ‘</a:t>
            </a:r>
            <a:r>
              <a:rPr lang="en-AU" sz="1800" b="1" dirty="0">
                <a:latin typeface="Century Gothic" panose="020B0502020202020204" pitchFamily="34" charset="0"/>
              </a:rPr>
              <a:t>Although</a:t>
            </a:r>
            <a:r>
              <a:rPr lang="en-AU" sz="1800" dirty="0">
                <a:latin typeface="Century Gothic" panose="020B0502020202020204" pitchFamily="34" charset="0"/>
              </a:rPr>
              <a:t>’ are subordinating conjunctions that tell us something happened even if it should not have.</a:t>
            </a:r>
          </a:p>
          <a:p>
            <a:pPr>
              <a:buFont typeface="Wingdings" panose="05000000000000000000"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even though</a:t>
            </a:r>
            <a:r>
              <a:rPr lang="en-AU" sz="1800" dirty="0">
                <a:latin typeface="Century Gothic" panose="020B0502020202020204" pitchFamily="34" charset="0"/>
              </a:rPr>
              <a:t>’ or ‘</a:t>
            </a:r>
            <a:r>
              <a:rPr lang="en-AU" sz="1800" b="1" dirty="0">
                <a:latin typeface="Century Gothic" panose="020B0502020202020204" pitchFamily="34" charset="0"/>
              </a:rPr>
              <a:t>although</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turn around</a:t>
            </a:r>
            <a:r>
              <a:rPr lang="en-AU" sz="1800" dirty="0">
                <a:latin typeface="Century Gothic" panose="020B0502020202020204" pitchFamily="34" charset="0"/>
              </a:rPr>
              <a:t> or </a:t>
            </a:r>
            <a:r>
              <a:rPr lang="en-AU" sz="1800" b="1" dirty="0">
                <a:latin typeface="Century Gothic" panose="020B0502020202020204" pitchFamily="34" charset="0"/>
              </a:rPr>
              <a:t>contrasting </a:t>
            </a:r>
            <a:r>
              <a:rPr lang="en-AU" sz="1800" dirty="0">
                <a:latin typeface="Century Gothic" panose="020B0502020202020204" pitchFamily="34" charset="0"/>
              </a:rPr>
              <a:t>action. </a:t>
            </a:r>
          </a:p>
          <a:p>
            <a:pPr>
              <a:buFont typeface="Wingdings" panose="05000000000000000000" pitchFamily="2" charset="2"/>
              <a:buChar char="§"/>
            </a:pPr>
            <a:r>
              <a:rPr lang="en-AU" sz="1800" dirty="0">
                <a:latin typeface="Century Gothic" panose="020B0502020202020204" pitchFamily="34" charset="0"/>
              </a:rPr>
              <a:t>Their meaning is similar, but ‘even though’ is slightly stronger, giving more emphasis.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42332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23" grpId="0" animBg="1"/>
      <p:bldP spid="24" grpId="0" animBg="1"/>
      <p:bldP spid="27" grpId="0"/>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 I do</a:t>
            </a:r>
          </a:p>
        </p:txBody>
      </p:sp>
      <p:sp>
        <p:nvSpPr>
          <p:cNvPr id="3" name="TextBox 2"/>
          <p:cNvSpPr txBox="1"/>
          <p:nvPr/>
        </p:nvSpPr>
        <p:spPr>
          <a:xfrm>
            <a:off x="9771566" y="966408"/>
            <a:ext cx="2420434" cy="2031325"/>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Does the part after the comma have a subject and a verb?</a:t>
            </a:r>
          </a:p>
          <a:p>
            <a:pPr marL="285750" indent="-285750">
              <a:buFont typeface="Arial" panose="020B0604020202020204" pitchFamily="34" charset="0"/>
              <a:buChar char="•"/>
            </a:pPr>
            <a:r>
              <a:rPr lang="en-AU" sz="1400" dirty="0">
                <a:latin typeface="Century Gothic" panose="020B0502020202020204" pitchFamily="34" charset="0"/>
              </a:rPr>
              <a:t>What are they?</a:t>
            </a:r>
          </a:p>
          <a:p>
            <a:pPr marL="285750" indent="-285750">
              <a:buFont typeface="Arial" panose="020B0604020202020204" pitchFamily="34" charset="0"/>
              <a:buChar char="•"/>
            </a:pPr>
            <a:r>
              <a:rPr lang="en-AU" sz="1400" dirty="0">
                <a:latin typeface="Century Gothic" panose="020B0502020202020204" pitchFamily="34" charset="0"/>
              </a:rPr>
              <a:t>Are the two actions contrasting?</a:t>
            </a:r>
          </a:p>
          <a:p>
            <a:pPr marL="285750" indent="-285750">
              <a:buFont typeface="Arial" panose="020B0604020202020204" pitchFamily="34" charset="0"/>
              <a:buChar char="•"/>
            </a:pPr>
            <a:r>
              <a:rPr lang="en-AU" sz="1400" dirty="0">
                <a:latin typeface="Century Gothic" panose="020B0502020202020204" pitchFamily="34" charset="0"/>
              </a:rPr>
              <a:t>Is the new sentence a complete thought?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20342"/>
            <a:ext cx="693813" cy="679158"/>
          </a:xfrm>
          <a:prstGeom prst="rect">
            <a:avLst/>
          </a:prstGeom>
        </p:spPr>
      </p:pic>
      <p:sp>
        <p:nvSpPr>
          <p:cNvPr id="15" name="Rectangle 14">
            <a:extLst>
              <a:ext uri="{FF2B5EF4-FFF2-40B4-BE49-F238E27FC236}">
                <a16:creationId xmlns:a16="http://schemas.microsoft.com/office/drawing/2014/main" id="{9C63E8AA-D3F2-8A4C-8AF1-5C434B5CEB8B}"/>
              </a:ext>
            </a:extLst>
          </p:cNvPr>
          <p:cNvSpPr/>
          <p:nvPr/>
        </p:nvSpPr>
        <p:spPr>
          <a:xfrm>
            <a:off x="240003" y="2557721"/>
            <a:ext cx="8301849" cy="1477328"/>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‘even though’ or ‘although’.</a:t>
            </a:r>
          </a:p>
          <a:p>
            <a:pPr marL="457200" indent="-457200">
              <a:buFont typeface="+mj-lt"/>
              <a:buAutoNum type="arabicPeriod"/>
            </a:pPr>
            <a:r>
              <a:rPr lang="en-AU" dirty="0">
                <a:latin typeface="Century Gothic" panose="020B0502020202020204" pitchFamily="34" charset="0"/>
              </a:rPr>
              <a:t>Underline the important information.</a:t>
            </a:r>
          </a:p>
          <a:p>
            <a:pPr marL="457200" indent="-457200">
              <a:buFont typeface="+mj-lt"/>
              <a:buAutoNum type="arabicPeriod"/>
            </a:pPr>
            <a:r>
              <a:rPr lang="en-AU" dirty="0">
                <a:latin typeface="Century Gothic" panose="020B0502020202020204" pitchFamily="34" charset="0"/>
              </a:rPr>
              <a:t>Now read the action/ verb (what they are doing) after the comma. </a:t>
            </a:r>
          </a:p>
          <a:p>
            <a:pPr marL="457200" indent="-457200">
              <a:buFont typeface="+mj-lt"/>
              <a:buAutoNum type="arabicPeriod"/>
            </a:pPr>
            <a:r>
              <a:rPr lang="en-AU" dirty="0">
                <a:latin typeface="Century Gothic" panose="020B0502020202020204" pitchFamily="34" charset="0"/>
              </a:rPr>
              <a:t>Are the actions contrasting?</a:t>
            </a:r>
          </a:p>
        </p:txBody>
      </p:sp>
      <p:sp>
        <p:nvSpPr>
          <p:cNvPr id="25" name="Content Placeholder 3">
            <a:extLst>
              <a:ext uri="{FF2B5EF4-FFF2-40B4-BE49-F238E27FC236}">
                <a16:creationId xmlns:a16="http://schemas.microsoft.com/office/drawing/2014/main" id="{F0A9DF0A-E659-E642-A3DA-6BB04FA1C5E6}"/>
              </a:ext>
            </a:extLst>
          </p:cNvPr>
          <p:cNvSpPr txBox="1">
            <a:spLocks/>
          </p:cNvSpPr>
          <p:nvPr/>
        </p:nvSpPr>
        <p:spPr>
          <a:xfrm>
            <a:off x="266117" y="4802286"/>
            <a:ext cx="475580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Even though  </a:t>
            </a:r>
            <a:r>
              <a:rPr lang="en-AU" b="1" dirty="0">
                <a:latin typeface="Century Gothic" panose="020B0502020202020204" pitchFamily="34" charset="0"/>
              </a:rPr>
              <a:t> </a:t>
            </a:r>
            <a:r>
              <a:rPr lang="en-AU" dirty="0">
                <a:latin typeface="Century Gothic" panose="020B0502020202020204" pitchFamily="34" charset="0"/>
              </a:rPr>
              <a:t>it is winter,</a:t>
            </a:r>
          </a:p>
        </p:txBody>
      </p:sp>
      <p:sp>
        <p:nvSpPr>
          <p:cNvPr id="26" name="Content Placeholder 3">
            <a:extLst>
              <a:ext uri="{FF2B5EF4-FFF2-40B4-BE49-F238E27FC236}">
                <a16:creationId xmlns:a16="http://schemas.microsoft.com/office/drawing/2014/main" id="{91571D62-5FA4-8743-92CE-57A7D6FDE230}"/>
              </a:ext>
            </a:extLst>
          </p:cNvPr>
          <p:cNvSpPr txBox="1">
            <a:spLocks/>
          </p:cNvSpPr>
          <p:nvPr/>
        </p:nvSpPr>
        <p:spPr>
          <a:xfrm>
            <a:off x="240003" y="5435444"/>
            <a:ext cx="5202839"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Although  Sam is only five,</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5" name="Oval 4">
            <a:extLst>
              <a:ext uri="{FF2B5EF4-FFF2-40B4-BE49-F238E27FC236}">
                <a16:creationId xmlns:a16="http://schemas.microsoft.com/office/drawing/2014/main" id="{34183961-D65F-C84D-9227-47719B5E2433}"/>
              </a:ext>
            </a:extLst>
          </p:cNvPr>
          <p:cNvSpPr/>
          <p:nvPr/>
        </p:nvSpPr>
        <p:spPr>
          <a:xfrm>
            <a:off x="266117" y="4711992"/>
            <a:ext cx="1802541"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7" name="Oval 26">
            <a:extLst>
              <a:ext uri="{FF2B5EF4-FFF2-40B4-BE49-F238E27FC236}">
                <a16:creationId xmlns:a16="http://schemas.microsoft.com/office/drawing/2014/main" id="{947CC951-91F8-FF44-AADF-FD92B56FC8AA}"/>
              </a:ext>
            </a:extLst>
          </p:cNvPr>
          <p:cNvSpPr/>
          <p:nvPr/>
        </p:nvSpPr>
        <p:spPr>
          <a:xfrm>
            <a:off x="269568" y="5342071"/>
            <a:ext cx="1311582"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9" name="Rectangle 28">
            <a:extLst>
              <a:ext uri="{FF2B5EF4-FFF2-40B4-BE49-F238E27FC236}">
                <a16:creationId xmlns:a16="http://schemas.microsoft.com/office/drawing/2014/main" id="{8D350501-3D56-804F-8E54-E4401014A552}"/>
              </a:ext>
            </a:extLst>
          </p:cNvPr>
          <p:cNvSpPr/>
          <p:nvPr/>
        </p:nvSpPr>
        <p:spPr>
          <a:xfrm>
            <a:off x="2068659" y="5234071"/>
            <a:ext cx="1398442"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0" name="Rectangle 29">
            <a:extLst>
              <a:ext uri="{FF2B5EF4-FFF2-40B4-BE49-F238E27FC236}">
                <a16:creationId xmlns:a16="http://schemas.microsoft.com/office/drawing/2014/main" id="{0A8C4669-E167-E54C-B1D7-CA06AF00717A}"/>
              </a:ext>
            </a:extLst>
          </p:cNvPr>
          <p:cNvSpPr/>
          <p:nvPr/>
        </p:nvSpPr>
        <p:spPr>
          <a:xfrm>
            <a:off x="1610715" y="5836811"/>
            <a:ext cx="1856386"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16" name="Content Placeholder 3">
            <a:extLst>
              <a:ext uri="{FF2B5EF4-FFF2-40B4-BE49-F238E27FC236}">
                <a16:creationId xmlns:a16="http://schemas.microsoft.com/office/drawing/2014/main" id="{6233B3B5-DE78-96D1-0765-2C77CEC38A76}"/>
              </a:ext>
            </a:extLst>
          </p:cNvPr>
          <p:cNvSpPr txBox="1">
            <a:spLocks/>
          </p:cNvSpPr>
          <p:nvPr/>
        </p:nvSpPr>
        <p:spPr>
          <a:xfrm>
            <a:off x="3467101" y="4785377"/>
            <a:ext cx="3951483"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 will still eat ice cream. </a:t>
            </a:r>
          </a:p>
        </p:txBody>
      </p:sp>
      <p:sp>
        <p:nvSpPr>
          <p:cNvPr id="17" name="Content Placeholder 3">
            <a:extLst>
              <a:ext uri="{FF2B5EF4-FFF2-40B4-BE49-F238E27FC236}">
                <a16:creationId xmlns:a16="http://schemas.microsoft.com/office/drawing/2014/main" id="{F919015E-B79F-FFCF-9753-628E4C9A9CD3}"/>
              </a:ext>
            </a:extLst>
          </p:cNvPr>
          <p:cNvSpPr txBox="1">
            <a:spLocks/>
          </p:cNvSpPr>
          <p:nvPr/>
        </p:nvSpPr>
        <p:spPr>
          <a:xfrm>
            <a:off x="3600450" y="5435444"/>
            <a:ext cx="6171116"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she can read the Harry Potter books by herself.</a:t>
            </a:r>
          </a:p>
        </p:txBody>
      </p:sp>
      <p:sp>
        <p:nvSpPr>
          <p:cNvPr id="22" name="Content Placeholder 3">
            <a:extLst>
              <a:ext uri="{FF2B5EF4-FFF2-40B4-BE49-F238E27FC236}">
                <a16:creationId xmlns:a16="http://schemas.microsoft.com/office/drawing/2014/main" id="{734F06EE-A544-23BE-E753-2FCBE92F2B2C}"/>
              </a:ext>
            </a:extLst>
          </p:cNvPr>
          <p:cNvSpPr txBox="1">
            <a:spLocks/>
          </p:cNvSpPr>
          <p:nvPr/>
        </p:nvSpPr>
        <p:spPr>
          <a:xfrm>
            <a:off x="154907" y="402386"/>
            <a:ext cx="8894802" cy="2048574"/>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Even though</a:t>
            </a:r>
            <a:r>
              <a:rPr lang="en-AU" sz="1800" dirty="0">
                <a:latin typeface="Century Gothic" panose="020B0502020202020204" pitchFamily="34" charset="0"/>
              </a:rPr>
              <a:t>’ and ‘</a:t>
            </a:r>
            <a:r>
              <a:rPr lang="en-AU" sz="1800" b="1" dirty="0">
                <a:latin typeface="Century Gothic" panose="020B0502020202020204" pitchFamily="34" charset="0"/>
              </a:rPr>
              <a:t>Although</a:t>
            </a:r>
            <a:r>
              <a:rPr lang="en-AU" sz="1800" dirty="0">
                <a:latin typeface="Century Gothic" panose="020B0502020202020204" pitchFamily="34" charset="0"/>
              </a:rPr>
              <a:t>’ are subordinating conjunctions that tell us something happened even if it should not have.</a:t>
            </a:r>
          </a:p>
          <a:p>
            <a:pPr>
              <a:buFont typeface="Wingdings" panose="05000000000000000000"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even though</a:t>
            </a:r>
            <a:r>
              <a:rPr lang="en-AU" sz="1800" dirty="0">
                <a:latin typeface="Century Gothic" panose="020B0502020202020204" pitchFamily="34" charset="0"/>
              </a:rPr>
              <a:t>’ or ‘</a:t>
            </a:r>
            <a:r>
              <a:rPr lang="en-AU" sz="1800" b="1" dirty="0">
                <a:latin typeface="Century Gothic" panose="020B0502020202020204" pitchFamily="34" charset="0"/>
              </a:rPr>
              <a:t>although</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turn around</a:t>
            </a:r>
            <a:r>
              <a:rPr lang="en-AU" sz="1800" dirty="0">
                <a:latin typeface="Century Gothic" panose="020B0502020202020204" pitchFamily="34" charset="0"/>
              </a:rPr>
              <a:t> or </a:t>
            </a:r>
            <a:r>
              <a:rPr lang="en-AU" sz="1800" b="1" dirty="0">
                <a:latin typeface="Century Gothic" panose="020B0502020202020204" pitchFamily="34" charset="0"/>
              </a:rPr>
              <a:t>contrasting </a:t>
            </a:r>
            <a:r>
              <a:rPr lang="en-AU" sz="1800" dirty="0">
                <a:latin typeface="Century Gothic" panose="020B0502020202020204" pitchFamily="34" charset="0"/>
              </a:rPr>
              <a:t>action. </a:t>
            </a:r>
          </a:p>
          <a:p>
            <a:pPr>
              <a:buFont typeface="Wingdings" panose="05000000000000000000" pitchFamily="2" charset="2"/>
              <a:buChar char="§"/>
            </a:pPr>
            <a:r>
              <a:rPr lang="en-AU" sz="1800" dirty="0">
                <a:latin typeface="Century Gothic" panose="020B0502020202020204" pitchFamily="34" charset="0"/>
              </a:rPr>
              <a:t>Their meaning is similar, but ‘even though’ is slightly stronger, giving more emphasis.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1730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 grpId="0" animBg="1"/>
      <p:bldP spid="27" grpId="0" animBg="1"/>
      <p:bldP spid="29" grpId="0" animBg="1"/>
      <p:bldP spid="30"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19663</TotalTime>
  <Words>2251</Words>
  <Application>Microsoft Office PowerPoint</Application>
  <PresentationFormat>Widescreen</PresentationFormat>
  <Paragraphs>208</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Calibri</vt:lpstr>
      <vt:lpstr>Century Gothic</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57</cp:revision>
  <cp:lastPrinted>2022-06-20T07:01:48Z</cp:lastPrinted>
  <dcterms:created xsi:type="dcterms:W3CDTF">2021-08-04T08:19:39Z</dcterms:created>
  <dcterms:modified xsi:type="dcterms:W3CDTF">2022-10-18T12:47:33Z</dcterms:modified>
</cp:coreProperties>
</file>