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1" r:id="rId4"/>
    <p:sldId id="309" r:id="rId5"/>
    <p:sldId id="296" r:id="rId6"/>
    <p:sldId id="300" r:id="rId7"/>
    <p:sldId id="297" r:id="rId8"/>
    <p:sldId id="301" r:id="rId9"/>
    <p:sldId id="302" r:id="rId10"/>
    <p:sldId id="303" r:id="rId11"/>
    <p:sldId id="299" r:id="rId12"/>
    <p:sldId id="293" r:id="rId13"/>
    <p:sldId id="312" r:id="rId14"/>
    <p:sldId id="315" r:id="rId15"/>
    <p:sldId id="316" r:id="rId16"/>
    <p:sldId id="3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26" autoAdjust="0"/>
    <p:restoredTop sz="95363"/>
  </p:normalViewPr>
  <p:slideViewPr>
    <p:cSldViewPr snapToGrid="0">
      <p:cViewPr varScale="1">
        <p:scale>
          <a:sx n="92" d="100"/>
          <a:sy n="92" d="100"/>
        </p:scale>
        <p:origin x="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EEF4A-6ADD-884C-9558-CB3A0A7E5DF4}" type="datetimeFigureOut">
              <a:rPr lang="en-AU" smtClean="0"/>
              <a:t>18/10/2022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2486A-CD35-8149-A4F2-0147E3C43587}" type="slidenum">
              <a:rPr lang="en-AU" smtClean="0"/>
              <a:t>‹#›</a:t>
            </a:fld>
            <a:endParaRPr lang="en-AU"/>
          </a:p>
        </p:txBody>
      </p:sp>
    </p:spTree>
    <p:extLst>
      <p:ext uri="{BB962C8B-B14F-4D97-AF65-F5344CB8AC3E}">
        <p14:creationId xmlns:p14="http://schemas.microsoft.com/office/powerpoint/2010/main" val="61117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 – it is not necessary to teach the children specifically what subordinating conjunctions do or are in any detail. The reason the terminology is used is to give students the language needed for discussion about the topic and to begin to familiarise them with the terminology for future years. </a:t>
            </a:r>
          </a:p>
        </p:txBody>
      </p:sp>
      <p:sp>
        <p:nvSpPr>
          <p:cNvPr id="4" name="Slide Number Placeholder 3"/>
          <p:cNvSpPr>
            <a:spLocks noGrp="1"/>
          </p:cNvSpPr>
          <p:nvPr>
            <p:ph type="sldNum" sz="quarter" idx="5"/>
          </p:nvPr>
        </p:nvSpPr>
        <p:spPr/>
        <p:txBody>
          <a:bodyPr/>
          <a:lstStyle/>
          <a:p>
            <a:fld id="{93A2486A-CD35-8149-A4F2-0147E3C43587}" type="slidenum">
              <a:rPr lang="en-AU" smtClean="0"/>
              <a:t>4</a:t>
            </a:fld>
            <a:endParaRPr lang="en-AU"/>
          </a:p>
        </p:txBody>
      </p:sp>
    </p:spTree>
    <p:extLst>
      <p:ext uri="{BB962C8B-B14F-4D97-AF65-F5344CB8AC3E}">
        <p14:creationId xmlns:p14="http://schemas.microsoft.com/office/powerpoint/2010/main" val="35438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 2 for non-examples to demonstrate how they can be fixed.</a:t>
            </a:r>
          </a:p>
        </p:txBody>
      </p:sp>
      <p:sp>
        <p:nvSpPr>
          <p:cNvPr id="4" name="Slide Number Placeholder 3"/>
          <p:cNvSpPr>
            <a:spLocks noGrp="1"/>
          </p:cNvSpPr>
          <p:nvPr>
            <p:ph type="sldNum" sz="quarter" idx="5"/>
          </p:nvPr>
        </p:nvSpPr>
        <p:spPr/>
        <p:txBody>
          <a:bodyPr/>
          <a:lstStyle/>
          <a:p>
            <a:fld id="{93A2486A-CD35-8149-A4F2-0147E3C43587}" type="slidenum">
              <a:rPr lang="en-AU" smtClean="0"/>
              <a:t>8</a:t>
            </a:fld>
            <a:endParaRPr lang="en-AU"/>
          </a:p>
        </p:txBody>
      </p:sp>
    </p:spTree>
    <p:extLst>
      <p:ext uri="{BB962C8B-B14F-4D97-AF65-F5344CB8AC3E}">
        <p14:creationId xmlns:p14="http://schemas.microsoft.com/office/powerpoint/2010/main" val="95053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A2486A-CD35-8149-A4F2-0147E3C43587}" type="slidenum">
              <a:rPr lang="en-AU" smtClean="0"/>
              <a:t>12</a:t>
            </a:fld>
            <a:endParaRPr lang="en-AU"/>
          </a:p>
        </p:txBody>
      </p:sp>
    </p:spTree>
    <p:extLst>
      <p:ext uri="{BB962C8B-B14F-4D97-AF65-F5344CB8AC3E}">
        <p14:creationId xmlns:p14="http://schemas.microsoft.com/office/powerpoint/2010/main" val="3488185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2512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451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52989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356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22995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8943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947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4EABA-7327-4C9B-A25B-2EC6D8E7B2ED}"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7580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4EABA-7327-4C9B-A25B-2EC6D8E7B2ED}" type="datetimeFigureOut">
              <a:rPr lang="en-AU" smtClean="0"/>
              <a:t>18/10/2022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929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4EABA-7327-4C9B-A25B-2EC6D8E7B2ED}" type="datetimeFigureOut">
              <a:rPr lang="en-AU" smtClean="0"/>
              <a:t>18/10/2022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071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ABA-7327-4C9B-A25B-2EC6D8E7B2ED}" type="datetimeFigureOut">
              <a:rPr lang="en-AU" smtClean="0"/>
              <a:t>18/10/2022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78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885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260985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E6F4EABA-7327-4C9B-A25B-2EC6D8E7B2ED}" type="datetimeFigureOut">
              <a:rPr lang="en-AU" smtClean="0"/>
              <a:pPr/>
              <a:t>18/10/2022</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1482C3C5-518F-455F-891D-918179D3F322}" type="slidenum">
              <a:rPr lang="en-AU" smtClean="0"/>
              <a:pPr/>
              <a:t>‹#›</a:t>
            </a:fld>
            <a:endParaRPr lang="en-AU" dirty="0"/>
          </a:p>
        </p:txBody>
      </p:sp>
    </p:spTree>
    <p:extLst>
      <p:ext uri="{BB962C8B-B14F-4D97-AF65-F5344CB8AC3E}">
        <p14:creationId xmlns:p14="http://schemas.microsoft.com/office/powerpoint/2010/main" val="314517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0BDE3-08CA-4B6C-9FF3-036D3F24054D}"/>
              </a:ext>
            </a:extLst>
          </p:cNvPr>
          <p:cNvSpPr>
            <a:spLocks noGrp="1"/>
          </p:cNvSpPr>
          <p:nvPr>
            <p:ph type="subTitle" idx="1"/>
          </p:nvPr>
        </p:nvSpPr>
        <p:spPr>
          <a:xfrm>
            <a:off x="1561323" y="1773238"/>
            <a:ext cx="9144000" cy="3190648"/>
          </a:xfrm>
          <a:solidFill>
            <a:srgbClr val="00B050"/>
          </a:solidFill>
          <a:ln>
            <a:solidFill>
              <a:schemeClr val="tx1"/>
            </a:solidFill>
          </a:ln>
        </p:spPr>
        <p:txBody>
          <a:bodyPr>
            <a:normAutofit fontScale="92500" lnSpcReduction="20000"/>
          </a:bodyPr>
          <a:lstStyle/>
          <a:p>
            <a:pPr algn="l"/>
            <a:r>
              <a:rPr lang="en-AU" b="1" dirty="0"/>
              <a:t>Year: 2</a:t>
            </a:r>
            <a:endParaRPr lang="en-AU" dirty="0"/>
          </a:p>
          <a:p>
            <a:pPr algn="l"/>
            <a:endParaRPr lang="en-AU" dirty="0"/>
          </a:p>
          <a:p>
            <a:pPr algn="l"/>
            <a:r>
              <a:rPr lang="en-AU" b="1" dirty="0"/>
              <a:t>Term: </a:t>
            </a:r>
            <a:r>
              <a:rPr lang="en-AU" dirty="0"/>
              <a:t>2</a:t>
            </a:r>
          </a:p>
          <a:p>
            <a:pPr algn="l"/>
            <a:endParaRPr lang="en-AU" dirty="0"/>
          </a:p>
          <a:p>
            <a:pPr algn="l">
              <a:lnSpc>
                <a:spcPct val="110000"/>
              </a:lnSpc>
            </a:pPr>
            <a:r>
              <a:rPr lang="en-AU" b="1" dirty="0"/>
              <a:t>Objective: </a:t>
            </a:r>
            <a:r>
              <a:rPr lang="en-AU" dirty="0"/>
              <a:t>Complete a sentence when provided with a sentence stem beginning with a subordinating conjunction. (Before, After, When, If, Although, Even Though)</a:t>
            </a:r>
          </a:p>
          <a:p>
            <a:pPr algn="l"/>
            <a:endParaRPr lang="en-AU" dirty="0"/>
          </a:p>
          <a:p>
            <a:pPr algn="l"/>
            <a:r>
              <a:rPr lang="en-AU" b="1" dirty="0"/>
              <a:t>Author: </a:t>
            </a:r>
            <a:r>
              <a:rPr lang="en-AU" dirty="0"/>
              <a:t>Rebecca Glasson</a:t>
            </a:r>
          </a:p>
        </p:txBody>
      </p:sp>
    </p:spTree>
    <p:extLst>
      <p:ext uri="{BB962C8B-B14F-4D97-AF65-F5344CB8AC3E}">
        <p14:creationId xmlns:p14="http://schemas.microsoft.com/office/powerpoint/2010/main" val="11235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957638"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 We do</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11768"/>
            <a:ext cx="693813" cy="679158"/>
          </a:xfrm>
          <a:prstGeom prst="rect">
            <a:avLst/>
          </a:prstGeom>
        </p:spPr>
      </p:pic>
      <p:sp>
        <p:nvSpPr>
          <p:cNvPr id="24" name="Content Placeholder 3">
            <a:extLst>
              <a:ext uri="{FF2B5EF4-FFF2-40B4-BE49-F238E27FC236}">
                <a16:creationId xmlns:a16="http://schemas.microsoft.com/office/drawing/2014/main" id="{C59BFD40-B61F-AE7B-3D1B-739333E83DD3}"/>
              </a:ext>
            </a:extLst>
          </p:cNvPr>
          <p:cNvSpPr txBox="1">
            <a:spLocks/>
          </p:cNvSpPr>
          <p:nvPr/>
        </p:nvSpPr>
        <p:spPr>
          <a:xfrm>
            <a:off x="266116" y="4410387"/>
            <a:ext cx="7322215"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Even though the wolf blew the first pig’s house down, </a:t>
            </a:r>
          </a:p>
        </p:txBody>
      </p:sp>
      <p:sp>
        <p:nvSpPr>
          <p:cNvPr id="28" name="Content Placeholder 3">
            <a:extLst>
              <a:ext uri="{FF2B5EF4-FFF2-40B4-BE49-F238E27FC236}">
                <a16:creationId xmlns:a16="http://schemas.microsoft.com/office/drawing/2014/main" id="{CE2E0EFD-67AA-6CAA-F610-A20A6E94E3EC}"/>
              </a:ext>
            </a:extLst>
          </p:cNvPr>
          <p:cNvSpPr txBox="1">
            <a:spLocks/>
          </p:cNvSpPr>
          <p:nvPr/>
        </p:nvSpPr>
        <p:spPr>
          <a:xfrm>
            <a:off x="213677" y="5060783"/>
            <a:ext cx="5106468"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When the wolf blew the house down,</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31" name="Oval 30">
            <a:extLst>
              <a:ext uri="{FF2B5EF4-FFF2-40B4-BE49-F238E27FC236}">
                <a16:creationId xmlns:a16="http://schemas.microsoft.com/office/drawing/2014/main" id="{00FE2976-7B5E-A277-E78C-602911E00CEB}"/>
              </a:ext>
            </a:extLst>
          </p:cNvPr>
          <p:cNvSpPr/>
          <p:nvPr/>
        </p:nvSpPr>
        <p:spPr>
          <a:xfrm>
            <a:off x="182157" y="4358904"/>
            <a:ext cx="1778163"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32" name="Oval 31">
            <a:extLst>
              <a:ext uri="{FF2B5EF4-FFF2-40B4-BE49-F238E27FC236}">
                <a16:creationId xmlns:a16="http://schemas.microsoft.com/office/drawing/2014/main" id="{89C739A7-64E3-5D8F-15EE-A5A72534B48C}"/>
              </a:ext>
            </a:extLst>
          </p:cNvPr>
          <p:cNvSpPr/>
          <p:nvPr/>
        </p:nvSpPr>
        <p:spPr>
          <a:xfrm>
            <a:off x="205704" y="5008845"/>
            <a:ext cx="848360"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33" name="Rectangle 32">
            <a:extLst>
              <a:ext uri="{FF2B5EF4-FFF2-40B4-BE49-F238E27FC236}">
                <a16:creationId xmlns:a16="http://schemas.microsoft.com/office/drawing/2014/main" id="{C73825CA-BA87-9991-E981-EFABFEF3BF01}"/>
              </a:ext>
            </a:extLst>
          </p:cNvPr>
          <p:cNvSpPr/>
          <p:nvPr/>
        </p:nvSpPr>
        <p:spPr>
          <a:xfrm>
            <a:off x="1960320" y="4743165"/>
            <a:ext cx="4911536"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34" name="Rectangle 33">
            <a:extLst>
              <a:ext uri="{FF2B5EF4-FFF2-40B4-BE49-F238E27FC236}">
                <a16:creationId xmlns:a16="http://schemas.microsoft.com/office/drawing/2014/main" id="{BBB33043-55B8-D0D6-C6A5-270AB0254ECA}"/>
              </a:ext>
            </a:extLst>
          </p:cNvPr>
          <p:cNvSpPr/>
          <p:nvPr/>
        </p:nvSpPr>
        <p:spPr>
          <a:xfrm flipV="1">
            <a:off x="1733841" y="5355125"/>
            <a:ext cx="3095424" cy="510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35" name="Content Placeholder 3">
            <a:extLst>
              <a:ext uri="{FF2B5EF4-FFF2-40B4-BE49-F238E27FC236}">
                <a16:creationId xmlns:a16="http://schemas.microsoft.com/office/drawing/2014/main" id="{9993C440-2C98-7859-1B63-D99EEC3DFF27}"/>
              </a:ext>
            </a:extLst>
          </p:cNvPr>
          <p:cNvSpPr txBox="1">
            <a:spLocks/>
          </p:cNvSpPr>
          <p:nvPr/>
        </p:nvSpPr>
        <p:spPr>
          <a:xfrm>
            <a:off x="6871856" y="4419262"/>
            <a:ext cx="4776401"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he didn’t get to eat the pig. </a:t>
            </a:r>
          </a:p>
        </p:txBody>
      </p:sp>
      <p:sp>
        <p:nvSpPr>
          <p:cNvPr id="36" name="Content Placeholder 3">
            <a:extLst>
              <a:ext uri="{FF2B5EF4-FFF2-40B4-BE49-F238E27FC236}">
                <a16:creationId xmlns:a16="http://schemas.microsoft.com/office/drawing/2014/main" id="{B9825503-A08E-2A94-4579-D7B9318EF597}"/>
              </a:ext>
            </a:extLst>
          </p:cNvPr>
          <p:cNvSpPr txBox="1">
            <a:spLocks/>
          </p:cNvSpPr>
          <p:nvPr/>
        </p:nvSpPr>
        <p:spPr>
          <a:xfrm>
            <a:off x="4944315" y="5056112"/>
            <a:ext cx="4065099"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the pig ran away. </a:t>
            </a:r>
          </a:p>
        </p:txBody>
      </p:sp>
      <p:sp>
        <p:nvSpPr>
          <p:cNvPr id="37" name="Content Placeholder 3">
            <a:extLst>
              <a:ext uri="{FF2B5EF4-FFF2-40B4-BE49-F238E27FC236}">
                <a16:creationId xmlns:a16="http://schemas.microsoft.com/office/drawing/2014/main" id="{D8C9A1A9-1597-491B-C91C-D619AAD0972F}"/>
              </a:ext>
            </a:extLst>
          </p:cNvPr>
          <p:cNvSpPr txBox="1">
            <a:spLocks/>
          </p:cNvSpPr>
          <p:nvPr/>
        </p:nvSpPr>
        <p:spPr>
          <a:xfrm>
            <a:off x="266117" y="5643169"/>
            <a:ext cx="3843970"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Before the pigs left home, </a:t>
            </a:r>
          </a:p>
        </p:txBody>
      </p:sp>
      <p:sp>
        <p:nvSpPr>
          <p:cNvPr id="38" name="Content Placeholder 3">
            <a:extLst>
              <a:ext uri="{FF2B5EF4-FFF2-40B4-BE49-F238E27FC236}">
                <a16:creationId xmlns:a16="http://schemas.microsoft.com/office/drawing/2014/main" id="{78E831C4-673A-CCEB-0C2A-A75C9E5339B2}"/>
              </a:ext>
            </a:extLst>
          </p:cNvPr>
          <p:cNvSpPr txBox="1">
            <a:spLocks/>
          </p:cNvSpPr>
          <p:nvPr/>
        </p:nvSpPr>
        <p:spPr>
          <a:xfrm>
            <a:off x="213677" y="6293565"/>
            <a:ext cx="53421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If  the wolf blew the brick house down,</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39" name="Oval 38">
            <a:extLst>
              <a:ext uri="{FF2B5EF4-FFF2-40B4-BE49-F238E27FC236}">
                <a16:creationId xmlns:a16="http://schemas.microsoft.com/office/drawing/2014/main" id="{3FBBDE41-61D5-1D09-A0FF-043EF1F40E41}"/>
              </a:ext>
            </a:extLst>
          </p:cNvPr>
          <p:cNvSpPr/>
          <p:nvPr/>
        </p:nvSpPr>
        <p:spPr>
          <a:xfrm>
            <a:off x="182157" y="5591686"/>
            <a:ext cx="986957"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0" name="Oval 39">
            <a:extLst>
              <a:ext uri="{FF2B5EF4-FFF2-40B4-BE49-F238E27FC236}">
                <a16:creationId xmlns:a16="http://schemas.microsoft.com/office/drawing/2014/main" id="{887E7CC8-732B-F91A-1DEF-E9DF8F13F369}"/>
              </a:ext>
            </a:extLst>
          </p:cNvPr>
          <p:cNvSpPr/>
          <p:nvPr/>
        </p:nvSpPr>
        <p:spPr>
          <a:xfrm>
            <a:off x="145546" y="6206082"/>
            <a:ext cx="424470"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1" name="Rectangle 40">
            <a:extLst>
              <a:ext uri="{FF2B5EF4-FFF2-40B4-BE49-F238E27FC236}">
                <a16:creationId xmlns:a16="http://schemas.microsoft.com/office/drawing/2014/main" id="{6F5B8350-36ED-CB10-7999-DB97F71DFD87}"/>
              </a:ext>
            </a:extLst>
          </p:cNvPr>
          <p:cNvSpPr/>
          <p:nvPr/>
        </p:nvSpPr>
        <p:spPr>
          <a:xfrm>
            <a:off x="2253760" y="5927725"/>
            <a:ext cx="1143238"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42" name="Rectangle 41">
            <a:extLst>
              <a:ext uri="{FF2B5EF4-FFF2-40B4-BE49-F238E27FC236}">
                <a16:creationId xmlns:a16="http://schemas.microsoft.com/office/drawing/2014/main" id="{F1CFF076-61B9-86FA-F6C7-5BAC1E724E27}"/>
              </a:ext>
            </a:extLst>
          </p:cNvPr>
          <p:cNvSpPr/>
          <p:nvPr/>
        </p:nvSpPr>
        <p:spPr>
          <a:xfrm flipV="1">
            <a:off x="1533492" y="6616221"/>
            <a:ext cx="3446447"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43" name="Content Placeholder 3">
            <a:extLst>
              <a:ext uri="{FF2B5EF4-FFF2-40B4-BE49-F238E27FC236}">
                <a16:creationId xmlns:a16="http://schemas.microsoft.com/office/drawing/2014/main" id="{0B8845EF-B3BC-7C7A-0146-F4BD7811D869}"/>
              </a:ext>
            </a:extLst>
          </p:cNvPr>
          <p:cNvSpPr txBox="1">
            <a:spLocks/>
          </p:cNvSpPr>
          <p:nvPr/>
        </p:nvSpPr>
        <p:spPr>
          <a:xfrm>
            <a:off x="3562099" y="5634993"/>
            <a:ext cx="646711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their mother told them to go find their fortunes. </a:t>
            </a:r>
          </a:p>
        </p:txBody>
      </p:sp>
      <p:sp>
        <p:nvSpPr>
          <p:cNvPr id="44" name="Content Placeholder 3">
            <a:extLst>
              <a:ext uri="{FF2B5EF4-FFF2-40B4-BE49-F238E27FC236}">
                <a16:creationId xmlns:a16="http://schemas.microsoft.com/office/drawing/2014/main" id="{5D64985F-256E-8428-41AA-FD1B8B105E10}"/>
              </a:ext>
            </a:extLst>
          </p:cNvPr>
          <p:cNvSpPr txBox="1">
            <a:spLocks/>
          </p:cNvSpPr>
          <p:nvPr/>
        </p:nvSpPr>
        <p:spPr>
          <a:xfrm>
            <a:off x="5080768" y="6288111"/>
            <a:ext cx="4065099"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he could eat the pigs. </a:t>
            </a:r>
          </a:p>
        </p:txBody>
      </p:sp>
      <p:sp>
        <p:nvSpPr>
          <p:cNvPr id="45" name="Rectangle 44">
            <a:extLst>
              <a:ext uri="{FF2B5EF4-FFF2-40B4-BE49-F238E27FC236}">
                <a16:creationId xmlns:a16="http://schemas.microsoft.com/office/drawing/2014/main" id="{7A710677-CD92-FC02-C586-C62F76F5E2F5}"/>
              </a:ext>
            </a:extLst>
          </p:cNvPr>
          <p:cNvSpPr/>
          <p:nvPr/>
        </p:nvSpPr>
        <p:spPr>
          <a:xfrm>
            <a:off x="240003" y="2255610"/>
            <a:ext cx="8301849" cy="1754326"/>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‘when’, ‘before’, or ‘after’.</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Now read the action/ verb (what they are doing) after the comma. </a:t>
            </a:r>
          </a:p>
          <a:p>
            <a:pPr marL="457200" indent="-457200">
              <a:buFont typeface="+mj-lt"/>
              <a:buAutoNum type="arabicPeriod"/>
            </a:pPr>
            <a:r>
              <a:rPr lang="en-AU" dirty="0">
                <a:latin typeface="Century Gothic" panose="020B0502020202020204" pitchFamily="34" charset="0"/>
              </a:rPr>
              <a:t>Are the actions related to each other? </a:t>
            </a:r>
          </a:p>
        </p:txBody>
      </p:sp>
      <p:sp>
        <p:nvSpPr>
          <p:cNvPr id="26" name="TextBox 25">
            <a:extLst>
              <a:ext uri="{FF2B5EF4-FFF2-40B4-BE49-F238E27FC236}">
                <a16:creationId xmlns:a16="http://schemas.microsoft.com/office/drawing/2014/main" id="{25A243EC-0E65-97C7-3B84-1DD4B95ABDC8}"/>
              </a:ext>
            </a:extLst>
          </p:cNvPr>
          <p:cNvSpPr txBox="1"/>
          <p:nvPr/>
        </p:nvSpPr>
        <p:spPr>
          <a:xfrm>
            <a:off x="9771566" y="966408"/>
            <a:ext cx="2420434" cy="2246769"/>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Does the part after the comma have a subject and a verb?</a:t>
            </a:r>
          </a:p>
          <a:p>
            <a:pPr marL="285750" indent="-285750">
              <a:buFont typeface="Arial" panose="020B0604020202020204" pitchFamily="34" charset="0"/>
              <a:buChar char="•"/>
            </a:pPr>
            <a:r>
              <a:rPr lang="en-AU" sz="1400" dirty="0">
                <a:latin typeface="Century Gothic" panose="020B0502020202020204" pitchFamily="34" charset="0"/>
              </a:rPr>
              <a:t>What are they?</a:t>
            </a:r>
          </a:p>
          <a:p>
            <a:pPr marL="285750" indent="-285750">
              <a:buFont typeface="Arial" panose="020B0604020202020204" pitchFamily="34" charset="0"/>
              <a:buChar char="•"/>
            </a:pPr>
            <a:r>
              <a:rPr lang="en-AU" sz="1400" dirty="0">
                <a:latin typeface="Century Gothic" panose="020B0502020202020204" pitchFamily="34" charset="0"/>
              </a:rPr>
              <a:t>Do the two actions match with the conjunction used?</a:t>
            </a:r>
          </a:p>
          <a:p>
            <a:pPr marL="285750" indent="-285750">
              <a:buFont typeface="Arial" panose="020B0604020202020204" pitchFamily="34" charset="0"/>
              <a:buChar char="•"/>
            </a:pPr>
            <a:r>
              <a:rPr lang="en-AU" sz="1400" dirty="0">
                <a:latin typeface="Century Gothic" panose="020B0502020202020204" pitchFamily="34" charset="0"/>
              </a:rPr>
              <a:t>Is the new sentence a complete thought?</a:t>
            </a:r>
          </a:p>
        </p:txBody>
      </p:sp>
      <p:sp>
        <p:nvSpPr>
          <p:cNvPr id="27" name="Content Placeholder 3">
            <a:extLst>
              <a:ext uri="{FF2B5EF4-FFF2-40B4-BE49-F238E27FC236}">
                <a16:creationId xmlns:a16="http://schemas.microsoft.com/office/drawing/2014/main" id="{D7C1A5F4-426F-7923-3585-77B5C45D08F0}"/>
              </a:ext>
            </a:extLst>
          </p:cNvPr>
          <p:cNvSpPr txBox="1">
            <a:spLocks/>
          </p:cNvSpPr>
          <p:nvPr/>
        </p:nvSpPr>
        <p:spPr>
          <a:xfrm>
            <a:off x="154907" y="402386"/>
            <a:ext cx="8858464" cy="1809111"/>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‘If’, “when’, ‘before’, ‘after’, ‘although’ and ‘even though’ are subordinating conjunctions that show the relationship between two actions. </a:t>
            </a:r>
          </a:p>
          <a:p>
            <a:pPr>
              <a:buFont typeface="Wingdings" panose="05000000000000000000" pitchFamily="2" charset="2"/>
              <a:buChar char="§"/>
            </a:pPr>
            <a:r>
              <a:rPr lang="en-AU" dirty="0">
                <a:latin typeface="Century Gothic" panose="020B0502020202020204" pitchFamily="34" charset="0"/>
              </a:rPr>
              <a:t>When a sentence begins with a subordinating conjunction and one action (what happens), we need to complete the sentence by adding a subject and </a:t>
            </a:r>
            <a:r>
              <a:rPr lang="en-AU" b="1" dirty="0">
                <a:latin typeface="Century Gothic" panose="020B0502020202020204" pitchFamily="34" charset="0"/>
              </a:rPr>
              <a:t>related</a:t>
            </a:r>
            <a:r>
              <a:rPr lang="en-AU" dirty="0">
                <a:latin typeface="Century Gothic" panose="020B0502020202020204" pitchFamily="34" charset="0"/>
              </a:rPr>
              <a:t> action after the comma.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8365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31" grpId="0" animBg="1"/>
      <p:bldP spid="32" grpId="0" animBg="1"/>
      <p:bldP spid="33" grpId="0" animBg="1"/>
      <p:bldP spid="34" grpId="0" animBg="1"/>
      <p:bldP spid="35" grpId="0"/>
      <p:bldP spid="36" grpId="0"/>
      <p:bldP spid="37" grpId="0"/>
      <p:bldP spid="38" grpId="0"/>
      <p:bldP spid="39" grpId="0" animBg="1"/>
      <p:bldP spid="40" grpId="0" animBg="1"/>
      <p:bldP spid="41" grpId="0" animBg="1"/>
      <p:bldP spid="42" grpId="0" animBg="1"/>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Hinge Point Question</a:t>
            </a:r>
          </a:p>
        </p:txBody>
      </p:sp>
      <p:sp>
        <p:nvSpPr>
          <p:cNvPr id="25" name="TextBox 24"/>
          <p:cNvSpPr txBox="1"/>
          <p:nvPr/>
        </p:nvSpPr>
        <p:spPr>
          <a:xfrm>
            <a:off x="10221800" y="1027753"/>
            <a:ext cx="1988664" cy="2246769"/>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Do the actions before and after the comma match?</a:t>
            </a:r>
          </a:p>
          <a:p>
            <a:pPr marL="285750" indent="-285750">
              <a:buFont typeface="Arial" panose="020B0604020202020204" pitchFamily="34" charset="0"/>
              <a:buChar char="•"/>
            </a:pPr>
            <a:r>
              <a:rPr lang="en-AU" sz="1400" dirty="0">
                <a:latin typeface="Century Gothic" panose="020B0502020202020204" pitchFamily="34" charset="0"/>
              </a:rPr>
              <a:t>Are they in the correct order?</a:t>
            </a:r>
          </a:p>
          <a:p>
            <a:pPr marL="285750" indent="-285750">
              <a:buFont typeface="Arial" panose="020B0604020202020204" pitchFamily="34" charset="0"/>
              <a:buChar char="•"/>
            </a:pPr>
            <a:r>
              <a:rPr lang="en-AU" sz="1400" dirty="0">
                <a:latin typeface="Century Gothic" panose="020B0502020202020204" pitchFamily="34" charset="0"/>
              </a:rPr>
              <a:t>How are they related?</a:t>
            </a:r>
          </a:p>
          <a:p>
            <a:pPr marL="285750" indent="-285750">
              <a:buFont typeface="Arial" panose="020B0604020202020204" pitchFamily="34" charset="0"/>
              <a:buChar char="•"/>
            </a:pPr>
            <a:endParaRPr lang="en-AU" sz="1400" dirty="0">
              <a:latin typeface="Century Gothic" panose="020B0502020202020204" pitchFamily="34" charset="0"/>
            </a:endParaRPr>
          </a:p>
        </p:txBody>
      </p:sp>
      <p:pic>
        <p:nvPicPr>
          <p:cNvPr id="31" name="Content Placeholder 4" descr="Icon&#10;&#10;Description automatically generated">
            <a:extLst>
              <a:ext uri="{FF2B5EF4-FFF2-40B4-BE49-F238E27FC236}">
                <a16:creationId xmlns:a16="http://schemas.microsoft.com/office/drawing/2014/main" id="{F852DCB0-9829-46C5-BDD3-1B1C296F260D}"/>
              </a:ext>
            </a:extLst>
          </p:cNvPr>
          <p:cNvPicPr>
            <a:picLocks noChangeAspect="1"/>
          </p:cNvPicPr>
          <p:nvPr/>
        </p:nvPicPr>
        <p:blipFill>
          <a:blip r:embed="rId2"/>
          <a:stretch>
            <a:fillRect/>
          </a:stretch>
        </p:blipFill>
        <p:spPr>
          <a:xfrm>
            <a:off x="10018958" y="68648"/>
            <a:ext cx="674079" cy="674079"/>
          </a:xfrm>
          <a:prstGeom prst="rect">
            <a:avLst/>
          </a:prstGeom>
        </p:spPr>
      </p:pic>
      <p:sp>
        <p:nvSpPr>
          <p:cNvPr id="24" name="Rectangle 23">
            <a:extLst>
              <a:ext uri="{FF2B5EF4-FFF2-40B4-BE49-F238E27FC236}">
                <a16:creationId xmlns:a16="http://schemas.microsoft.com/office/drawing/2014/main" id="{45360935-94F5-0645-9CA8-DC107332F022}"/>
              </a:ext>
            </a:extLst>
          </p:cNvPr>
          <p:cNvSpPr/>
          <p:nvPr/>
        </p:nvSpPr>
        <p:spPr>
          <a:xfrm>
            <a:off x="289446" y="2853200"/>
            <a:ext cx="6931706" cy="369332"/>
          </a:xfrm>
          <a:prstGeom prst="rect">
            <a:avLst/>
          </a:prstGeom>
        </p:spPr>
        <p:txBody>
          <a:bodyPr wrap="none">
            <a:spAutoFit/>
          </a:bodyPr>
          <a:lstStyle/>
          <a:p>
            <a:r>
              <a:rPr lang="en-AU" dirty="0">
                <a:latin typeface="Century Gothic" panose="020B0502020202020204" pitchFamily="34" charset="0"/>
              </a:rPr>
              <a:t>1. Before we watched a movie, mum made some popcorn. </a:t>
            </a:r>
            <a:endParaRPr lang="en-AU" dirty="0"/>
          </a:p>
        </p:txBody>
      </p:sp>
      <p:sp>
        <p:nvSpPr>
          <p:cNvPr id="32" name="Rectangle 31">
            <a:extLst>
              <a:ext uri="{FF2B5EF4-FFF2-40B4-BE49-F238E27FC236}">
                <a16:creationId xmlns:a16="http://schemas.microsoft.com/office/drawing/2014/main" id="{20578DD2-4D96-3C46-B5F6-F9F06511CBA9}"/>
              </a:ext>
            </a:extLst>
          </p:cNvPr>
          <p:cNvSpPr/>
          <p:nvPr/>
        </p:nvSpPr>
        <p:spPr>
          <a:xfrm>
            <a:off x="289446" y="3492837"/>
            <a:ext cx="5798382" cy="369332"/>
          </a:xfrm>
          <a:prstGeom prst="rect">
            <a:avLst/>
          </a:prstGeom>
        </p:spPr>
        <p:txBody>
          <a:bodyPr wrap="none">
            <a:spAutoFit/>
          </a:bodyPr>
          <a:lstStyle/>
          <a:p>
            <a:r>
              <a:rPr lang="en-AU" dirty="0">
                <a:latin typeface="Century Gothic" panose="020B0502020202020204" pitchFamily="34" charset="0"/>
              </a:rPr>
              <a:t>2. Although it was night time, Chris went to school. </a:t>
            </a:r>
            <a:endParaRPr lang="en-AU" dirty="0"/>
          </a:p>
        </p:txBody>
      </p:sp>
      <p:sp>
        <p:nvSpPr>
          <p:cNvPr id="34" name="Rectangle 33">
            <a:extLst>
              <a:ext uri="{FF2B5EF4-FFF2-40B4-BE49-F238E27FC236}">
                <a16:creationId xmlns:a16="http://schemas.microsoft.com/office/drawing/2014/main" id="{E0DC1150-F76F-E842-B140-A105A155738D}"/>
              </a:ext>
            </a:extLst>
          </p:cNvPr>
          <p:cNvSpPr/>
          <p:nvPr/>
        </p:nvSpPr>
        <p:spPr>
          <a:xfrm>
            <a:off x="289446" y="4156975"/>
            <a:ext cx="7989688" cy="369332"/>
          </a:xfrm>
          <a:prstGeom prst="rect">
            <a:avLst/>
          </a:prstGeom>
        </p:spPr>
        <p:txBody>
          <a:bodyPr wrap="none">
            <a:spAutoFit/>
          </a:bodyPr>
          <a:lstStyle/>
          <a:p>
            <a:r>
              <a:rPr lang="en-AU" dirty="0">
                <a:latin typeface="Century Gothic" panose="020B0502020202020204" pitchFamily="34" charset="0"/>
              </a:rPr>
              <a:t>3. When he got to the swimming pool, Mark put on his winter clothes.  </a:t>
            </a:r>
            <a:endParaRPr lang="en-AU" dirty="0"/>
          </a:p>
        </p:txBody>
      </p:sp>
      <p:sp>
        <p:nvSpPr>
          <p:cNvPr id="35" name="Rectangle 34">
            <a:extLst>
              <a:ext uri="{FF2B5EF4-FFF2-40B4-BE49-F238E27FC236}">
                <a16:creationId xmlns:a16="http://schemas.microsoft.com/office/drawing/2014/main" id="{5EAC226C-C80A-ED4D-B0B2-0D20F3A0DD83}"/>
              </a:ext>
            </a:extLst>
          </p:cNvPr>
          <p:cNvSpPr/>
          <p:nvPr/>
        </p:nvSpPr>
        <p:spPr>
          <a:xfrm>
            <a:off x="289446" y="4780509"/>
            <a:ext cx="7151317" cy="369332"/>
          </a:xfrm>
          <a:prstGeom prst="rect">
            <a:avLst/>
          </a:prstGeom>
        </p:spPr>
        <p:txBody>
          <a:bodyPr wrap="none">
            <a:spAutoFit/>
          </a:bodyPr>
          <a:lstStyle/>
          <a:p>
            <a:r>
              <a:rPr lang="en-AU" dirty="0">
                <a:latin typeface="Century Gothic" panose="020B0502020202020204" pitchFamily="34" charset="0"/>
              </a:rPr>
              <a:t>4. After Santa visits, presents are left under the Christmas tree.  </a:t>
            </a:r>
            <a:endParaRPr lang="en-AU" dirty="0"/>
          </a:p>
        </p:txBody>
      </p:sp>
      <p:pic>
        <p:nvPicPr>
          <p:cNvPr id="13" name="Picture 2" descr="https://cdn3.vectorstock.com/i/1000x1000/77/52/yes-tick-icon-vector-22957752.jpg">
            <a:extLst>
              <a:ext uri="{FF2B5EF4-FFF2-40B4-BE49-F238E27FC236}">
                <a16:creationId xmlns:a16="http://schemas.microsoft.com/office/drawing/2014/main" id="{F3956724-31CE-284C-9CAC-18E65DCBEC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8822357" y="4853540"/>
            <a:ext cx="395901" cy="2934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ee the source image">
            <a:extLst>
              <a:ext uri="{FF2B5EF4-FFF2-40B4-BE49-F238E27FC236}">
                <a16:creationId xmlns:a16="http://schemas.microsoft.com/office/drawing/2014/main" id="{009B01DC-EA05-6247-B433-88AB6D9BEA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50"/>
          <a:stretch/>
        </p:blipFill>
        <p:spPr bwMode="auto">
          <a:xfrm>
            <a:off x="8754892" y="4111314"/>
            <a:ext cx="350327" cy="320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cdn3.vectorstock.com/i/1000x1000/77/52/yes-tick-icon-vector-22957752.jpg">
            <a:extLst>
              <a:ext uri="{FF2B5EF4-FFF2-40B4-BE49-F238E27FC236}">
                <a16:creationId xmlns:a16="http://schemas.microsoft.com/office/drawing/2014/main" id="{9F32696A-03BD-DE47-9A2B-AB5AD307FE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8732106" y="2874964"/>
            <a:ext cx="395901" cy="2934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ee the source image">
            <a:extLst>
              <a:ext uri="{FF2B5EF4-FFF2-40B4-BE49-F238E27FC236}">
                <a16:creationId xmlns:a16="http://schemas.microsoft.com/office/drawing/2014/main" id="{13838401-A113-A04D-A8FA-456628315A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50"/>
          <a:stretch/>
        </p:blipFill>
        <p:spPr bwMode="auto">
          <a:xfrm>
            <a:off x="8728921" y="3409867"/>
            <a:ext cx="350327" cy="32068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95F48DD-1E81-3B48-A074-A65DC5B0633C}"/>
              </a:ext>
            </a:extLst>
          </p:cNvPr>
          <p:cNvGrpSpPr/>
          <p:nvPr/>
        </p:nvGrpSpPr>
        <p:grpSpPr>
          <a:xfrm>
            <a:off x="9322118" y="129646"/>
            <a:ext cx="659077" cy="640983"/>
            <a:chOff x="9322118" y="129646"/>
            <a:chExt cx="659077" cy="640983"/>
          </a:xfrm>
        </p:grpSpPr>
        <p:pic>
          <p:nvPicPr>
            <p:cNvPr id="18" name="Picture 17" descr="Logo, icon&#10;&#10;Description automatically generated">
              <a:extLst>
                <a:ext uri="{FF2B5EF4-FFF2-40B4-BE49-F238E27FC236}">
                  <a16:creationId xmlns:a16="http://schemas.microsoft.com/office/drawing/2014/main" id="{A93B6EE7-4C4A-FF41-B984-0C498A209A81}"/>
                </a:ext>
              </a:extLst>
            </p:cNvPr>
            <p:cNvPicPr>
              <a:picLocks noChangeAspect="1"/>
            </p:cNvPicPr>
            <p:nvPr/>
          </p:nvPicPr>
          <p:blipFill>
            <a:blip r:embed="rId5"/>
            <a:stretch>
              <a:fillRect/>
            </a:stretch>
          </p:blipFill>
          <p:spPr>
            <a:xfrm>
              <a:off x="9322118" y="129646"/>
              <a:ext cx="293746" cy="293746"/>
            </a:xfrm>
            <a:prstGeom prst="rect">
              <a:avLst/>
            </a:prstGeom>
          </p:spPr>
        </p:pic>
        <p:pic>
          <p:nvPicPr>
            <p:cNvPr id="19" name="Picture 18" descr="Icon&#10;&#10;Description automatically generated">
              <a:extLst>
                <a:ext uri="{FF2B5EF4-FFF2-40B4-BE49-F238E27FC236}">
                  <a16:creationId xmlns:a16="http://schemas.microsoft.com/office/drawing/2014/main" id="{E24328FF-0BCB-EA44-B5FC-877307EB62D1}"/>
                </a:ext>
              </a:extLst>
            </p:cNvPr>
            <p:cNvPicPr>
              <a:picLocks noChangeAspect="1"/>
            </p:cNvPicPr>
            <p:nvPr/>
          </p:nvPicPr>
          <p:blipFill>
            <a:blip r:embed="rId6"/>
            <a:stretch>
              <a:fillRect/>
            </a:stretch>
          </p:blipFill>
          <p:spPr>
            <a:xfrm>
              <a:off x="9687449" y="129646"/>
              <a:ext cx="293746" cy="293746"/>
            </a:xfrm>
            <a:prstGeom prst="rect">
              <a:avLst/>
            </a:prstGeom>
          </p:spPr>
        </p:pic>
        <p:pic>
          <p:nvPicPr>
            <p:cNvPr id="20" name="Picture 19" descr="Icon&#10;&#10;Description automatically generated">
              <a:extLst>
                <a:ext uri="{FF2B5EF4-FFF2-40B4-BE49-F238E27FC236}">
                  <a16:creationId xmlns:a16="http://schemas.microsoft.com/office/drawing/2014/main" id="{3D703060-A082-9F46-86AB-AB0FC2D1F80D}"/>
                </a:ext>
              </a:extLst>
            </p:cNvPr>
            <p:cNvPicPr>
              <a:picLocks noChangeAspect="1"/>
            </p:cNvPicPr>
            <p:nvPr/>
          </p:nvPicPr>
          <p:blipFill>
            <a:blip r:embed="rId7"/>
            <a:stretch>
              <a:fillRect/>
            </a:stretch>
          </p:blipFill>
          <p:spPr>
            <a:xfrm>
              <a:off x="9354993" y="476883"/>
              <a:ext cx="293746" cy="293746"/>
            </a:xfrm>
            <a:prstGeom prst="rect">
              <a:avLst/>
            </a:prstGeom>
          </p:spPr>
        </p:pic>
        <p:pic>
          <p:nvPicPr>
            <p:cNvPr id="21" name="Picture 20" descr="Icon&#10;&#10;Description automatically generated">
              <a:extLst>
                <a:ext uri="{FF2B5EF4-FFF2-40B4-BE49-F238E27FC236}">
                  <a16:creationId xmlns:a16="http://schemas.microsoft.com/office/drawing/2014/main" id="{D272BBD1-39CD-6343-ABAF-BC551AB9FF2C}"/>
                </a:ext>
              </a:extLst>
            </p:cNvPr>
            <p:cNvPicPr>
              <a:picLocks noChangeAspect="1"/>
            </p:cNvPicPr>
            <p:nvPr/>
          </p:nvPicPr>
          <p:blipFill>
            <a:blip r:embed="rId8"/>
            <a:stretch>
              <a:fillRect/>
            </a:stretch>
          </p:blipFill>
          <p:spPr>
            <a:xfrm>
              <a:off x="9687449" y="476883"/>
              <a:ext cx="293746" cy="293746"/>
            </a:xfrm>
            <a:prstGeom prst="rect">
              <a:avLst/>
            </a:prstGeom>
          </p:spPr>
        </p:pic>
      </p:grpSp>
      <p:pic>
        <p:nvPicPr>
          <p:cNvPr id="22" name="Picture 21" descr="Icon&#10;&#10;Description automatically generated">
            <a:extLst>
              <a:ext uri="{FF2B5EF4-FFF2-40B4-BE49-F238E27FC236}">
                <a16:creationId xmlns:a16="http://schemas.microsoft.com/office/drawing/2014/main" id="{E7FB1F72-8129-CB40-A198-AD08504B3EEC}"/>
              </a:ext>
            </a:extLst>
          </p:cNvPr>
          <p:cNvPicPr>
            <a:picLocks noChangeAspect="1"/>
          </p:cNvPicPr>
          <p:nvPr/>
        </p:nvPicPr>
        <p:blipFill>
          <a:blip r:embed="rId9"/>
          <a:stretch>
            <a:fillRect/>
          </a:stretch>
        </p:blipFill>
        <p:spPr>
          <a:xfrm>
            <a:off x="10764622" y="77327"/>
            <a:ext cx="674079" cy="674079"/>
          </a:xfrm>
          <a:prstGeom prst="rect">
            <a:avLst/>
          </a:prstGeom>
        </p:spPr>
      </p:pic>
      <p:pic>
        <p:nvPicPr>
          <p:cNvPr id="23" name="Picture 22" descr="Logo, icon&#10;&#10;Description automatically generated">
            <a:extLst>
              <a:ext uri="{FF2B5EF4-FFF2-40B4-BE49-F238E27FC236}">
                <a16:creationId xmlns:a16="http://schemas.microsoft.com/office/drawing/2014/main" id="{82985AE7-3008-2146-BE18-E7709D1BABDD}"/>
              </a:ext>
            </a:extLst>
          </p:cNvPr>
          <p:cNvPicPr>
            <a:picLocks noChangeAspect="1"/>
          </p:cNvPicPr>
          <p:nvPr/>
        </p:nvPicPr>
        <p:blipFill>
          <a:blip r:embed="rId10"/>
          <a:stretch>
            <a:fillRect/>
          </a:stretch>
        </p:blipFill>
        <p:spPr>
          <a:xfrm>
            <a:off x="11461299" y="77327"/>
            <a:ext cx="674078" cy="674078"/>
          </a:xfrm>
          <a:prstGeom prst="rect">
            <a:avLst/>
          </a:prstGeom>
        </p:spPr>
      </p:pic>
      <p:pic>
        <p:nvPicPr>
          <p:cNvPr id="26" name="Picture 2" descr="https://cdn3.vectorstock.com/i/1000x1000/77/52/yes-tick-icon-vector-22957752.jpg">
            <a:extLst>
              <a:ext uri="{FF2B5EF4-FFF2-40B4-BE49-F238E27FC236}">
                <a16:creationId xmlns:a16="http://schemas.microsoft.com/office/drawing/2014/main" id="{406B0BFB-77C9-CEB2-C894-2418E8471A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8838207" y="6229216"/>
            <a:ext cx="395901" cy="2934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See the source image">
            <a:extLst>
              <a:ext uri="{FF2B5EF4-FFF2-40B4-BE49-F238E27FC236}">
                <a16:creationId xmlns:a16="http://schemas.microsoft.com/office/drawing/2014/main" id="{461676A8-DEF4-83F3-133C-9C871DE8147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50"/>
          <a:stretch/>
        </p:blipFill>
        <p:spPr bwMode="auto">
          <a:xfrm>
            <a:off x="8838207" y="5482517"/>
            <a:ext cx="350327" cy="32068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3BFA9A7D-E9C4-9CC7-2A33-D775661D101A}"/>
              </a:ext>
            </a:extLst>
          </p:cNvPr>
          <p:cNvSpPr/>
          <p:nvPr/>
        </p:nvSpPr>
        <p:spPr>
          <a:xfrm>
            <a:off x="289446" y="5492898"/>
            <a:ext cx="7103227" cy="369332"/>
          </a:xfrm>
          <a:prstGeom prst="rect">
            <a:avLst/>
          </a:prstGeom>
        </p:spPr>
        <p:txBody>
          <a:bodyPr wrap="none">
            <a:spAutoFit/>
          </a:bodyPr>
          <a:lstStyle/>
          <a:p>
            <a:r>
              <a:rPr lang="en-AU" dirty="0">
                <a:latin typeface="Century Gothic" panose="020B0502020202020204" pitchFamily="34" charset="0"/>
              </a:rPr>
              <a:t>5. Even though Callum was thirsty, he would not have a drink. </a:t>
            </a:r>
            <a:endParaRPr lang="en-AU" dirty="0"/>
          </a:p>
        </p:txBody>
      </p:sp>
      <p:sp>
        <p:nvSpPr>
          <p:cNvPr id="30" name="Rectangle 29">
            <a:extLst>
              <a:ext uri="{FF2B5EF4-FFF2-40B4-BE49-F238E27FC236}">
                <a16:creationId xmlns:a16="http://schemas.microsoft.com/office/drawing/2014/main" id="{FB804562-4179-E690-0D06-614454E881F2}"/>
              </a:ext>
            </a:extLst>
          </p:cNvPr>
          <p:cNvSpPr/>
          <p:nvPr/>
        </p:nvSpPr>
        <p:spPr>
          <a:xfrm>
            <a:off x="289446" y="6153354"/>
            <a:ext cx="6325771" cy="369332"/>
          </a:xfrm>
          <a:prstGeom prst="rect">
            <a:avLst/>
          </a:prstGeom>
        </p:spPr>
        <p:txBody>
          <a:bodyPr wrap="none">
            <a:spAutoFit/>
          </a:bodyPr>
          <a:lstStyle/>
          <a:p>
            <a:r>
              <a:rPr lang="en-AU" dirty="0">
                <a:latin typeface="Century Gothic" panose="020B0502020202020204" pitchFamily="34" charset="0"/>
              </a:rPr>
              <a:t>6. If you want to play outside, you need to wear a hat. </a:t>
            </a:r>
            <a:endParaRPr lang="en-AU" dirty="0"/>
          </a:p>
        </p:txBody>
      </p:sp>
      <p:sp>
        <p:nvSpPr>
          <p:cNvPr id="33" name="Content Placeholder 3">
            <a:extLst>
              <a:ext uri="{FF2B5EF4-FFF2-40B4-BE49-F238E27FC236}">
                <a16:creationId xmlns:a16="http://schemas.microsoft.com/office/drawing/2014/main" id="{D856FE7D-D3D6-5A44-1A47-C167C9800180}"/>
              </a:ext>
            </a:extLst>
          </p:cNvPr>
          <p:cNvSpPr txBox="1">
            <a:spLocks/>
          </p:cNvSpPr>
          <p:nvPr/>
        </p:nvSpPr>
        <p:spPr>
          <a:xfrm>
            <a:off x="154907" y="402386"/>
            <a:ext cx="8858464" cy="1809111"/>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‘If’, “when’, ‘before’, ‘after’, ‘although’ and ‘even though’ are subordinating conjunctions that show the relationship between two actions. </a:t>
            </a:r>
          </a:p>
          <a:p>
            <a:pPr>
              <a:buFont typeface="Wingdings" panose="05000000000000000000" pitchFamily="2" charset="2"/>
              <a:buChar char="§"/>
            </a:pPr>
            <a:r>
              <a:rPr lang="en-AU" dirty="0">
                <a:latin typeface="Century Gothic" panose="020B0502020202020204" pitchFamily="34" charset="0"/>
              </a:rPr>
              <a:t>When a sentence begins with a subordinating conjunction and one action (what happens), we need to complete the sentence by adding a subject and </a:t>
            </a:r>
            <a:r>
              <a:rPr lang="en-AU" b="1" dirty="0">
                <a:latin typeface="Century Gothic" panose="020B0502020202020204" pitchFamily="34" charset="0"/>
              </a:rPr>
              <a:t>related</a:t>
            </a:r>
            <a:r>
              <a:rPr lang="en-AU" dirty="0">
                <a:latin typeface="Century Gothic" panose="020B0502020202020204" pitchFamily="34" charset="0"/>
              </a:rPr>
              <a:t> action after the comma.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2283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I do</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3"/>
          <a:stretch>
            <a:fillRect/>
          </a:stretch>
        </p:blipFill>
        <p:spPr>
          <a:xfrm>
            <a:off x="10611593"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4"/>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5"/>
          <a:stretch>
            <a:fillRect/>
          </a:stretch>
        </p:blipFill>
        <p:spPr>
          <a:xfrm>
            <a:off x="9807973" y="72152"/>
            <a:ext cx="674078" cy="674078"/>
          </a:xfrm>
          <a:prstGeom prst="rect">
            <a:avLst/>
          </a:prstGeom>
        </p:spPr>
      </p:pic>
      <p:sp>
        <p:nvSpPr>
          <p:cNvPr id="31" name="TextBox 30">
            <a:extLst>
              <a:ext uri="{FF2B5EF4-FFF2-40B4-BE49-F238E27FC236}">
                <a16:creationId xmlns:a16="http://schemas.microsoft.com/office/drawing/2014/main" id="{2D14C820-A5A9-8340-892A-17DBD65C3B07}"/>
              </a:ext>
            </a:extLst>
          </p:cNvPr>
          <p:cNvSpPr txBox="1"/>
          <p:nvPr/>
        </p:nvSpPr>
        <p:spPr>
          <a:xfrm>
            <a:off x="151834" y="2879217"/>
            <a:ext cx="5223054" cy="369332"/>
          </a:xfrm>
          <a:prstGeom prst="rect">
            <a:avLst/>
          </a:prstGeom>
          <a:noFill/>
        </p:spPr>
        <p:txBody>
          <a:bodyPr wrap="square" rtlCol="0">
            <a:spAutoFit/>
          </a:bodyPr>
          <a:lstStyle/>
          <a:p>
            <a:r>
              <a:rPr lang="en-AU" dirty="0">
                <a:latin typeface="Century Gothic" panose="020B0502020202020204" pitchFamily="34" charset="0"/>
              </a:rPr>
              <a:t>When Little Red goes to Grandma’s house, </a:t>
            </a:r>
          </a:p>
        </p:txBody>
      </p:sp>
      <p:cxnSp>
        <p:nvCxnSpPr>
          <p:cNvPr id="34" name="Straight Connector 33">
            <a:extLst>
              <a:ext uri="{FF2B5EF4-FFF2-40B4-BE49-F238E27FC236}">
                <a16:creationId xmlns:a16="http://schemas.microsoft.com/office/drawing/2014/main" id="{B0174EBE-F2F2-8E44-9513-5AB43D6F0828}"/>
              </a:ext>
            </a:extLst>
          </p:cNvPr>
          <p:cNvCxnSpPr>
            <a:cxnSpLocks/>
          </p:cNvCxnSpPr>
          <p:nvPr/>
        </p:nvCxnSpPr>
        <p:spPr>
          <a:xfrm>
            <a:off x="5047288" y="3244219"/>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CB3CEC9-2DB2-9340-9456-5C04AF14FAE2}"/>
              </a:ext>
            </a:extLst>
          </p:cNvPr>
          <p:cNvSpPr txBox="1"/>
          <p:nvPr/>
        </p:nvSpPr>
        <p:spPr>
          <a:xfrm>
            <a:off x="5052630" y="2874887"/>
            <a:ext cx="5671564" cy="369332"/>
          </a:xfrm>
          <a:prstGeom prst="rect">
            <a:avLst/>
          </a:prstGeom>
          <a:noFill/>
        </p:spPr>
        <p:txBody>
          <a:bodyPr wrap="square" rtlCol="0">
            <a:spAutoFit/>
          </a:bodyPr>
          <a:lstStyle/>
          <a:p>
            <a:r>
              <a:rPr lang="en-AU" dirty="0">
                <a:latin typeface="Century Gothic" panose="020B0502020202020204" pitchFamily="34" charset="0"/>
              </a:rPr>
              <a:t>she walks through the woods.</a:t>
            </a:r>
          </a:p>
        </p:txBody>
      </p:sp>
      <p:sp>
        <p:nvSpPr>
          <p:cNvPr id="5" name="Rounded Rectangular Callout 4">
            <a:extLst>
              <a:ext uri="{FF2B5EF4-FFF2-40B4-BE49-F238E27FC236}">
                <a16:creationId xmlns:a16="http://schemas.microsoft.com/office/drawing/2014/main" id="{2939AF79-FE08-734E-ABE1-BE9A9186EA0B}"/>
              </a:ext>
            </a:extLst>
          </p:cNvPr>
          <p:cNvSpPr/>
          <p:nvPr/>
        </p:nvSpPr>
        <p:spPr>
          <a:xfrm>
            <a:off x="10245683" y="2710978"/>
            <a:ext cx="1778014" cy="412474"/>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be?</a:t>
            </a:r>
          </a:p>
        </p:txBody>
      </p:sp>
      <p:sp>
        <p:nvSpPr>
          <p:cNvPr id="22" name="TextBox 21">
            <a:extLst>
              <a:ext uri="{FF2B5EF4-FFF2-40B4-BE49-F238E27FC236}">
                <a16:creationId xmlns:a16="http://schemas.microsoft.com/office/drawing/2014/main" id="{6414BB2A-C9D8-EE63-F3BF-705518A06353}"/>
              </a:ext>
            </a:extLst>
          </p:cNvPr>
          <p:cNvSpPr txBox="1"/>
          <p:nvPr/>
        </p:nvSpPr>
        <p:spPr>
          <a:xfrm>
            <a:off x="151834" y="3523071"/>
            <a:ext cx="4915935" cy="369332"/>
          </a:xfrm>
          <a:prstGeom prst="rect">
            <a:avLst/>
          </a:prstGeom>
          <a:noFill/>
        </p:spPr>
        <p:txBody>
          <a:bodyPr wrap="square" rtlCol="0">
            <a:spAutoFit/>
          </a:bodyPr>
          <a:lstStyle/>
          <a:p>
            <a:r>
              <a:rPr lang="en-AU" dirty="0">
                <a:latin typeface="Century Gothic" panose="020B0502020202020204" pitchFamily="34" charset="0"/>
              </a:rPr>
              <a:t>If Little Red goes to Grandma’s house, </a:t>
            </a:r>
          </a:p>
        </p:txBody>
      </p:sp>
      <p:cxnSp>
        <p:nvCxnSpPr>
          <p:cNvPr id="23" name="Straight Connector 22">
            <a:extLst>
              <a:ext uri="{FF2B5EF4-FFF2-40B4-BE49-F238E27FC236}">
                <a16:creationId xmlns:a16="http://schemas.microsoft.com/office/drawing/2014/main" id="{E3FBA2F3-54E5-7CC9-479A-0EA55DE2A77A}"/>
              </a:ext>
            </a:extLst>
          </p:cNvPr>
          <p:cNvCxnSpPr>
            <a:cxnSpLocks/>
          </p:cNvCxnSpPr>
          <p:nvPr/>
        </p:nvCxnSpPr>
        <p:spPr>
          <a:xfrm>
            <a:off x="4574119" y="3903719"/>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B6FAF38-00D5-64C1-86AC-C010A867234D}"/>
              </a:ext>
            </a:extLst>
          </p:cNvPr>
          <p:cNvSpPr txBox="1"/>
          <p:nvPr/>
        </p:nvSpPr>
        <p:spPr>
          <a:xfrm>
            <a:off x="4574119" y="3511735"/>
            <a:ext cx="5671564" cy="369332"/>
          </a:xfrm>
          <a:prstGeom prst="rect">
            <a:avLst/>
          </a:prstGeom>
          <a:noFill/>
        </p:spPr>
        <p:txBody>
          <a:bodyPr wrap="square" rtlCol="0">
            <a:spAutoFit/>
          </a:bodyPr>
          <a:lstStyle/>
          <a:p>
            <a:r>
              <a:rPr lang="en-AU" dirty="0">
                <a:latin typeface="Century Gothic" panose="020B0502020202020204" pitchFamily="34" charset="0"/>
              </a:rPr>
              <a:t>she takes treats for Grandma.</a:t>
            </a:r>
          </a:p>
        </p:txBody>
      </p:sp>
      <p:sp>
        <p:nvSpPr>
          <p:cNvPr id="25" name="Rounded Rectangular Callout 24">
            <a:extLst>
              <a:ext uri="{FF2B5EF4-FFF2-40B4-BE49-F238E27FC236}">
                <a16:creationId xmlns:a16="http://schemas.microsoft.com/office/drawing/2014/main" id="{4E524B58-F6C6-58E4-8111-85D50AC91EB6}"/>
              </a:ext>
            </a:extLst>
          </p:cNvPr>
          <p:cNvSpPr/>
          <p:nvPr/>
        </p:nvSpPr>
        <p:spPr>
          <a:xfrm>
            <a:off x="10245683" y="3343443"/>
            <a:ext cx="1778014" cy="484401"/>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next action be?</a:t>
            </a:r>
          </a:p>
        </p:txBody>
      </p:sp>
      <p:sp>
        <p:nvSpPr>
          <p:cNvPr id="26" name="TextBox 25">
            <a:extLst>
              <a:ext uri="{FF2B5EF4-FFF2-40B4-BE49-F238E27FC236}">
                <a16:creationId xmlns:a16="http://schemas.microsoft.com/office/drawing/2014/main" id="{E522010B-B1EB-9B0A-0997-35C23AC4B325}"/>
              </a:ext>
            </a:extLst>
          </p:cNvPr>
          <p:cNvSpPr txBox="1"/>
          <p:nvPr/>
        </p:nvSpPr>
        <p:spPr>
          <a:xfrm>
            <a:off x="138956" y="4166805"/>
            <a:ext cx="5008232" cy="369332"/>
          </a:xfrm>
          <a:prstGeom prst="rect">
            <a:avLst/>
          </a:prstGeom>
          <a:noFill/>
        </p:spPr>
        <p:txBody>
          <a:bodyPr wrap="square" rtlCol="0">
            <a:spAutoFit/>
          </a:bodyPr>
          <a:lstStyle/>
          <a:p>
            <a:r>
              <a:rPr lang="en-AU" dirty="0">
                <a:latin typeface="Century Gothic" panose="020B0502020202020204" pitchFamily="34" charset="0"/>
              </a:rPr>
              <a:t>After Little Red went to Grandma’s house, </a:t>
            </a:r>
          </a:p>
        </p:txBody>
      </p:sp>
      <p:cxnSp>
        <p:nvCxnSpPr>
          <p:cNvPr id="27" name="Straight Connector 26">
            <a:extLst>
              <a:ext uri="{FF2B5EF4-FFF2-40B4-BE49-F238E27FC236}">
                <a16:creationId xmlns:a16="http://schemas.microsoft.com/office/drawing/2014/main" id="{F557CD82-E803-A082-E9C1-6DBAE7067C1E}"/>
              </a:ext>
            </a:extLst>
          </p:cNvPr>
          <p:cNvCxnSpPr>
            <a:cxnSpLocks/>
          </p:cNvCxnSpPr>
          <p:nvPr/>
        </p:nvCxnSpPr>
        <p:spPr>
          <a:xfrm flipV="1">
            <a:off x="5067769" y="4513484"/>
            <a:ext cx="4829014" cy="2265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BFF6600-F1E1-DE7D-5475-A54F384838CD}"/>
              </a:ext>
            </a:extLst>
          </p:cNvPr>
          <p:cNvSpPr txBox="1"/>
          <p:nvPr/>
        </p:nvSpPr>
        <p:spPr>
          <a:xfrm>
            <a:off x="5020311" y="4144152"/>
            <a:ext cx="5461740" cy="369332"/>
          </a:xfrm>
          <a:prstGeom prst="rect">
            <a:avLst/>
          </a:prstGeom>
          <a:noFill/>
        </p:spPr>
        <p:txBody>
          <a:bodyPr wrap="square" rtlCol="0">
            <a:spAutoFit/>
          </a:bodyPr>
          <a:lstStyle/>
          <a:p>
            <a:r>
              <a:rPr lang="en-AU" dirty="0">
                <a:latin typeface="Century Gothic" panose="020B0502020202020204" pitchFamily="34" charset="0"/>
              </a:rPr>
              <a:t>she wandered why Grandma had big eyes. </a:t>
            </a:r>
          </a:p>
        </p:txBody>
      </p:sp>
      <p:sp>
        <p:nvSpPr>
          <p:cNvPr id="29" name="Rounded Rectangular Callout 28">
            <a:extLst>
              <a:ext uri="{FF2B5EF4-FFF2-40B4-BE49-F238E27FC236}">
                <a16:creationId xmlns:a16="http://schemas.microsoft.com/office/drawing/2014/main" id="{380921F6-0CD4-6508-56D5-663472490EEB}"/>
              </a:ext>
            </a:extLst>
          </p:cNvPr>
          <p:cNvSpPr/>
          <p:nvPr/>
        </p:nvSpPr>
        <p:spPr>
          <a:xfrm>
            <a:off x="10313070" y="3985870"/>
            <a:ext cx="1778014" cy="456967"/>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next?</a:t>
            </a:r>
          </a:p>
        </p:txBody>
      </p:sp>
      <p:sp>
        <p:nvSpPr>
          <p:cNvPr id="30" name="TextBox 29">
            <a:extLst>
              <a:ext uri="{FF2B5EF4-FFF2-40B4-BE49-F238E27FC236}">
                <a16:creationId xmlns:a16="http://schemas.microsoft.com/office/drawing/2014/main" id="{EA4F02AF-E871-6764-A257-0321EE2840F2}"/>
              </a:ext>
            </a:extLst>
          </p:cNvPr>
          <p:cNvSpPr txBox="1"/>
          <p:nvPr/>
        </p:nvSpPr>
        <p:spPr>
          <a:xfrm>
            <a:off x="138956" y="4819991"/>
            <a:ext cx="5235932" cy="369332"/>
          </a:xfrm>
          <a:prstGeom prst="rect">
            <a:avLst/>
          </a:prstGeom>
          <a:noFill/>
        </p:spPr>
        <p:txBody>
          <a:bodyPr wrap="square" rtlCol="0">
            <a:spAutoFit/>
          </a:bodyPr>
          <a:lstStyle/>
          <a:p>
            <a:r>
              <a:rPr lang="en-AU" dirty="0">
                <a:latin typeface="Century Gothic" panose="020B0502020202020204" pitchFamily="34" charset="0"/>
              </a:rPr>
              <a:t>Before Little Red went to Grandma’s house, </a:t>
            </a:r>
          </a:p>
        </p:txBody>
      </p:sp>
      <p:cxnSp>
        <p:nvCxnSpPr>
          <p:cNvPr id="32" name="Straight Connector 31">
            <a:extLst>
              <a:ext uri="{FF2B5EF4-FFF2-40B4-BE49-F238E27FC236}">
                <a16:creationId xmlns:a16="http://schemas.microsoft.com/office/drawing/2014/main" id="{4DA0C37D-EC70-FB25-4088-EB05B1511273}"/>
              </a:ext>
            </a:extLst>
          </p:cNvPr>
          <p:cNvCxnSpPr>
            <a:cxnSpLocks/>
          </p:cNvCxnSpPr>
          <p:nvPr/>
        </p:nvCxnSpPr>
        <p:spPr>
          <a:xfrm>
            <a:off x="5189776" y="5120561"/>
            <a:ext cx="418733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EC3381F-1D79-DEBD-5659-F491F3982D5C}"/>
              </a:ext>
            </a:extLst>
          </p:cNvPr>
          <p:cNvSpPr txBox="1"/>
          <p:nvPr/>
        </p:nvSpPr>
        <p:spPr>
          <a:xfrm>
            <a:off x="5164375" y="4724331"/>
            <a:ext cx="4430923" cy="369332"/>
          </a:xfrm>
          <a:prstGeom prst="rect">
            <a:avLst/>
          </a:prstGeom>
          <a:noFill/>
        </p:spPr>
        <p:txBody>
          <a:bodyPr wrap="square" rtlCol="0">
            <a:spAutoFit/>
          </a:bodyPr>
          <a:lstStyle/>
          <a:p>
            <a:r>
              <a:rPr lang="en-AU" dirty="0">
                <a:latin typeface="Century Gothic" panose="020B0502020202020204" pitchFamily="34" charset="0"/>
              </a:rPr>
              <a:t>her mum told her to stay on the path.</a:t>
            </a:r>
          </a:p>
        </p:txBody>
      </p:sp>
      <p:sp>
        <p:nvSpPr>
          <p:cNvPr id="41" name="Rounded Rectangular Callout 40">
            <a:extLst>
              <a:ext uri="{FF2B5EF4-FFF2-40B4-BE49-F238E27FC236}">
                <a16:creationId xmlns:a16="http://schemas.microsoft.com/office/drawing/2014/main" id="{763A1136-1AF3-918C-3AA8-00B853C6EBEE}"/>
              </a:ext>
            </a:extLst>
          </p:cNvPr>
          <p:cNvSpPr/>
          <p:nvPr/>
        </p:nvSpPr>
        <p:spPr>
          <a:xfrm>
            <a:off x="10313070" y="4589137"/>
            <a:ext cx="1857263"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beforehand?</a:t>
            </a:r>
          </a:p>
        </p:txBody>
      </p:sp>
      <p:sp>
        <p:nvSpPr>
          <p:cNvPr id="33" name="Rectangle 32">
            <a:extLst>
              <a:ext uri="{FF2B5EF4-FFF2-40B4-BE49-F238E27FC236}">
                <a16:creationId xmlns:a16="http://schemas.microsoft.com/office/drawing/2014/main" id="{9FF5BCEC-768E-8D7F-B39B-6A2FE1438A32}"/>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‘when’, ‘after’, ‘before’, ‘even though’, or ‘although’.</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sp>
        <p:nvSpPr>
          <p:cNvPr id="35" name="TextBox 34">
            <a:extLst>
              <a:ext uri="{FF2B5EF4-FFF2-40B4-BE49-F238E27FC236}">
                <a16:creationId xmlns:a16="http://schemas.microsoft.com/office/drawing/2014/main" id="{03A13873-CBE6-98CD-49FB-364FA504A2C6}"/>
              </a:ext>
            </a:extLst>
          </p:cNvPr>
          <p:cNvSpPr txBox="1"/>
          <p:nvPr/>
        </p:nvSpPr>
        <p:spPr>
          <a:xfrm>
            <a:off x="86150" y="5472328"/>
            <a:ext cx="5942944" cy="369332"/>
          </a:xfrm>
          <a:prstGeom prst="rect">
            <a:avLst/>
          </a:prstGeom>
          <a:noFill/>
        </p:spPr>
        <p:txBody>
          <a:bodyPr wrap="square" rtlCol="0">
            <a:spAutoFit/>
          </a:bodyPr>
          <a:lstStyle/>
          <a:p>
            <a:r>
              <a:rPr lang="en-AU" dirty="0">
                <a:latin typeface="Century Gothic" panose="020B0502020202020204" pitchFamily="34" charset="0"/>
              </a:rPr>
              <a:t>Even though Little Red went to Grandma’s house, </a:t>
            </a:r>
          </a:p>
        </p:txBody>
      </p:sp>
      <p:cxnSp>
        <p:nvCxnSpPr>
          <p:cNvPr id="37" name="Straight Connector 36">
            <a:extLst>
              <a:ext uri="{FF2B5EF4-FFF2-40B4-BE49-F238E27FC236}">
                <a16:creationId xmlns:a16="http://schemas.microsoft.com/office/drawing/2014/main" id="{016925AA-0581-5FBF-05D9-A7B000A5A1D8}"/>
              </a:ext>
            </a:extLst>
          </p:cNvPr>
          <p:cNvCxnSpPr>
            <a:cxnSpLocks/>
          </p:cNvCxnSpPr>
          <p:nvPr/>
        </p:nvCxnSpPr>
        <p:spPr>
          <a:xfrm>
            <a:off x="5858769" y="5838226"/>
            <a:ext cx="438691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D9EC37B-5280-8F5F-0472-605235A6455D}"/>
              </a:ext>
            </a:extLst>
          </p:cNvPr>
          <p:cNvSpPr txBox="1"/>
          <p:nvPr/>
        </p:nvSpPr>
        <p:spPr>
          <a:xfrm>
            <a:off x="5683597" y="5472328"/>
            <a:ext cx="4940238" cy="369332"/>
          </a:xfrm>
          <a:prstGeom prst="rect">
            <a:avLst/>
          </a:prstGeom>
          <a:noFill/>
        </p:spPr>
        <p:txBody>
          <a:bodyPr wrap="square" rtlCol="0">
            <a:spAutoFit/>
          </a:bodyPr>
          <a:lstStyle/>
          <a:p>
            <a:r>
              <a:rPr lang="en-AU" dirty="0">
                <a:latin typeface="Century Gothic" panose="020B0502020202020204" pitchFamily="34" charset="0"/>
              </a:rPr>
              <a:t>she did not follow her mum’s instructions.</a:t>
            </a:r>
          </a:p>
        </p:txBody>
      </p:sp>
      <p:sp>
        <p:nvSpPr>
          <p:cNvPr id="42" name="Rounded Rectangular Callout 41">
            <a:extLst>
              <a:ext uri="{FF2B5EF4-FFF2-40B4-BE49-F238E27FC236}">
                <a16:creationId xmlns:a16="http://schemas.microsoft.com/office/drawing/2014/main" id="{67776579-4AA6-A0C5-68CF-E84F4C463524}"/>
              </a:ext>
            </a:extLst>
          </p:cNvPr>
          <p:cNvSpPr/>
          <p:nvPr/>
        </p:nvSpPr>
        <p:spPr>
          <a:xfrm>
            <a:off x="10381784" y="5150742"/>
            <a:ext cx="1788549"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43" name="TextBox 42">
            <a:extLst>
              <a:ext uri="{FF2B5EF4-FFF2-40B4-BE49-F238E27FC236}">
                <a16:creationId xmlns:a16="http://schemas.microsoft.com/office/drawing/2014/main" id="{468C8D55-056A-6407-C12C-81C9250A6922}"/>
              </a:ext>
            </a:extLst>
          </p:cNvPr>
          <p:cNvSpPr txBox="1"/>
          <p:nvPr/>
        </p:nvSpPr>
        <p:spPr>
          <a:xfrm>
            <a:off x="167156" y="6124665"/>
            <a:ext cx="6122132" cy="369332"/>
          </a:xfrm>
          <a:prstGeom prst="rect">
            <a:avLst/>
          </a:prstGeom>
          <a:noFill/>
        </p:spPr>
        <p:txBody>
          <a:bodyPr wrap="square" rtlCol="0">
            <a:spAutoFit/>
          </a:bodyPr>
          <a:lstStyle/>
          <a:p>
            <a:r>
              <a:rPr lang="en-AU" dirty="0">
                <a:latin typeface="Century Gothic" panose="020B0502020202020204" pitchFamily="34" charset="0"/>
              </a:rPr>
              <a:t>Although Little Red went to Grandma’s house, </a:t>
            </a:r>
          </a:p>
        </p:txBody>
      </p:sp>
      <p:cxnSp>
        <p:nvCxnSpPr>
          <p:cNvPr id="44" name="Straight Connector 43">
            <a:extLst>
              <a:ext uri="{FF2B5EF4-FFF2-40B4-BE49-F238E27FC236}">
                <a16:creationId xmlns:a16="http://schemas.microsoft.com/office/drawing/2014/main" id="{DFDB4C5F-537E-960A-6504-63EBF73CEB04}"/>
              </a:ext>
            </a:extLst>
          </p:cNvPr>
          <p:cNvCxnSpPr>
            <a:cxnSpLocks/>
          </p:cNvCxnSpPr>
          <p:nvPr/>
        </p:nvCxnSpPr>
        <p:spPr>
          <a:xfrm>
            <a:off x="5452147" y="6451027"/>
            <a:ext cx="4262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983DB97-8F79-BBB0-6283-802847BA6358}"/>
              </a:ext>
            </a:extLst>
          </p:cNvPr>
          <p:cNvSpPr txBox="1"/>
          <p:nvPr/>
        </p:nvSpPr>
        <p:spPr>
          <a:xfrm>
            <a:off x="5465860" y="6068411"/>
            <a:ext cx="4430923" cy="369332"/>
          </a:xfrm>
          <a:prstGeom prst="rect">
            <a:avLst/>
          </a:prstGeom>
          <a:noFill/>
        </p:spPr>
        <p:txBody>
          <a:bodyPr wrap="square" rtlCol="0">
            <a:spAutoFit/>
          </a:bodyPr>
          <a:lstStyle/>
          <a:p>
            <a:r>
              <a:rPr lang="en-AU" dirty="0">
                <a:latin typeface="Century Gothic" panose="020B0502020202020204" pitchFamily="34" charset="0"/>
              </a:rPr>
              <a:t>Grandma was not there to greet her.</a:t>
            </a:r>
          </a:p>
        </p:txBody>
      </p:sp>
      <p:sp>
        <p:nvSpPr>
          <p:cNvPr id="46" name="Rounded Rectangular Callout 45">
            <a:extLst>
              <a:ext uri="{FF2B5EF4-FFF2-40B4-BE49-F238E27FC236}">
                <a16:creationId xmlns:a16="http://schemas.microsoft.com/office/drawing/2014/main" id="{960C1556-67F6-8A7A-E456-C365E9EA5075}"/>
              </a:ext>
            </a:extLst>
          </p:cNvPr>
          <p:cNvSpPr/>
          <p:nvPr/>
        </p:nvSpPr>
        <p:spPr>
          <a:xfrm>
            <a:off x="10381784" y="5946302"/>
            <a:ext cx="1721162"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47" name="TextBox 46">
            <a:extLst>
              <a:ext uri="{FF2B5EF4-FFF2-40B4-BE49-F238E27FC236}">
                <a16:creationId xmlns:a16="http://schemas.microsoft.com/office/drawing/2014/main" id="{AA79AF6A-B56A-C711-69E7-737694CB4983}"/>
              </a:ext>
            </a:extLst>
          </p:cNvPr>
          <p:cNvSpPr txBox="1"/>
          <p:nvPr/>
        </p:nvSpPr>
        <p:spPr>
          <a:xfrm>
            <a:off x="10118035" y="913049"/>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is subordinating conjunction?</a:t>
            </a:r>
          </a:p>
          <a:p>
            <a:pPr marL="285750" indent="-285750">
              <a:buFont typeface="Arial" panose="020B0604020202020204" pitchFamily="34" charset="0"/>
              <a:buChar char="•"/>
            </a:pPr>
            <a:r>
              <a:rPr lang="en-AU" sz="1200" dirty="0">
                <a:latin typeface="Century Gothic" panose="020B0502020202020204" pitchFamily="34" charset="0"/>
              </a:rPr>
              <a:t>What is the relationship between what happened before and after the comma?</a:t>
            </a:r>
          </a:p>
        </p:txBody>
      </p:sp>
    </p:spTree>
    <p:extLst>
      <p:ext uri="{BB962C8B-B14F-4D97-AF65-F5344CB8AC3E}">
        <p14:creationId xmlns:p14="http://schemas.microsoft.com/office/powerpoint/2010/main" val="424015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5" grpId="0" animBg="1"/>
      <p:bldP spid="22" grpId="0"/>
      <p:bldP spid="24" grpId="0"/>
      <p:bldP spid="25" grpId="0" animBg="1"/>
      <p:bldP spid="26" grpId="0"/>
      <p:bldP spid="28" grpId="0"/>
      <p:bldP spid="29" grpId="0" animBg="1"/>
      <p:bldP spid="30" grpId="0"/>
      <p:bldP spid="40" grpId="0"/>
      <p:bldP spid="41" grpId="0" animBg="1"/>
      <p:bldP spid="35" grpId="0"/>
      <p:bldP spid="38" grpId="0"/>
      <p:bldP spid="42" grpId="0" animBg="1"/>
      <p:bldP spid="43" grpId="0"/>
      <p:bldP spid="45" grpId="0"/>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We do</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0611593"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9807973" y="72152"/>
            <a:ext cx="674078" cy="674078"/>
          </a:xfrm>
          <a:prstGeom prst="rect">
            <a:avLst/>
          </a:prstGeom>
        </p:spPr>
      </p:pic>
      <p:sp>
        <p:nvSpPr>
          <p:cNvPr id="37" name="TextBox 36">
            <a:extLst>
              <a:ext uri="{FF2B5EF4-FFF2-40B4-BE49-F238E27FC236}">
                <a16:creationId xmlns:a16="http://schemas.microsoft.com/office/drawing/2014/main" id="{D92613B8-130C-9401-8ACD-8650267AC94E}"/>
              </a:ext>
            </a:extLst>
          </p:cNvPr>
          <p:cNvSpPr txBox="1"/>
          <p:nvPr/>
        </p:nvSpPr>
        <p:spPr>
          <a:xfrm>
            <a:off x="138956" y="3513625"/>
            <a:ext cx="5223054" cy="338554"/>
          </a:xfrm>
          <a:prstGeom prst="rect">
            <a:avLst/>
          </a:prstGeom>
          <a:noFill/>
        </p:spPr>
        <p:txBody>
          <a:bodyPr wrap="square" rtlCol="0">
            <a:spAutoFit/>
          </a:bodyPr>
          <a:lstStyle/>
          <a:p>
            <a:r>
              <a:rPr lang="en-AU" sz="1600" dirty="0">
                <a:latin typeface="Century Gothic" panose="020B0502020202020204" pitchFamily="34" charset="0"/>
              </a:rPr>
              <a:t>When Little Red talks to the wolf, </a:t>
            </a:r>
          </a:p>
        </p:txBody>
      </p:sp>
      <p:cxnSp>
        <p:nvCxnSpPr>
          <p:cNvPr id="38" name="Straight Connector 37">
            <a:extLst>
              <a:ext uri="{FF2B5EF4-FFF2-40B4-BE49-F238E27FC236}">
                <a16:creationId xmlns:a16="http://schemas.microsoft.com/office/drawing/2014/main" id="{9C418054-901C-28F6-A340-F2A832D1FAE8}"/>
              </a:ext>
            </a:extLst>
          </p:cNvPr>
          <p:cNvCxnSpPr>
            <a:cxnSpLocks/>
          </p:cNvCxnSpPr>
          <p:nvPr/>
        </p:nvCxnSpPr>
        <p:spPr>
          <a:xfrm>
            <a:off x="3140080" y="3180670"/>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89198A3-61EE-BCC0-9618-6642CE9BC7BA}"/>
              </a:ext>
            </a:extLst>
          </p:cNvPr>
          <p:cNvSpPr txBox="1"/>
          <p:nvPr/>
        </p:nvSpPr>
        <p:spPr>
          <a:xfrm>
            <a:off x="3022987" y="2842116"/>
            <a:ext cx="2630681" cy="338554"/>
          </a:xfrm>
          <a:prstGeom prst="rect">
            <a:avLst/>
          </a:prstGeom>
          <a:noFill/>
        </p:spPr>
        <p:txBody>
          <a:bodyPr wrap="square" rtlCol="0">
            <a:spAutoFit/>
          </a:bodyPr>
          <a:lstStyle/>
          <a:p>
            <a:r>
              <a:rPr lang="en-AU" sz="1600" dirty="0">
                <a:latin typeface="Century Gothic" panose="020B0502020202020204" pitchFamily="34" charset="0"/>
              </a:rPr>
              <a:t>the wolf might eat her.</a:t>
            </a:r>
          </a:p>
        </p:txBody>
      </p:sp>
      <p:sp>
        <p:nvSpPr>
          <p:cNvPr id="42" name="Rounded Rectangular Callout 41">
            <a:extLst>
              <a:ext uri="{FF2B5EF4-FFF2-40B4-BE49-F238E27FC236}">
                <a16:creationId xmlns:a16="http://schemas.microsoft.com/office/drawing/2014/main" id="{38DF7159-911B-327D-E1FE-B84983ED00F6}"/>
              </a:ext>
            </a:extLst>
          </p:cNvPr>
          <p:cNvSpPr/>
          <p:nvPr/>
        </p:nvSpPr>
        <p:spPr>
          <a:xfrm>
            <a:off x="10245683" y="2710978"/>
            <a:ext cx="1778014" cy="412474"/>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be?</a:t>
            </a:r>
          </a:p>
        </p:txBody>
      </p:sp>
      <p:sp>
        <p:nvSpPr>
          <p:cNvPr id="43" name="TextBox 42">
            <a:extLst>
              <a:ext uri="{FF2B5EF4-FFF2-40B4-BE49-F238E27FC236}">
                <a16:creationId xmlns:a16="http://schemas.microsoft.com/office/drawing/2014/main" id="{200770A6-62B0-15D3-F60A-27548E9F5EC1}"/>
              </a:ext>
            </a:extLst>
          </p:cNvPr>
          <p:cNvSpPr txBox="1"/>
          <p:nvPr/>
        </p:nvSpPr>
        <p:spPr>
          <a:xfrm>
            <a:off x="167156" y="2843213"/>
            <a:ext cx="4915935" cy="338554"/>
          </a:xfrm>
          <a:prstGeom prst="rect">
            <a:avLst/>
          </a:prstGeom>
          <a:noFill/>
        </p:spPr>
        <p:txBody>
          <a:bodyPr wrap="square" rtlCol="0">
            <a:spAutoFit/>
          </a:bodyPr>
          <a:lstStyle/>
          <a:p>
            <a:r>
              <a:rPr lang="en-AU" sz="1600" dirty="0">
                <a:latin typeface="Century Gothic" panose="020B0502020202020204" pitchFamily="34" charset="0"/>
              </a:rPr>
              <a:t>If Little Red talks to the wolf, </a:t>
            </a:r>
          </a:p>
        </p:txBody>
      </p:sp>
      <p:cxnSp>
        <p:nvCxnSpPr>
          <p:cNvPr id="44" name="Straight Connector 43">
            <a:extLst>
              <a:ext uri="{FF2B5EF4-FFF2-40B4-BE49-F238E27FC236}">
                <a16:creationId xmlns:a16="http://schemas.microsoft.com/office/drawing/2014/main" id="{268106AC-C53C-C58A-6958-00D7D7AA00F8}"/>
              </a:ext>
            </a:extLst>
          </p:cNvPr>
          <p:cNvCxnSpPr>
            <a:cxnSpLocks/>
          </p:cNvCxnSpPr>
          <p:nvPr/>
        </p:nvCxnSpPr>
        <p:spPr>
          <a:xfrm>
            <a:off x="3490604" y="3851081"/>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25AA653-E850-A610-9197-C162F0B7610B}"/>
              </a:ext>
            </a:extLst>
          </p:cNvPr>
          <p:cNvSpPr txBox="1"/>
          <p:nvPr/>
        </p:nvSpPr>
        <p:spPr>
          <a:xfrm>
            <a:off x="3448669" y="3535983"/>
            <a:ext cx="5671564" cy="338554"/>
          </a:xfrm>
          <a:prstGeom prst="rect">
            <a:avLst/>
          </a:prstGeom>
          <a:noFill/>
        </p:spPr>
        <p:txBody>
          <a:bodyPr wrap="square" rtlCol="0">
            <a:spAutoFit/>
          </a:bodyPr>
          <a:lstStyle/>
          <a:p>
            <a:r>
              <a:rPr lang="en-AU" sz="1600" dirty="0">
                <a:latin typeface="Century Gothic" panose="020B0502020202020204" pitchFamily="34" charset="0"/>
              </a:rPr>
              <a:t>the wolf suggest she pick some flowers.</a:t>
            </a:r>
          </a:p>
        </p:txBody>
      </p:sp>
      <p:sp>
        <p:nvSpPr>
          <p:cNvPr id="46" name="Rounded Rectangular Callout 45">
            <a:extLst>
              <a:ext uri="{FF2B5EF4-FFF2-40B4-BE49-F238E27FC236}">
                <a16:creationId xmlns:a16="http://schemas.microsoft.com/office/drawing/2014/main" id="{C6B43A14-A636-26CA-C0FA-98DFB747167C}"/>
              </a:ext>
            </a:extLst>
          </p:cNvPr>
          <p:cNvSpPr/>
          <p:nvPr/>
        </p:nvSpPr>
        <p:spPr>
          <a:xfrm>
            <a:off x="10245683" y="3343443"/>
            <a:ext cx="1778014" cy="484401"/>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next action be?</a:t>
            </a:r>
          </a:p>
        </p:txBody>
      </p:sp>
      <p:sp>
        <p:nvSpPr>
          <p:cNvPr id="47" name="TextBox 46">
            <a:extLst>
              <a:ext uri="{FF2B5EF4-FFF2-40B4-BE49-F238E27FC236}">
                <a16:creationId xmlns:a16="http://schemas.microsoft.com/office/drawing/2014/main" id="{690BF860-7A7F-E730-729C-C02818A053C2}"/>
              </a:ext>
            </a:extLst>
          </p:cNvPr>
          <p:cNvSpPr txBox="1"/>
          <p:nvPr/>
        </p:nvSpPr>
        <p:spPr>
          <a:xfrm>
            <a:off x="138956" y="4166805"/>
            <a:ext cx="5008232" cy="338554"/>
          </a:xfrm>
          <a:prstGeom prst="rect">
            <a:avLst/>
          </a:prstGeom>
          <a:noFill/>
        </p:spPr>
        <p:txBody>
          <a:bodyPr wrap="square" rtlCol="0">
            <a:spAutoFit/>
          </a:bodyPr>
          <a:lstStyle/>
          <a:p>
            <a:r>
              <a:rPr lang="en-AU" sz="1600" dirty="0">
                <a:latin typeface="Century Gothic" panose="020B0502020202020204" pitchFamily="34" charset="0"/>
              </a:rPr>
              <a:t>After Little Red talks to the wolf, </a:t>
            </a:r>
          </a:p>
        </p:txBody>
      </p:sp>
      <p:cxnSp>
        <p:nvCxnSpPr>
          <p:cNvPr id="48" name="Straight Connector 47">
            <a:extLst>
              <a:ext uri="{FF2B5EF4-FFF2-40B4-BE49-F238E27FC236}">
                <a16:creationId xmlns:a16="http://schemas.microsoft.com/office/drawing/2014/main" id="{BE429E85-6E55-8A43-289A-18C42E1A5A54}"/>
              </a:ext>
            </a:extLst>
          </p:cNvPr>
          <p:cNvCxnSpPr>
            <a:cxnSpLocks/>
          </p:cNvCxnSpPr>
          <p:nvPr/>
        </p:nvCxnSpPr>
        <p:spPr>
          <a:xfrm flipV="1">
            <a:off x="3448669" y="4513114"/>
            <a:ext cx="4829014" cy="2265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882AA30-DF93-FB54-9817-87741B5C0DEE}"/>
              </a:ext>
            </a:extLst>
          </p:cNvPr>
          <p:cNvSpPr txBox="1"/>
          <p:nvPr/>
        </p:nvSpPr>
        <p:spPr>
          <a:xfrm>
            <a:off x="3381160" y="4142883"/>
            <a:ext cx="5461740" cy="338554"/>
          </a:xfrm>
          <a:prstGeom prst="rect">
            <a:avLst/>
          </a:prstGeom>
          <a:noFill/>
        </p:spPr>
        <p:txBody>
          <a:bodyPr wrap="square" rtlCol="0">
            <a:spAutoFit/>
          </a:bodyPr>
          <a:lstStyle/>
          <a:p>
            <a:r>
              <a:rPr lang="en-AU" sz="1600" dirty="0">
                <a:latin typeface="Century Gothic" panose="020B0502020202020204" pitchFamily="34" charset="0"/>
              </a:rPr>
              <a:t>the wolf races to Grandma’s house.</a:t>
            </a:r>
          </a:p>
        </p:txBody>
      </p:sp>
      <p:sp>
        <p:nvSpPr>
          <p:cNvPr id="50" name="Rounded Rectangular Callout 49">
            <a:extLst>
              <a:ext uri="{FF2B5EF4-FFF2-40B4-BE49-F238E27FC236}">
                <a16:creationId xmlns:a16="http://schemas.microsoft.com/office/drawing/2014/main" id="{F81695D7-5B59-67CA-EDBC-1B0651106C28}"/>
              </a:ext>
            </a:extLst>
          </p:cNvPr>
          <p:cNvSpPr/>
          <p:nvPr/>
        </p:nvSpPr>
        <p:spPr>
          <a:xfrm>
            <a:off x="10313070" y="3985870"/>
            <a:ext cx="1778014" cy="456967"/>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next?</a:t>
            </a:r>
          </a:p>
        </p:txBody>
      </p:sp>
      <p:sp>
        <p:nvSpPr>
          <p:cNvPr id="51" name="TextBox 50">
            <a:extLst>
              <a:ext uri="{FF2B5EF4-FFF2-40B4-BE49-F238E27FC236}">
                <a16:creationId xmlns:a16="http://schemas.microsoft.com/office/drawing/2014/main" id="{44AC8FDD-2FDA-2D71-2A06-C788D1CD4273}"/>
              </a:ext>
            </a:extLst>
          </p:cNvPr>
          <p:cNvSpPr txBox="1"/>
          <p:nvPr/>
        </p:nvSpPr>
        <p:spPr>
          <a:xfrm>
            <a:off x="138956" y="4819991"/>
            <a:ext cx="5235932" cy="338554"/>
          </a:xfrm>
          <a:prstGeom prst="rect">
            <a:avLst/>
          </a:prstGeom>
          <a:noFill/>
        </p:spPr>
        <p:txBody>
          <a:bodyPr wrap="square" rtlCol="0">
            <a:spAutoFit/>
          </a:bodyPr>
          <a:lstStyle/>
          <a:p>
            <a:r>
              <a:rPr lang="en-AU" sz="1600" dirty="0">
                <a:latin typeface="Century Gothic" panose="020B0502020202020204" pitchFamily="34" charset="0"/>
              </a:rPr>
              <a:t>Before Little Red talks to the wolf, </a:t>
            </a:r>
          </a:p>
        </p:txBody>
      </p:sp>
      <p:cxnSp>
        <p:nvCxnSpPr>
          <p:cNvPr id="52" name="Straight Connector 51">
            <a:extLst>
              <a:ext uri="{FF2B5EF4-FFF2-40B4-BE49-F238E27FC236}">
                <a16:creationId xmlns:a16="http://schemas.microsoft.com/office/drawing/2014/main" id="{B0498D59-79F2-7301-E08C-2E21CCD22060}"/>
              </a:ext>
            </a:extLst>
          </p:cNvPr>
          <p:cNvCxnSpPr>
            <a:cxnSpLocks/>
          </p:cNvCxnSpPr>
          <p:nvPr/>
        </p:nvCxnSpPr>
        <p:spPr>
          <a:xfrm>
            <a:off x="3493990" y="5194150"/>
            <a:ext cx="418733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02BE8B5-5ED8-762F-AD1B-2F25CBFCA15C}"/>
              </a:ext>
            </a:extLst>
          </p:cNvPr>
          <p:cNvSpPr txBox="1"/>
          <p:nvPr/>
        </p:nvSpPr>
        <p:spPr>
          <a:xfrm>
            <a:off x="3457489" y="4804584"/>
            <a:ext cx="4430923" cy="338554"/>
          </a:xfrm>
          <a:prstGeom prst="rect">
            <a:avLst/>
          </a:prstGeom>
          <a:noFill/>
        </p:spPr>
        <p:txBody>
          <a:bodyPr wrap="square" rtlCol="0">
            <a:spAutoFit/>
          </a:bodyPr>
          <a:lstStyle/>
          <a:p>
            <a:r>
              <a:rPr lang="en-AU" sz="1600" dirty="0">
                <a:latin typeface="Century Gothic" panose="020B0502020202020204" pitchFamily="34" charset="0"/>
              </a:rPr>
              <a:t>she happily walks along the path..</a:t>
            </a:r>
          </a:p>
        </p:txBody>
      </p:sp>
      <p:sp>
        <p:nvSpPr>
          <p:cNvPr id="54" name="Rounded Rectangular Callout 53">
            <a:extLst>
              <a:ext uri="{FF2B5EF4-FFF2-40B4-BE49-F238E27FC236}">
                <a16:creationId xmlns:a16="http://schemas.microsoft.com/office/drawing/2014/main" id="{33601798-6943-C850-542B-6A3A2746F0CB}"/>
              </a:ext>
            </a:extLst>
          </p:cNvPr>
          <p:cNvSpPr/>
          <p:nvPr/>
        </p:nvSpPr>
        <p:spPr>
          <a:xfrm>
            <a:off x="10313070" y="4589137"/>
            <a:ext cx="1857263"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beforehand?</a:t>
            </a:r>
          </a:p>
        </p:txBody>
      </p:sp>
      <p:sp>
        <p:nvSpPr>
          <p:cNvPr id="55" name="TextBox 54">
            <a:extLst>
              <a:ext uri="{FF2B5EF4-FFF2-40B4-BE49-F238E27FC236}">
                <a16:creationId xmlns:a16="http://schemas.microsoft.com/office/drawing/2014/main" id="{21333114-D042-A8AC-1605-AE22560EB700}"/>
              </a:ext>
            </a:extLst>
          </p:cNvPr>
          <p:cNvSpPr txBox="1"/>
          <p:nvPr/>
        </p:nvSpPr>
        <p:spPr>
          <a:xfrm>
            <a:off x="169086" y="5461040"/>
            <a:ext cx="4187331" cy="338554"/>
          </a:xfrm>
          <a:prstGeom prst="rect">
            <a:avLst/>
          </a:prstGeom>
          <a:noFill/>
        </p:spPr>
        <p:txBody>
          <a:bodyPr wrap="square" rtlCol="0">
            <a:spAutoFit/>
          </a:bodyPr>
          <a:lstStyle/>
          <a:p>
            <a:r>
              <a:rPr lang="en-AU" sz="1600" dirty="0">
                <a:latin typeface="Century Gothic" panose="020B0502020202020204" pitchFamily="34" charset="0"/>
              </a:rPr>
              <a:t>Even though Little Red talks to the wolf, </a:t>
            </a:r>
          </a:p>
        </p:txBody>
      </p:sp>
      <p:cxnSp>
        <p:nvCxnSpPr>
          <p:cNvPr id="56" name="Straight Connector 55">
            <a:extLst>
              <a:ext uri="{FF2B5EF4-FFF2-40B4-BE49-F238E27FC236}">
                <a16:creationId xmlns:a16="http://schemas.microsoft.com/office/drawing/2014/main" id="{7CD93695-AFA3-E461-980B-A85303E01A2E}"/>
              </a:ext>
            </a:extLst>
          </p:cNvPr>
          <p:cNvCxnSpPr>
            <a:cxnSpLocks/>
          </p:cNvCxnSpPr>
          <p:nvPr/>
        </p:nvCxnSpPr>
        <p:spPr>
          <a:xfrm>
            <a:off x="4130330" y="5799594"/>
            <a:ext cx="438691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EE5F452-A6C0-9A0E-604D-ABCDC7BBCC53}"/>
              </a:ext>
            </a:extLst>
          </p:cNvPr>
          <p:cNvSpPr txBox="1"/>
          <p:nvPr/>
        </p:nvSpPr>
        <p:spPr>
          <a:xfrm>
            <a:off x="4091315" y="5448315"/>
            <a:ext cx="4940238" cy="338554"/>
          </a:xfrm>
          <a:prstGeom prst="rect">
            <a:avLst/>
          </a:prstGeom>
          <a:noFill/>
        </p:spPr>
        <p:txBody>
          <a:bodyPr wrap="square" rtlCol="0">
            <a:spAutoFit/>
          </a:bodyPr>
          <a:lstStyle/>
          <a:p>
            <a:r>
              <a:rPr lang="en-AU" sz="1600" dirty="0">
                <a:latin typeface="Century Gothic" panose="020B0502020202020204" pitchFamily="34" charset="0"/>
              </a:rPr>
              <a:t>she was told not to.</a:t>
            </a:r>
          </a:p>
        </p:txBody>
      </p:sp>
      <p:sp>
        <p:nvSpPr>
          <p:cNvPr id="58" name="Rounded Rectangular Callout 57">
            <a:extLst>
              <a:ext uri="{FF2B5EF4-FFF2-40B4-BE49-F238E27FC236}">
                <a16:creationId xmlns:a16="http://schemas.microsoft.com/office/drawing/2014/main" id="{0C5F9A3B-9EA3-B603-6C93-53F39D569FCD}"/>
              </a:ext>
            </a:extLst>
          </p:cNvPr>
          <p:cNvSpPr/>
          <p:nvPr/>
        </p:nvSpPr>
        <p:spPr>
          <a:xfrm>
            <a:off x="10314397" y="5288663"/>
            <a:ext cx="1788549"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59" name="TextBox 58">
            <a:extLst>
              <a:ext uri="{FF2B5EF4-FFF2-40B4-BE49-F238E27FC236}">
                <a16:creationId xmlns:a16="http://schemas.microsoft.com/office/drawing/2014/main" id="{0E802AA0-057F-9C02-391F-AD78BEBC9583}"/>
              </a:ext>
            </a:extLst>
          </p:cNvPr>
          <p:cNvSpPr txBox="1"/>
          <p:nvPr/>
        </p:nvSpPr>
        <p:spPr>
          <a:xfrm>
            <a:off x="167156" y="6124665"/>
            <a:ext cx="4081459" cy="338554"/>
          </a:xfrm>
          <a:prstGeom prst="rect">
            <a:avLst/>
          </a:prstGeom>
          <a:noFill/>
        </p:spPr>
        <p:txBody>
          <a:bodyPr wrap="square" rtlCol="0">
            <a:spAutoFit/>
          </a:bodyPr>
          <a:lstStyle/>
          <a:p>
            <a:r>
              <a:rPr lang="en-AU" sz="1600" dirty="0">
                <a:latin typeface="Century Gothic" panose="020B0502020202020204" pitchFamily="34" charset="0"/>
              </a:rPr>
              <a:t>Although Little Red talks to the wolf, </a:t>
            </a:r>
          </a:p>
        </p:txBody>
      </p:sp>
      <p:cxnSp>
        <p:nvCxnSpPr>
          <p:cNvPr id="60" name="Straight Connector 59">
            <a:extLst>
              <a:ext uri="{FF2B5EF4-FFF2-40B4-BE49-F238E27FC236}">
                <a16:creationId xmlns:a16="http://schemas.microsoft.com/office/drawing/2014/main" id="{B95AEE7A-DF24-AFAA-867C-05745618557B}"/>
              </a:ext>
            </a:extLst>
          </p:cNvPr>
          <p:cNvCxnSpPr>
            <a:cxnSpLocks/>
          </p:cNvCxnSpPr>
          <p:nvPr/>
        </p:nvCxnSpPr>
        <p:spPr>
          <a:xfrm>
            <a:off x="3734859" y="6488669"/>
            <a:ext cx="4262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F3D68B7-F326-D83E-F130-6860B81E9B2C}"/>
              </a:ext>
            </a:extLst>
          </p:cNvPr>
          <p:cNvSpPr txBox="1"/>
          <p:nvPr/>
        </p:nvSpPr>
        <p:spPr>
          <a:xfrm>
            <a:off x="3805410" y="6124664"/>
            <a:ext cx="4430923" cy="338554"/>
          </a:xfrm>
          <a:prstGeom prst="rect">
            <a:avLst/>
          </a:prstGeom>
          <a:noFill/>
        </p:spPr>
        <p:txBody>
          <a:bodyPr wrap="square" rtlCol="0">
            <a:spAutoFit/>
          </a:bodyPr>
          <a:lstStyle/>
          <a:p>
            <a:r>
              <a:rPr lang="en-AU" sz="1600" dirty="0">
                <a:latin typeface="Century Gothic" panose="020B0502020202020204" pitchFamily="34" charset="0"/>
              </a:rPr>
              <a:t>he does not hurt her, yet.</a:t>
            </a:r>
          </a:p>
        </p:txBody>
      </p:sp>
      <p:sp>
        <p:nvSpPr>
          <p:cNvPr id="62" name="Rounded Rectangular Callout 61">
            <a:extLst>
              <a:ext uri="{FF2B5EF4-FFF2-40B4-BE49-F238E27FC236}">
                <a16:creationId xmlns:a16="http://schemas.microsoft.com/office/drawing/2014/main" id="{48FA5331-D352-B4A6-6891-8D55138F8EC2}"/>
              </a:ext>
            </a:extLst>
          </p:cNvPr>
          <p:cNvSpPr/>
          <p:nvPr/>
        </p:nvSpPr>
        <p:spPr>
          <a:xfrm>
            <a:off x="10313070" y="5967238"/>
            <a:ext cx="1721162"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64" name="TextBox 63">
            <a:extLst>
              <a:ext uri="{FF2B5EF4-FFF2-40B4-BE49-F238E27FC236}">
                <a16:creationId xmlns:a16="http://schemas.microsoft.com/office/drawing/2014/main" id="{401FD163-2DBD-1B51-4A6A-F4620FC81FFF}"/>
              </a:ext>
            </a:extLst>
          </p:cNvPr>
          <p:cNvSpPr txBox="1"/>
          <p:nvPr/>
        </p:nvSpPr>
        <p:spPr>
          <a:xfrm>
            <a:off x="10118035" y="913049"/>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is subordinating conjunction?</a:t>
            </a:r>
          </a:p>
          <a:p>
            <a:pPr marL="285750" indent="-285750">
              <a:buFont typeface="Arial" panose="020B0604020202020204" pitchFamily="34" charset="0"/>
              <a:buChar char="•"/>
            </a:pPr>
            <a:r>
              <a:rPr lang="en-AU" sz="1200" dirty="0">
                <a:latin typeface="Century Gothic" panose="020B0502020202020204" pitchFamily="34" charset="0"/>
              </a:rPr>
              <a:t>What is the relationship between what happened before and after the comma?</a:t>
            </a:r>
          </a:p>
        </p:txBody>
      </p:sp>
      <p:sp>
        <p:nvSpPr>
          <p:cNvPr id="32" name="Rectangle 31">
            <a:extLst>
              <a:ext uri="{FF2B5EF4-FFF2-40B4-BE49-F238E27FC236}">
                <a16:creationId xmlns:a16="http://schemas.microsoft.com/office/drawing/2014/main" id="{6D34E846-EFB5-AC56-E264-90BBB2C17BCB}"/>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‘when’, ‘after’, ‘before’, ‘even though’, or ‘although’.</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spTree>
    <p:extLst>
      <p:ext uri="{BB962C8B-B14F-4D97-AF65-F5344CB8AC3E}">
        <p14:creationId xmlns:p14="http://schemas.microsoft.com/office/powerpoint/2010/main" val="4370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2" grpId="0" animBg="1"/>
      <p:bldP spid="43" grpId="0"/>
      <p:bldP spid="45" grpId="0"/>
      <p:bldP spid="46" grpId="0" animBg="1"/>
      <p:bldP spid="47" grpId="0"/>
      <p:bldP spid="49" grpId="0"/>
      <p:bldP spid="50" grpId="0" animBg="1"/>
      <p:bldP spid="51" grpId="0"/>
      <p:bldP spid="53" grpId="0"/>
      <p:bldP spid="54" grpId="0" animBg="1"/>
      <p:bldP spid="55" grpId="0"/>
      <p:bldP spid="57" grpId="0"/>
      <p:bldP spid="58" grpId="0" animBg="1"/>
      <p:bldP spid="59" grpId="0"/>
      <p:bldP spid="61" grpId="0"/>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We do</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0611593"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9807973" y="72152"/>
            <a:ext cx="674078" cy="674078"/>
          </a:xfrm>
          <a:prstGeom prst="rect">
            <a:avLst/>
          </a:prstGeom>
        </p:spPr>
      </p:pic>
      <p:sp>
        <p:nvSpPr>
          <p:cNvPr id="37" name="TextBox 36">
            <a:extLst>
              <a:ext uri="{FF2B5EF4-FFF2-40B4-BE49-F238E27FC236}">
                <a16:creationId xmlns:a16="http://schemas.microsoft.com/office/drawing/2014/main" id="{D92613B8-130C-9401-8ACD-8650267AC94E}"/>
              </a:ext>
            </a:extLst>
          </p:cNvPr>
          <p:cNvSpPr txBox="1"/>
          <p:nvPr/>
        </p:nvSpPr>
        <p:spPr>
          <a:xfrm>
            <a:off x="138956" y="3513625"/>
            <a:ext cx="5223054" cy="338554"/>
          </a:xfrm>
          <a:prstGeom prst="rect">
            <a:avLst/>
          </a:prstGeom>
          <a:noFill/>
        </p:spPr>
        <p:txBody>
          <a:bodyPr wrap="square" rtlCol="0">
            <a:spAutoFit/>
          </a:bodyPr>
          <a:lstStyle/>
          <a:p>
            <a:r>
              <a:rPr lang="en-AU" sz="1600" dirty="0">
                <a:latin typeface="Century Gothic" panose="020B0502020202020204" pitchFamily="34" charset="0"/>
              </a:rPr>
              <a:t>When Little Red talks to the wolf, </a:t>
            </a:r>
          </a:p>
        </p:txBody>
      </p:sp>
      <p:cxnSp>
        <p:nvCxnSpPr>
          <p:cNvPr id="38" name="Straight Connector 37">
            <a:extLst>
              <a:ext uri="{FF2B5EF4-FFF2-40B4-BE49-F238E27FC236}">
                <a16:creationId xmlns:a16="http://schemas.microsoft.com/office/drawing/2014/main" id="{9C418054-901C-28F6-A340-F2A832D1FAE8}"/>
              </a:ext>
            </a:extLst>
          </p:cNvPr>
          <p:cNvCxnSpPr>
            <a:cxnSpLocks/>
          </p:cNvCxnSpPr>
          <p:nvPr/>
        </p:nvCxnSpPr>
        <p:spPr>
          <a:xfrm>
            <a:off x="3140080" y="3180670"/>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Rounded Rectangular Callout 41">
            <a:extLst>
              <a:ext uri="{FF2B5EF4-FFF2-40B4-BE49-F238E27FC236}">
                <a16:creationId xmlns:a16="http://schemas.microsoft.com/office/drawing/2014/main" id="{38DF7159-911B-327D-E1FE-B84983ED00F6}"/>
              </a:ext>
            </a:extLst>
          </p:cNvPr>
          <p:cNvSpPr/>
          <p:nvPr/>
        </p:nvSpPr>
        <p:spPr>
          <a:xfrm>
            <a:off x="10245683" y="2710978"/>
            <a:ext cx="1778014" cy="412474"/>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be?</a:t>
            </a:r>
          </a:p>
        </p:txBody>
      </p:sp>
      <p:sp>
        <p:nvSpPr>
          <p:cNvPr id="43" name="TextBox 42">
            <a:extLst>
              <a:ext uri="{FF2B5EF4-FFF2-40B4-BE49-F238E27FC236}">
                <a16:creationId xmlns:a16="http://schemas.microsoft.com/office/drawing/2014/main" id="{200770A6-62B0-15D3-F60A-27548E9F5EC1}"/>
              </a:ext>
            </a:extLst>
          </p:cNvPr>
          <p:cNvSpPr txBox="1"/>
          <p:nvPr/>
        </p:nvSpPr>
        <p:spPr>
          <a:xfrm>
            <a:off x="167156" y="2843213"/>
            <a:ext cx="4915935" cy="338554"/>
          </a:xfrm>
          <a:prstGeom prst="rect">
            <a:avLst/>
          </a:prstGeom>
          <a:noFill/>
        </p:spPr>
        <p:txBody>
          <a:bodyPr wrap="square" rtlCol="0">
            <a:spAutoFit/>
          </a:bodyPr>
          <a:lstStyle/>
          <a:p>
            <a:r>
              <a:rPr lang="en-AU" sz="1600" dirty="0">
                <a:latin typeface="Century Gothic" panose="020B0502020202020204" pitchFamily="34" charset="0"/>
              </a:rPr>
              <a:t>If Little Red talks to the wolf, </a:t>
            </a:r>
          </a:p>
        </p:txBody>
      </p:sp>
      <p:cxnSp>
        <p:nvCxnSpPr>
          <p:cNvPr id="44" name="Straight Connector 43">
            <a:extLst>
              <a:ext uri="{FF2B5EF4-FFF2-40B4-BE49-F238E27FC236}">
                <a16:creationId xmlns:a16="http://schemas.microsoft.com/office/drawing/2014/main" id="{268106AC-C53C-C58A-6958-00D7D7AA00F8}"/>
              </a:ext>
            </a:extLst>
          </p:cNvPr>
          <p:cNvCxnSpPr>
            <a:cxnSpLocks/>
          </p:cNvCxnSpPr>
          <p:nvPr/>
        </p:nvCxnSpPr>
        <p:spPr>
          <a:xfrm>
            <a:off x="3490604" y="3851081"/>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ounded Rectangular Callout 45">
            <a:extLst>
              <a:ext uri="{FF2B5EF4-FFF2-40B4-BE49-F238E27FC236}">
                <a16:creationId xmlns:a16="http://schemas.microsoft.com/office/drawing/2014/main" id="{C6B43A14-A636-26CA-C0FA-98DFB747167C}"/>
              </a:ext>
            </a:extLst>
          </p:cNvPr>
          <p:cNvSpPr/>
          <p:nvPr/>
        </p:nvSpPr>
        <p:spPr>
          <a:xfrm>
            <a:off x="10245683" y="3343443"/>
            <a:ext cx="1778014" cy="484401"/>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next action be?</a:t>
            </a:r>
          </a:p>
        </p:txBody>
      </p:sp>
      <p:sp>
        <p:nvSpPr>
          <p:cNvPr id="47" name="TextBox 46">
            <a:extLst>
              <a:ext uri="{FF2B5EF4-FFF2-40B4-BE49-F238E27FC236}">
                <a16:creationId xmlns:a16="http://schemas.microsoft.com/office/drawing/2014/main" id="{690BF860-7A7F-E730-729C-C02818A053C2}"/>
              </a:ext>
            </a:extLst>
          </p:cNvPr>
          <p:cNvSpPr txBox="1"/>
          <p:nvPr/>
        </p:nvSpPr>
        <p:spPr>
          <a:xfrm>
            <a:off x="138956" y="4166805"/>
            <a:ext cx="5008232" cy="338554"/>
          </a:xfrm>
          <a:prstGeom prst="rect">
            <a:avLst/>
          </a:prstGeom>
          <a:noFill/>
        </p:spPr>
        <p:txBody>
          <a:bodyPr wrap="square" rtlCol="0">
            <a:spAutoFit/>
          </a:bodyPr>
          <a:lstStyle/>
          <a:p>
            <a:r>
              <a:rPr lang="en-AU" sz="1600" dirty="0">
                <a:latin typeface="Century Gothic" panose="020B0502020202020204" pitchFamily="34" charset="0"/>
              </a:rPr>
              <a:t>After Little Red talks to the wolf, </a:t>
            </a:r>
          </a:p>
        </p:txBody>
      </p:sp>
      <p:cxnSp>
        <p:nvCxnSpPr>
          <p:cNvPr id="48" name="Straight Connector 47">
            <a:extLst>
              <a:ext uri="{FF2B5EF4-FFF2-40B4-BE49-F238E27FC236}">
                <a16:creationId xmlns:a16="http://schemas.microsoft.com/office/drawing/2014/main" id="{BE429E85-6E55-8A43-289A-18C42E1A5A54}"/>
              </a:ext>
            </a:extLst>
          </p:cNvPr>
          <p:cNvCxnSpPr>
            <a:cxnSpLocks/>
          </p:cNvCxnSpPr>
          <p:nvPr/>
        </p:nvCxnSpPr>
        <p:spPr>
          <a:xfrm flipV="1">
            <a:off x="3448669" y="4513114"/>
            <a:ext cx="4829014" cy="2265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Rounded Rectangular Callout 49">
            <a:extLst>
              <a:ext uri="{FF2B5EF4-FFF2-40B4-BE49-F238E27FC236}">
                <a16:creationId xmlns:a16="http://schemas.microsoft.com/office/drawing/2014/main" id="{F81695D7-5B59-67CA-EDBC-1B0651106C28}"/>
              </a:ext>
            </a:extLst>
          </p:cNvPr>
          <p:cNvSpPr/>
          <p:nvPr/>
        </p:nvSpPr>
        <p:spPr>
          <a:xfrm>
            <a:off x="10313070" y="3985870"/>
            <a:ext cx="1778014" cy="456967"/>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next?</a:t>
            </a:r>
          </a:p>
        </p:txBody>
      </p:sp>
      <p:sp>
        <p:nvSpPr>
          <p:cNvPr id="51" name="TextBox 50">
            <a:extLst>
              <a:ext uri="{FF2B5EF4-FFF2-40B4-BE49-F238E27FC236}">
                <a16:creationId xmlns:a16="http://schemas.microsoft.com/office/drawing/2014/main" id="{44AC8FDD-2FDA-2D71-2A06-C788D1CD4273}"/>
              </a:ext>
            </a:extLst>
          </p:cNvPr>
          <p:cNvSpPr txBox="1"/>
          <p:nvPr/>
        </p:nvSpPr>
        <p:spPr>
          <a:xfrm>
            <a:off x="138956" y="4819991"/>
            <a:ext cx="5235932" cy="338554"/>
          </a:xfrm>
          <a:prstGeom prst="rect">
            <a:avLst/>
          </a:prstGeom>
          <a:noFill/>
        </p:spPr>
        <p:txBody>
          <a:bodyPr wrap="square" rtlCol="0">
            <a:spAutoFit/>
          </a:bodyPr>
          <a:lstStyle/>
          <a:p>
            <a:r>
              <a:rPr lang="en-AU" sz="1600" dirty="0">
                <a:latin typeface="Century Gothic" panose="020B0502020202020204" pitchFamily="34" charset="0"/>
              </a:rPr>
              <a:t>Before Little Red talks to the wolf, </a:t>
            </a:r>
          </a:p>
        </p:txBody>
      </p:sp>
      <p:cxnSp>
        <p:nvCxnSpPr>
          <p:cNvPr id="52" name="Straight Connector 51">
            <a:extLst>
              <a:ext uri="{FF2B5EF4-FFF2-40B4-BE49-F238E27FC236}">
                <a16:creationId xmlns:a16="http://schemas.microsoft.com/office/drawing/2014/main" id="{B0498D59-79F2-7301-E08C-2E21CCD22060}"/>
              </a:ext>
            </a:extLst>
          </p:cNvPr>
          <p:cNvCxnSpPr>
            <a:cxnSpLocks/>
          </p:cNvCxnSpPr>
          <p:nvPr/>
        </p:nvCxnSpPr>
        <p:spPr>
          <a:xfrm>
            <a:off x="3493990" y="5194150"/>
            <a:ext cx="418733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Rounded Rectangular Callout 53">
            <a:extLst>
              <a:ext uri="{FF2B5EF4-FFF2-40B4-BE49-F238E27FC236}">
                <a16:creationId xmlns:a16="http://schemas.microsoft.com/office/drawing/2014/main" id="{33601798-6943-C850-542B-6A3A2746F0CB}"/>
              </a:ext>
            </a:extLst>
          </p:cNvPr>
          <p:cNvSpPr/>
          <p:nvPr/>
        </p:nvSpPr>
        <p:spPr>
          <a:xfrm>
            <a:off x="10313070" y="4589137"/>
            <a:ext cx="1857263"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beforehand?</a:t>
            </a:r>
          </a:p>
        </p:txBody>
      </p:sp>
      <p:sp>
        <p:nvSpPr>
          <p:cNvPr id="55" name="TextBox 54">
            <a:extLst>
              <a:ext uri="{FF2B5EF4-FFF2-40B4-BE49-F238E27FC236}">
                <a16:creationId xmlns:a16="http://schemas.microsoft.com/office/drawing/2014/main" id="{21333114-D042-A8AC-1605-AE22560EB700}"/>
              </a:ext>
            </a:extLst>
          </p:cNvPr>
          <p:cNvSpPr txBox="1"/>
          <p:nvPr/>
        </p:nvSpPr>
        <p:spPr>
          <a:xfrm>
            <a:off x="169086" y="5461040"/>
            <a:ext cx="4187331" cy="338554"/>
          </a:xfrm>
          <a:prstGeom prst="rect">
            <a:avLst/>
          </a:prstGeom>
          <a:noFill/>
        </p:spPr>
        <p:txBody>
          <a:bodyPr wrap="square" rtlCol="0">
            <a:spAutoFit/>
          </a:bodyPr>
          <a:lstStyle/>
          <a:p>
            <a:r>
              <a:rPr lang="en-AU" sz="1600" dirty="0">
                <a:latin typeface="Century Gothic" panose="020B0502020202020204" pitchFamily="34" charset="0"/>
              </a:rPr>
              <a:t>Even though Little Red talks to the wolf, </a:t>
            </a:r>
          </a:p>
        </p:txBody>
      </p:sp>
      <p:cxnSp>
        <p:nvCxnSpPr>
          <p:cNvPr id="56" name="Straight Connector 55">
            <a:extLst>
              <a:ext uri="{FF2B5EF4-FFF2-40B4-BE49-F238E27FC236}">
                <a16:creationId xmlns:a16="http://schemas.microsoft.com/office/drawing/2014/main" id="{7CD93695-AFA3-E461-980B-A85303E01A2E}"/>
              </a:ext>
            </a:extLst>
          </p:cNvPr>
          <p:cNvCxnSpPr>
            <a:cxnSpLocks/>
          </p:cNvCxnSpPr>
          <p:nvPr/>
        </p:nvCxnSpPr>
        <p:spPr>
          <a:xfrm>
            <a:off x="4130330" y="5799594"/>
            <a:ext cx="438691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Rounded Rectangular Callout 57">
            <a:extLst>
              <a:ext uri="{FF2B5EF4-FFF2-40B4-BE49-F238E27FC236}">
                <a16:creationId xmlns:a16="http://schemas.microsoft.com/office/drawing/2014/main" id="{0C5F9A3B-9EA3-B603-6C93-53F39D569FCD}"/>
              </a:ext>
            </a:extLst>
          </p:cNvPr>
          <p:cNvSpPr/>
          <p:nvPr/>
        </p:nvSpPr>
        <p:spPr>
          <a:xfrm>
            <a:off x="10314397" y="5288663"/>
            <a:ext cx="1788549"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59" name="TextBox 58">
            <a:extLst>
              <a:ext uri="{FF2B5EF4-FFF2-40B4-BE49-F238E27FC236}">
                <a16:creationId xmlns:a16="http://schemas.microsoft.com/office/drawing/2014/main" id="{0E802AA0-057F-9C02-391F-AD78BEBC9583}"/>
              </a:ext>
            </a:extLst>
          </p:cNvPr>
          <p:cNvSpPr txBox="1"/>
          <p:nvPr/>
        </p:nvSpPr>
        <p:spPr>
          <a:xfrm>
            <a:off x="167156" y="6124665"/>
            <a:ext cx="4081459" cy="338554"/>
          </a:xfrm>
          <a:prstGeom prst="rect">
            <a:avLst/>
          </a:prstGeom>
          <a:noFill/>
        </p:spPr>
        <p:txBody>
          <a:bodyPr wrap="square" rtlCol="0">
            <a:spAutoFit/>
          </a:bodyPr>
          <a:lstStyle/>
          <a:p>
            <a:r>
              <a:rPr lang="en-AU" sz="1600" dirty="0">
                <a:latin typeface="Century Gothic" panose="020B0502020202020204" pitchFamily="34" charset="0"/>
              </a:rPr>
              <a:t>Although Little Red talks to the wolf, </a:t>
            </a:r>
          </a:p>
        </p:txBody>
      </p:sp>
      <p:cxnSp>
        <p:nvCxnSpPr>
          <p:cNvPr id="60" name="Straight Connector 59">
            <a:extLst>
              <a:ext uri="{FF2B5EF4-FFF2-40B4-BE49-F238E27FC236}">
                <a16:creationId xmlns:a16="http://schemas.microsoft.com/office/drawing/2014/main" id="{B95AEE7A-DF24-AFAA-867C-05745618557B}"/>
              </a:ext>
            </a:extLst>
          </p:cNvPr>
          <p:cNvCxnSpPr>
            <a:cxnSpLocks/>
          </p:cNvCxnSpPr>
          <p:nvPr/>
        </p:nvCxnSpPr>
        <p:spPr>
          <a:xfrm>
            <a:off x="3734859" y="6488669"/>
            <a:ext cx="4262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Rounded Rectangular Callout 61">
            <a:extLst>
              <a:ext uri="{FF2B5EF4-FFF2-40B4-BE49-F238E27FC236}">
                <a16:creationId xmlns:a16="http://schemas.microsoft.com/office/drawing/2014/main" id="{48FA5331-D352-B4A6-6891-8D55138F8EC2}"/>
              </a:ext>
            </a:extLst>
          </p:cNvPr>
          <p:cNvSpPr/>
          <p:nvPr/>
        </p:nvSpPr>
        <p:spPr>
          <a:xfrm>
            <a:off x="10313070" y="5967238"/>
            <a:ext cx="1721162"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32" name="TextBox 31">
            <a:extLst>
              <a:ext uri="{FF2B5EF4-FFF2-40B4-BE49-F238E27FC236}">
                <a16:creationId xmlns:a16="http://schemas.microsoft.com/office/drawing/2014/main" id="{8B241141-C549-4E79-671F-A6CF7BA191A2}"/>
              </a:ext>
            </a:extLst>
          </p:cNvPr>
          <p:cNvSpPr txBox="1"/>
          <p:nvPr/>
        </p:nvSpPr>
        <p:spPr>
          <a:xfrm>
            <a:off x="10118035" y="913049"/>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is subordinating conjunction?</a:t>
            </a:r>
          </a:p>
          <a:p>
            <a:pPr marL="285750" indent="-285750">
              <a:buFont typeface="Arial" panose="020B0604020202020204" pitchFamily="34" charset="0"/>
              <a:buChar char="•"/>
            </a:pPr>
            <a:r>
              <a:rPr lang="en-AU" sz="1200" dirty="0">
                <a:latin typeface="Century Gothic" panose="020B0502020202020204" pitchFamily="34" charset="0"/>
              </a:rPr>
              <a:t>What is the relationship between what happened before and after the comma?</a:t>
            </a:r>
          </a:p>
        </p:txBody>
      </p:sp>
      <p:sp>
        <p:nvSpPr>
          <p:cNvPr id="26" name="Rectangle 25">
            <a:extLst>
              <a:ext uri="{FF2B5EF4-FFF2-40B4-BE49-F238E27FC236}">
                <a16:creationId xmlns:a16="http://schemas.microsoft.com/office/drawing/2014/main" id="{31DA73C7-D50F-AEED-DDE9-EAC31B6F73FF}"/>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‘when’, ‘after’, ‘before’, ‘even though’, or ‘although’.</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spTree>
    <p:extLst>
      <p:ext uri="{BB962C8B-B14F-4D97-AF65-F5344CB8AC3E}">
        <p14:creationId xmlns:p14="http://schemas.microsoft.com/office/powerpoint/2010/main" val="16298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animBg="1"/>
      <p:bldP spid="43" grpId="0"/>
      <p:bldP spid="46" grpId="0" animBg="1"/>
      <p:bldP spid="47" grpId="0"/>
      <p:bldP spid="50" grpId="0" animBg="1"/>
      <p:bldP spid="51" grpId="0"/>
      <p:bldP spid="54" grpId="0" animBg="1"/>
      <p:bldP spid="55" grpId="0"/>
      <p:bldP spid="58" grpId="0" animBg="1"/>
      <p:bldP spid="59" grpId="0"/>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We do</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0611593"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9807973" y="72152"/>
            <a:ext cx="674078" cy="674078"/>
          </a:xfrm>
          <a:prstGeom prst="rect">
            <a:avLst/>
          </a:prstGeom>
        </p:spPr>
      </p:pic>
      <p:sp>
        <p:nvSpPr>
          <p:cNvPr id="37" name="TextBox 36">
            <a:extLst>
              <a:ext uri="{FF2B5EF4-FFF2-40B4-BE49-F238E27FC236}">
                <a16:creationId xmlns:a16="http://schemas.microsoft.com/office/drawing/2014/main" id="{D92613B8-130C-9401-8ACD-8650267AC94E}"/>
              </a:ext>
            </a:extLst>
          </p:cNvPr>
          <p:cNvSpPr txBox="1"/>
          <p:nvPr/>
        </p:nvSpPr>
        <p:spPr>
          <a:xfrm>
            <a:off x="138956" y="3513625"/>
            <a:ext cx="5223054" cy="338554"/>
          </a:xfrm>
          <a:prstGeom prst="rect">
            <a:avLst/>
          </a:prstGeom>
          <a:noFill/>
        </p:spPr>
        <p:txBody>
          <a:bodyPr wrap="square" rtlCol="0">
            <a:spAutoFit/>
          </a:bodyPr>
          <a:lstStyle/>
          <a:p>
            <a:r>
              <a:rPr lang="en-AU" sz="1600" dirty="0">
                <a:latin typeface="Century Gothic" panose="020B0502020202020204" pitchFamily="34" charset="0"/>
              </a:rPr>
              <a:t>When Little Red picks flowers in the wood, </a:t>
            </a:r>
          </a:p>
        </p:txBody>
      </p:sp>
      <p:cxnSp>
        <p:nvCxnSpPr>
          <p:cNvPr id="38" name="Straight Connector 37">
            <a:extLst>
              <a:ext uri="{FF2B5EF4-FFF2-40B4-BE49-F238E27FC236}">
                <a16:creationId xmlns:a16="http://schemas.microsoft.com/office/drawing/2014/main" id="{9C418054-901C-28F6-A340-F2A832D1FAE8}"/>
              </a:ext>
            </a:extLst>
          </p:cNvPr>
          <p:cNvCxnSpPr>
            <a:cxnSpLocks/>
          </p:cNvCxnSpPr>
          <p:nvPr/>
        </p:nvCxnSpPr>
        <p:spPr>
          <a:xfrm>
            <a:off x="4168311" y="3207739"/>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Rounded Rectangular Callout 41">
            <a:extLst>
              <a:ext uri="{FF2B5EF4-FFF2-40B4-BE49-F238E27FC236}">
                <a16:creationId xmlns:a16="http://schemas.microsoft.com/office/drawing/2014/main" id="{38DF7159-911B-327D-E1FE-B84983ED00F6}"/>
              </a:ext>
            </a:extLst>
          </p:cNvPr>
          <p:cNvSpPr/>
          <p:nvPr/>
        </p:nvSpPr>
        <p:spPr>
          <a:xfrm>
            <a:off x="10245683" y="2710978"/>
            <a:ext cx="1778014" cy="412474"/>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be?</a:t>
            </a:r>
          </a:p>
        </p:txBody>
      </p:sp>
      <p:sp>
        <p:nvSpPr>
          <p:cNvPr id="43" name="TextBox 42">
            <a:extLst>
              <a:ext uri="{FF2B5EF4-FFF2-40B4-BE49-F238E27FC236}">
                <a16:creationId xmlns:a16="http://schemas.microsoft.com/office/drawing/2014/main" id="{200770A6-62B0-15D3-F60A-27548E9F5EC1}"/>
              </a:ext>
            </a:extLst>
          </p:cNvPr>
          <p:cNvSpPr txBox="1"/>
          <p:nvPr/>
        </p:nvSpPr>
        <p:spPr>
          <a:xfrm>
            <a:off x="167156" y="2843213"/>
            <a:ext cx="4915935" cy="338554"/>
          </a:xfrm>
          <a:prstGeom prst="rect">
            <a:avLst/>
          </a:prstGeom>
          <a:noFill/>
        </p:spPr>
        <p:txBody>
          <a:bodyPr wrap="square" rtlCol="0">
            <a:spAutoFit/>
          </a:bodyPr>
          <a:lstStyle/>
          <a:p>
            <a:r>
              <a:rPr lang="en-AU" sz="1600" dirty="0">
                <a:latin typeface="Century Gothic" panose="020B0502020202020204" pitchFamily="34" charset="0"/>
              </a:rPr>
              <a:t>If the woodcutter hadn’t come along, </a:t>
            </a:r>
          </a:p>
        </p:txBody>
      </p:sp>
      <p:cxnSp>
        <p:nvCxnSpPr>
          <p:cNvPr id="44" name="Straight Connector 43">
            <a:extLst>
              <a:ext uri="{FF2B5EF4-FFF2-40B4-BE49-F238E27FC236}">
                <a16:creationId xmlns:a16="http://schemas.microsoft.com/office/drawing/2014/main" id="{268106AC-C53C-C58A-6958-00D7D7AA00F8}"/>
              </a:ext>
            </a:extLst>
          </p:cNvPr>
          <p:cNvCxnSpPr>
            <a:cxnSpLocks/>
          </p:cNvCxnSpPr>
          <p:nvPr/>
        </p:nvCxnSpPr>
        <p:spPr>
          <a:xfrm>
            <a:off x="4446471" y="3856089"/>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ounded Rectangular Callout 45">
            <a:extLst>
              <a:ext uri="{FF2B5EF4-FFF2-40B4-BE49-F238E27FC236}">
                <a16:creationId xmlns:a16="http://schemas.microsoft.com/office/drawing/2014/main" id="{C6B43A14-A636-26CA-C0FA-98DFB747167C}"/>
              </a:ext>
            </a:extLst>
          </p:cNvPr>
          <p:cNvSpPr/>
          <p:nvPr/>
        </p:nvSpPr>
        <p:spPr>
          <a:xfrm>
            <a:off x="10245683" y="3343443"/>
            <a:ext cx="1778014" cy="484401"/>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next action be?</a:t>
            </a:r>
          </a:p>
        </p:txBody>
      </p:sp>
      <p:sp>
        <p:nvSpPr>
          <p:cNvPr id="47" name="TextBox 46">
            <a:extLst>
              <a:ext uri="{FF2B5EF4-FFF2-40B4-BE49-F238E27FC236}">
                <a16:creationId xmlns:a16="http://schemas.microsoft.com/office/drawing/2014/main" id="{690BF860-7A7F-E730-729C-C02818A053C2}"/>
              </a:ext>
            </a:extLst>
          </p:cNvPr>
          <p:cNvSpPr txBox="1"/>
          <p:nvPr/>
        </p:nvSpPr>
        <p:spPr>
          <a:xfrm>
            <a:off x="138956" y="4166805"/>
            <a:ext cx="5008232" cy="338554"/>
          </a:xfrm>
          <a:prstGeom prst="rect">
            <a:avLst/>
          </a:prstGeom>
          <a:noFill/>
        </p:spPr>
        <p:txBody>
          <a:bodyPr wrap="square" rtlCol="0">
            <a:spAutoFit/>
          </a:bodyPr>
          <a:lstStyle/>
          <a:p>
            <a:r>
              <a:rPr lang="en-AU" sz="1600" dirty="0">
                <a:latin typeface="Century Gothic" panose="020B0502020202020204" pitchFamily="34" charset="0"/>
              </a:rPr>
              <a:t>After the wolf gets to Granma’s house, </a:t>
            </a:r>
          </a:p>
        </p:txBody>
      </p:sp>
      <p:cxnSp>
        <p:nvCxnSpPr>
          <p:cNvPr id="48" name="Straight Connector 47">
            <a:extLst>
              <a:ext uri="{FF2B5EF4-FFF2-40B4-BE49-F238E27FC236}">
                <a16:creationId xmlns:a16="http://schemas.microsoft.com/office/drawing/2014/main" id="{BE429E85-6E55-8A43-289A-18C42E1A5A54}"/>
              </a:ext>
            </a:extLst>
          </p:cNvPr>
          <p:cNvCxnSpPr>
            <a:cxnSpLocks/>
          </p:cNvCxnSpPr>
          <p:nvPr/>
        </p:nvCxnSpPr>
        <p:spPr>
          <a:xfrm flipV="1">
            <a:off x="3959653" y="4489182"/>
            <a:ext cx="4829014" cy="2265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Rounded Rectangular Callout 49">
            <a:extLst>
              <a:ext uri="{FF2B5EF4-FFF2-40B4-BE49-F238E27FC236}">
                <a16:creationId xmlns:a16="http://schemas.microsoft.com/office/drawing/2014/main" id="{F81695D7-5B59-67CA-EDBC-1B0651106C28}"/>
              </a:ext>
            </a:extLst>
          </p:cNvPr>
          <p:cNvSpPr/>
          <p:nvPr/>
        </p:nvSpPr>
        <p:spPr>
          <a:xfrm>
            <a:off x="10313070" y="3985870"/>
            <a:ext cx="1778014" cy="456967"/>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next?</a:t>
            </a:r>
          </a:p>
        </p:txBody>
      </p:sp>
      <p:sp>
        <p:nvSpPr>
          <p:cNvPr id="51" name="TextBox 50">
            <a:extLst>
              <a:ext uri="{FF2B5EF4-FFF2-40B4-BE49-F238E27FC236}">
                <a16:creationId xmlns:a16="http://schemas.microsoft.com/office/drawing/2014/main" id="{44AC8FDD-2FDA-2D71-2A06-C788D1CD4273}"/>
              </a:ext>
            </a:extLst>
          </p:cNvPr>
          <p:cNvSpPr txBox="1"/>
          <p:nvPr/>
        </p:nvSpPr>
        <p:spPr>
          <a:xfrm>
            <a:off x="138956" y="4819991"/>
            <a:ext cx="5235932" cy="338554"/>
          </a:xfrm>
          <a:prstGeom prst="rect">
            <a:avLst/>
          </a:prstGeom>
          <a:noFill/>
        </p:spPr>
        <p:txBody>
          <a:bodyPr wrap="square" rtlCol="0">
            <a:spAutoFit/>
          </a:bodyPr>
          <a:lstStyle/>
          <a:p>
            <a:r>
              <a:rPr lang="en-AU" sz="1600" dirty="0">
                <a:latin typeface="Century Gothic" panose="020B0502020202020204" pitchFamily="34" charset="0"/>
              </a:rPr>
              <a:t>Before Little Red arrives at Grandma’s house, </a:t>
            </a:r>
          </a:p>
        </p:txBody>
      </p:sp>
      <p:cxnSp>
        <p:nvCxnSpPr>
          <p:cNvPr id="52" name="Straight Connector 51">
            <a:extLst>
              <a:ext uri="{FF2B5EF4-FFF2-40B4-BE49-F238E27FC236}">
                <a16:creationId xmlns:a16="http://schemas.microsoft.com/office/drawing/2014/main" id="{B0498D59-79F2-7301-E08C-2E21CCD22060}"/>
              </a:ext>
            </a:extLst>
          </p:cNvPr>
          <p:cNvCxnSpPr>
            <a:cxnSpLocks/>
          </p:cNvCxnSpPr>
          <p:nvPr/>
        </p:nvCxnSpPr>
        <p:spPr>
          <a:xfrm>
            <a:off x="4752945" y="5158545"/>
            <a:ext cx="418733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Rounded Rectangular Callout 53">
            <a:extLst>
              <a:ext uri="{FF2B5EF4-FFF2-40B4-BE49-F238E27FC236}">
                <a16:creationId xmlns:a16="http://schemas.microsoft.com/office/drawing/2014/main" id="{33601798-6943-C850-542B-6A3A2746F0CB}"/>
              </a:ext>
            </a:extLst>
          </p:cNvPr>
          <p:cNvSpPr/>
          <p:nvPr/>
        </p:nvSpPr>
        <p:spPr>
          <a:xfrm>
            <a:off x="10313070" y="4589137"/>
            <a:ext cx="1857263"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beforehand?</a:t>
            </a:r>
          </a:p>
        </p:txBody>
      </p:sp>
      <p:sp>
        <p:nvSpPr>
          <p:cNvPr id="55" name="TextBox 54">
            <a:extLst>
              <a:ext uri="{FF2B5EF4-FFF2-40B4-BE49-F238E27FC236}">
                <a16:creationId xmlns:a16="http://schemas.microsoft.com/office/drawing/2014/main" id="{21333114-D042-A8AC-1605-AE22560EB700}"/>
              </a:ext>
            </a:extLst>
          </p:cNvPr>
          <p:cNvSpPr txBox="1"/>
          <p:nvPr/>
        </p:nvSpPr>
        <p:spPr>
          <a:xfrm>
            <a:off x="169086" y="5461040"/>
            <a:ext cx="4748602" cy="338554"/>
          </a:xfrm>
          <a:prstGeom prst="rect">
            <a:avLst/>
          </a:prstGeom>
          <a:noFill/>
        </p:spPr>
        <p:txBody>
          <a:bodyPr wrap="square" rtlCol="0">
            <a:spAutoFit/>
          </a:bodyPr>
          <a:lstStyle/>
          <a:p>
            <a:r>
              <a:rPr lang="en-AU" sz="1600" dirty="0">
                <a:latin typeface="Century Gothic" panose="020B0502020202020204" pitchFamily="34" charset="0"/>
              </a:rPr>
              <a:t>Even though the wolf tried to trick Little Red, </a:t>
            </a:r>
          </a:p>
        </p:txBody>
      </p:sp>
      <p:cxnSp>
        <p:nvCxnSpPr>
          <p:cNvPr id="56" name="Straight Connector 55">
            <a:extLst>
              <a:ext uri="{FF2B5EF4-FFF2-40B4-BE49-F238E27FC236}">
                <a16:creationId xmlns:a16="http://schemas.microsoft.com/office/drawing/2014/main" id="{7CD93695-AFA3-E461-980B-A85303E01A2E}"/>
              </a:ext>
            </a:extLst>
          </p:cNvPr>
          <p:cNvCxnSpPr>
            <a:cxnSpLocks/>
          </p:cNvCxnSpPr>
          <p:nvPr/>
        </p:nvCxnSpPr>
        <p:spPr>
          <a:xfrm>
            <a:off x="4653154" y="5799594"/>
            <a:ext cx="438691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Rounded Rectangular Callout 57">
            <a:extLst>
              <a:ext uri="{FF2B5EF4-FFF2-40B4-BE49-F238E27FC236}">
                <a16:creationId xmlns:a16="http://schemas.microsoft.com/office/drawing/2014/main" id="{0C5F9A3B-9EA3-B603-6C93-53F39D569FCD}"/>
              </a:ext>
            </a:extLst>
          </p:cNvPr>
          <p:cNvSpPr/>
          <p:nvPr/>
        </p:nvSpPr>
        <p:spPr>
          <a:xfrm>
            <a:off x="10314397" y="5288663"/>
            <a:ext cx="1788549"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59" name="TextBox 58">
            <a:extLst>
              <a:ext uri="{FF2B5EF4-FFF2-40B4-BE49-F238E27FC236}">
                <a16:creationId xmlns:a16="http://schemas.microsoft.com/office/drawing/2014/main" id="{0E802AA0-057F-9C02-391F-AD78BEBC9583}"/>
              </a:ext>
            </a:extLst>
          </p:cNvPr>
          <p:cNvSpPr txBox="1"/>
          <p:nvPr/>
        </p:nvSpPr>
        <p:spPr>
          <a:xfrm>
            <a:off x="167156" y="6124665"/>
            <a:ext cx="6545878" cy="338554"/>
          </a:xfrm>
          <a:prstGeom prst="rect">
            <a:avLst/>
          </a:prstGeom>
          <a:noFill/>
        </p:spPr>
        <p:txBody>
          <a:bodyPr wrap="square" rtlCol="0">
            <a:spAutoFit/>
          </a:bodyPr>
          <a:lstStyle/>
          <a:p>
            <a:r>
              <a:rPr lang="en-AU" sz="1600" dirty="0">
                <a:latin typeface="Century Gothic" panose="020B0502020202020204" pitchFamily="34" charset="0"/>
              </a:rPr>
              <a:t>Although the mum tells Little Red not to stray from the path, </a:t>
            </a:r>
          </a:p>
        </p:txBody>
      </p:sp>
      <p:cxnSp>
        <p:nvCxnSpPr>
          <p:cNvPr id="60" name="Straight Connector 59">
            <a:extLst>
              <a:ext uri="{FF2B5EF4-FFF2-40B4-BE49-F238E27FC236}">
                <a16:creationId xmlns:a16="http://schemas.microsoft.com/office/drawing/2014/main" id="{B95AEE7A-DF24-AFAA-867C-05745618557B}"/>
              </a:ext>
            </a:extLst>
          </p:cNvPr>
          <p:cNvCxnSpPr>
            <a:cxnSpLocks/>
          </p:cNvCxnSpPr>
          <p:nvPr/>
        </p:nvCxnSpPr>
        <p:spPr>
          <a:xfrm>
            <a:off x="6051070" y="6484181"/>
            <a:ext cx="4262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Rounded Rectangular Callout 61">
            <a:extLst>
              <a:ext uri="{FF2B5EF4-FFF2-40B4-BE49-F238E27FC236}">
                <a16:creationId xmlns:a16="http://schemas.microsoft.com/office/drawing/2014/main" id="{48FA5331-D352-B4A6-6891-8D55138F8EC2}"/>
              </a:ext>
            </a:extLst>
          </p:cNvPr>
          <p:cNvSpPr/>
          <p:nvPr/>
        </p:nvSpPr>
        <p:spPr>
          <a:xfrm>
            <a:off x="10313070" y="5967238"/>
            <a:ext cx="1721162"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27" name="TextBox 26">
            <a:extLst>
              <a:ext uri="{FF2B5EF4-FFF2-40B4-BE49-F238E27FC236}">
                <a16:creationId xmlns:a16="http://schemas.microsoft.com/office/drawing/2014/main" id="{3B042956-AB52-E31B-2A4F-5C36F319F661}"/>
              </a:ext>
            </a:extLst>
          </p:cNvPr>
          <p:cNvSpPr txBox="1"/>
          <p:nvPr/>
        </p:nvSpPr>
        <p:spPr>
          <a:xfrm>
            <a:off x="10118035" y="913049"/>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is subordinating conjunction?</a:t>
            </a:r>
          </a:p>
          <a:p>
            <a:pPr marL="285750" indent="-285750">
              <a:buFont typeface="Arial" panose="020B0604020202020204" pitchFamily="34" charset="0"/>
              <a:buChar char="•"/>
            </a:pPr>
            <a:r>
              <a:rPr lang="en-AU" sz="1200" dirty="0">
                <a:latin typeface="Century Gothic" panose="020B0502020202020204" pitchFamily="34" charset="0"/>
              </a:rPr>
              <a:t>What is the relationship between what happened before and after the comma?</a:t>
            </a:r>
          </a:p>
        </p:txBody>
      </p:sp>
      <p:sp>
        <p:nvSpPr>
          <p:cNvPr id="26" name="Rectangle 25">
            <a:extLst>
              <a:ext uri="{FF2B5EF4-FFF2-40B4-BE49-F238E27FC236}">
                <a16:creationId xmlns:a16="http://schemas.microsoft.com/office/drawing/2014/main" id="{568B1B56-C1BC-D07C-45DF-7BCC03CD2422}"/>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‘when’, ‘after’, ‘before’, ‘even though’, or ‘although’.</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spTree>
    <p:extLst>
      <p:ext uri="{BB962C8B-B14F-4D97-AF65-F5344CB8AC3E}">
        <p14:creationId xmlns:p14="http://schemas.microsoft.com/office/powerpoint/2010/main" val="422541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animBg="1"/>
      <p:bldP spid="43" grpId="0"/>
      <p:bldP spid="46" grpId="0" animBg="1"/>
      <p:bldP spid="47" grpId="0"/>
      <p:bldP spid="50" grpId="0" animBg="1"/>
      <p:bldP spid="51" grpId="0"/>
      <p:bldP spid="54" grpId="0" animBg="1"/>
      <p:bldP spid="55" grpId="0"/>
      <p:bldP spid="58" grpId="0" animBg="1"/>
      <p:bldP spid="59" grpId="0"/>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You do</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0611593"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9807973" y="72152"/>
            <a:ext cx="674078" cy="674078"/>
          </a:xfrm>
          <a:prstGeom prst="rect">
            <a:avLst/>
          </a:prstGeom>
        </p:spPr>
      </p:pic>
      <p:sp>
        <p:nvSpPr>
          <p:cNvPr id="37" name="TextBox 36">
            <a:extLst>
              <a:ext uri="{FF2B5EF4-FFF2-40B4-BE49-F238E27FC236}">
                <a16:creationId xmlns:a16="http://schemas.microsoft.com/office/drawing/2014/main" id="{D92613B8-130C-9401-8ACD-8650267AC94E}"/>
              </a:ext>
            </a:extLst>
          </p:cNvPr>
          <p:cNvSpPr txBox="1"/>
          <p:nvPr/>
        </p:nvSpPr>
        <p:spPr>
          <a:xfrm>
            <a:off x="138956" y="3513625"/>
            <a:ext cx="5223054" cy="338554"/>
          </a:xfrm>
          <a:prstGeom prst="rect">
            <a:avLst/>
          </a:prstGeom>
          <a:noFill/>
        </p:spPr>
        <p:txBody>
          <a:bodyPr wrap="square" rtlCol="0">
            <a:spAutoFit/>
          </a:bodyPr>
          <a:lstStyle/>
          <a:p>
            <a:r>
              <a:rPr lang="en-AU" sz="1600" dirty="0">
                <a:latin typeface="Century Gothic" panose="020B0502020202020204" pitchFamily="34" charset="0"/>
              </a:rPr>
              <a:t>When Little Red gets to Grandma’s house, </a:t>
            </a:r>
          </a:p>
        </p:txBody>
      </p:sp>
      <p:cxnSp>
        <p:nvCxnSpPr>
          <p:cNvPr id="38" name="Straight Connector 37">
            <a:extLst>
              <a:ext uri="{FF2B5EF4-FFF2-40B4-BE49-F238E27FC236}">
                <a16:creationId xmlns:a16="http://schemas.microsoft.com/office/drawing/2014/main" id="{9C418054-901C-28F6-A340-F2A832D1FAE8}"/>
              </a:ext>
            </a:extLst>
          </p:cNvPr>
          <p:cNvCxnSpPr>
            <a:cxnSpLocks/>
          </p:cNvCxnSpPr>
          <p:nvPr/>
        </p:nvCxnSpPr>
        <p:spPr>
          <a:xfrm>
            <a:off x="3536320" y="3180670"/>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Rounded Rectangular Callout 41">
            <a:extLst>
              <a:ext uri="{FF2B5EF4-FFF2-40B4-BE49-F238E27FC236}">
                <a16:creationId xmlns:a16="http://schemas.microsoft.com/office/drawing/2014/main" id="{38DF7159-911B-327D-E1FE-B84983ED00F6}"/>
              </a:ext>
            </a:extLst>
          </p:cNvPr>
          <p:cNvSpPr/>
          <p:nvPr/>
        </p:nvSpPr>
        <p:spPr>
          <a:xfrm>
            <a:off x="10245683" y="2710978"/>
            <a:ext cx="1778014" cy="412474"/>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be?</a:t>
            </a:r>
          </a:p>
        </p:txBody>
      </p:sp>
      <p:sp>
        <p:nvSpPr>
          <p:cNvPr id="43" name="TextBox 42">
            <a:extLst>
              <a:ext uri="{FF2B5EF4-FFF2-40B4-BE49-F238E27FC236}">
                <a16:creationId xmlns:a16="http://schemas.microsoft.com/office/drawing/2014/main" id="{200770A6-62B0-15D3-F60A-27548E9F5EC1}"/>
              </a:ext>
            </a:extLst>
          </p:cNvPr>
          <p:cNvSpPr txBox="1"/>
          <p:nvPr/>
        </p:nvSpPr>
        <p:spPr>
          <a:xfrm>
            <a:off x="167156" y="2843213"/>
            <a:ext cx="4915935" cy="338554"/>
          </a:xfrm>
          <a:prstGeom prst="rect">
            <a:avLst/>
          </a:prstGeom>
          <a:noFill/>
        </p:spPr>
        <p:txBody>
          <a:bodyPr wrap="square" rtlCol="0">
            <a:spAutoFit/>
          </a:bodyPr>
          <a:lstStyle/>
          <a:p>
            <a:r>
              <a:rPr lang="en-AU" sz="1600" dirty="0">
                <a:latin typeface="Century Gothic" panose="020B0502020202020204" pitchFamily="34" charset="0"/>
              </a:rPr>
              <a:t>If Little Red didn’t talk to the wolf, </a:t>
            </a:r>
          </a:p>
        </p:txBody>
      </p:sp>
      <p:cxnSp>
        <p:nvCxnSpPr>
          <p:cNvPr id="44" name="Straight Connector 43">
            <a:extLst>
              <a:ext uri="{FF2B5EF4-FFF2-40B4-BE49-F238E27FC236}">
                <a16:creationId xmlns:a16="http://schemas.microsoft.com/office/drawing/2014/main" id="{268106AC-C53C-C58A-6958-00D7D7AA00F8}"/>
              </a:ext>
            </a:extLst>
          </p:cNvPr>
          <p:cNvCxnSpPr>
            <a:cxnSpLocks/>
          </p:cNvCxnSpPr>
          <p:nvPr/>
        </p:nvCxnSpPr>
        <p:spPr>
          <a:xfrm>
            <a:off x="4446471" y="3856089"/>
            <a:ext cx="385537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Rounded Rectangular Callout 45">
            <a:extLst>
              <a:ext uri="{FF2B5EF4-FFF2-40B4-BE49-F238E27FC236}">
                <a16:creationId xmlns:a16="http://schemas.microsoft.com/office/drawing/2014/main" id="{C6B43A14-A636-26CA-C0FA-98DFB747167C}"/>
              </a:ext>
            </a:extLst>
          </p:cNvPr>
          <p:cNvSpPr/>
          <p:nvPr/>
        </p:nvSpPr>
        <p:spPr>
          <a:xfrm>
            <a:off x="10245683" y="3343443"/>
            <a:ext cx="1778014" cy="484401"/>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the result/ effect/ next action be?</a:t>
            </a:r>
          </a:p>
        </p:txBody>
      </p:sp>
      <p:sp>
        <p:nvSpPr>
          <p:cNvPr id="47" name="TextBox 46">
            <a:extLst>
              <a:ext uri="{FF2B5EF4-FFF2-40B4-BE49-F238E27FC236}">
                <a16:creationId xmlns:a16="http://schemas.microsoft.com/office/drawing/2014/main" id="{690BF860-7A7F-E730-729C-C02818A053C2}"/>
              </a:ext>
            </a:extLst>
          </p:cNvPr>
          <p:cNvSpPr txBox="1"/>
          <p:nvPr/>
        </p:nvSpPr>
        <p:spPr>
          <a:xfrm>
            <a:off x="138956" y="4166805"/>
            <a:ext cx="5008232" cy="338554"/>
          </a:xfrm>
          <a:prstGeom prst="rect">
            <a:avLst/>
          </a:prstGeom>
          <a:noFill/>
        </p:spPr>
        <p:txBody>
          <a:bodyPr wrap="square" rtlCol="0">
            <a:spAutoFit/>
          </a:bodyPr>
          <a:lstStyle/>
          <a:p>
            <a:r>
              <a:rPr lang="en-AU" sz="1600" dirty="0">
                <a:latin typeface="Century Gothic" panose="020B0502020202020204" pitchFamily="34" charset="0"/>
              </a:rPr>
              <a:t>After Little Red starts walking, </a:t>
            </a:r>
          </a:p>
        </p:txBody>
      </p:sp>
      <p:cxnSp>
        <p:nvCxnSpPr>
          <p:cNvPr id="48" name="Straight Connector 47">
            <a:extLst>
              <a:ext uri="{FF2B5EF4-FFF2-40B4-BE49-F238E27FC236}">
                <a16:creationId xmlns:a16="http://schemas.microsoft.com/office/drawing/2014/main" id="{BE429E85-6E55-8A43-289A-18C42E1A5A54}"/>
              </a:ext>
            </a:extLst>
          </p:cNvPr>
          <p:cNvCxnSpPr>
            <a:cxnSpLocks/>
          </p:cNvCxnSpPr>
          <p:nvPr/>
        </p:nvCxnSpPr>
        <p:spPr>
          <a:xfrm flipV="1">
            <a:off x="3140080" y="4500600"/>
            <a:ext cx="4829014" cy="2265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Rounded Rectangular Callout 49">
            <a:extLst>
              <a:ext uri="{FF2B5EF4-FFF2-40B4-BE49-F238E27FC236}">
                <a16:creationId xmlns:a16="http://schemas.microsoft.com/office/drawing/2014/main" id="{F81695D7-5B59-67CA-EDBC-1B0651106C28}"/>
              </a:ext>
            </a:extLst>
          </p:cNvPr>
          <p:cNvSpPr/>
          <p:nvPr/>
        </p:nvSpPr>
        <p:spPr>
          <a:xfrm>
            <a:off x="10313070" y="3985870"/>
            <a:ext cx="1778014" cy="456967"/>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next?</a:t>
            </a:r>
          </a:p>
        </p:txBody>
      </p:sp>
      <p:sp>
        <p:nvSpPr>
          <p:cNvPr id="51" name="TextBox 50">
            <a:extLst>
              <a:ext uri="{FF2B5EF4-FFF2-40B4-BE49-F238E27FC236}">
                <a16:creationId xmlns:a16="http://schemas.microsoft.com/office/drawing/2014/main" id="{44AC8FDD-2FDA-2D71-2A06-C788D1CD4273}"/>
              </a:ext>
            </a:extLst>
          </p:cNvPr>
          <p:cNvSpPr txBox="1"/>
          <p:nvPr/>
        </p:nvSpPr>
        <p:spPr>
          <a:xfrm>
            <a:off x="138956" y="4819991"/>
            <a:ext cx="5235932" cy="338554"/>
          </a:xfrm>
          <a:prstGeom prst="rect">
            <a:avLst/>
          </a:prstGeom>
          <a:noFill/>
        </p:spPr>
        <p:txBody>
          <a:bodyPr wrap="square" rtlCol="0">
            <a:spAutoFit/>
          </a:bodyPr>
          <a:lstStyle/>
          <a:p>
            <a:r>
              <a:rPr lang="en-AU" sz="1600" dirty="0">
                <a:latin typeface="Century Gothic" panose="020B0502020202020204" pitchFamily="34" charset="0"/>
              </a:rPr>
              <a:t>Before the wolf talks to Little Red, </a:t>
            </a:r>
          </a:p>
        </p:txBody>
      </p:sp>
      <p:cxnSp>
        <p:nvCxnSpPr>
          <p:cNvPr id="52" name="Straight Connector 51">
            <a:extLst>
              <a:ext uri="{FF2B5EF4-FFF2-40B4-BE49-F238E27FC236}">
                <a16:creationId xmlns:a16="http://schemas.microsoft.com/office/drawing/2014/main" id="{B0498D59-79F2-7301-E08C-2E21CCD22060}"/>
              </a:ext>
            </a:extLst>
          </p:cNvPr>
          <p:cNvCxnSpPr>
            <a:cxnSpLocks/>
          </p:cNvCxnSpPr>
          <p:nvPr/>
        </p:nvCxnSpPr>
        <p:spPr>
          <a:xfrm>
            <a:off x="3493990" y="5194150"/>
            <a:ext cx="418733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Rounded Rectangular Callout 53">
            <a:extLst>
              <a:ext uri="{FF2B5EF4-FFF2-40B4-BE49-F238E27FC236}">
                <a16:creationId xmlns:a16="http://schemas.microsoft.com/office/drawing/2014/main" id="{33601798-6943-C850-542B-6A3A2746F0CB}"/>
              </a:ext>
            </a:extLst>
          </p:cNvPr>
          <p:cNvSpPr/>
          <p:nvPr/>
        </p:nvSpPr>
        <p:spPr>
          <a:xfrm>
            <a:off x="10313070" y="4589137"/>
            <a:ext cx="1857263"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beforehand?</a:t>
            </a:r>
          </a:p>
        </p:txBody>
      </p:sp>
      <p:sp>
        <p:nvSpPr>
          <p:cNvPr id="55" name="TextBox 54">
            <a:extLst>
              <a:ext uri="{FF2B5EF4-FFF2-40B4-BE49-F238E27FC236}">
                <a16:creationId xmlns:a16="http://schemas.microsoft.com/office/drawing/2014/main" id="{21333114-D042-A8AC-1605-AE22560EB700}"/>
              </a:ext>
            </a:extLst>
          </p:cNvPr>
          <p:cNvSpPr txBox="1"/>
          <p:nvPr/>
        </p:nvSpPr>
        <p:spPr>
          <a:xfrm>
            <a:off x="169086" y="5461040"/>
            <a:ext cx="4570182" cy="338554"/>
          </a:xfrm>
          <a:prstGeom prst="rect">
            <a:avLst/>
          </a:prstGeom>
          <a:noFill/>
        </p:spPr>
        <p:txBody>
          <a:bodyPr wrap="square" rtlCol="0">
            <a:spAutoFit/>
          </a:bodyPr>
          <a:lstStyle/>
          <a:p>
            <a:r>
              <a:rPr lang="en-AU" sz="1600" dirty="0">
                <a:latin typeface="Century Gothic" panose="020B0502020202020204" pitchFamily="34" charset="0"/>
              </a:rPr>
              <a:t>Even though mum told Little Red not to stop, </a:t>
            </a:r>
          </a:p>
        </p:txBody>
      </p:sp>
      <p:cxnSp>
        <p:nvCxnSpPr>
          <p:cNvPr id="56" name="Straight Connector 55">
            <a:extLst>
              <a:ext uri="{FF2B5EF4-FFF2-40B4-BE49-F238E27FC236}">
                <a16:creationId xmlns:a16="http://schemas.microsoft.com/office/drawing/2014/main" id="{7CD93695-AFA3-E461-980B-A85303E01A2E}"/>
              </a:ext>
            </a:extLst>
          </p:cNvPr>
          <p:cNvCxnSpPr>
            <a:cxnSpLocks/>
          </p:cNvCxnSpPr>
          <p:nvPr/>
        </p:nvCxnSpPr>
        <p:spPr>
          <a:xfrm>
            <a:off x="4653154" y="5799594"/>
            <a:ext cx="438691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Rounded Rectangular Callout 57">
            <a:extLst>
              <a:ext uri="{FF2B5EF4-FFF2-40B4-BE49-F238E27FC236}">
                <a16:creationId xmlns:a16="http://schemas.microsoft.com/office/drawing/2014/main" id="{0C5F9A3B-9EA3-B603-6C93-53F39D569FCD}"/>
              </a:ext>
            </a:extLst>
          </p:cNvPr>
          <p:cNvSpPr/>
          <p:nvPr/>
        </p:nvSpPr>
        <p:spPr>
          <a:xfrm>
            <a:off x="10314397" y="5288663"/>
            <a:ext cx="1788549"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59" name="TextBox 58">
            <a:extLst>
              <a:ext uri="{FF2B5EF4-FFF2-40B4-BE49-F238E27FC236}">
                <a16:creationId xmlns:a16="http://schemas.microsoft.com/office/drawing/2014/main" id="{0E802AA0-057F-9C02-391F-AD78BEBC9583}"/>
              </a:ext>
            </a:extLst>
          </p:cNvPr>
          <p:cNvSpPr txBox="1"/>
          <p:nvPr/>
        </p:nvSpPr>
        <p:spPr>
          <a:xfrm>
            <a:off x="167156" y="6124665"/>
            <a:ext cx="4485998" cy="338554"/>
          </a:xfrm>
          <a:prstGeom prst="rect">
            <a:avLst/>
          </a:prstGeom>
          <a:noFill/>
        </p:spPr>
        <p:txBody>
          <a:bodyPr wrap="square" rtlCol="0">
            <a:spAutoFit/>
          </a:bodyPr>
          <a:lstStyle/>
          <a:p>
            <a:r>
              <a:rPr lang="en-AU" sz="1600" dirty="0">
                <a:latin typeface="Century Gothic" panose="020B0502020202020204" pitchFamily="34" charset="0"/>
              </a:rPr>
              <a:t>Although the wolf dresses up as Grandma, </a:t>
            </a:r>
          </a:p>
        </p:txBody>
      </p:sp>
      <p:cxnSp>
        <p:nvCxnSpPr>
          <p:cNvPr id="60" name="Straight Connector 59">
            <a:extLst>
              <a:ext uri="{FF2B5EF4-FFF2-40B4-BE49-F238E27FC236}">
                <a16:creationId xmlns:a16="http://schemas.microsoft.com/office/drawing/2014/main" id="{B95AEE7A-DF24-AFAA-867C-05745618557B}"/>
              </a:ext>
            </a:extLst>
          </p:cNvPr>
          <p:cNvCxnSpPr>
            <a:cxnSpLocks/>
          </p:cNvCxnSpPr>
          <p:nvPr/>
        </p:nvCxnSpPr>
        <p:spPr>
          <a:xfrm>
            <a:off x="4446471" y="6488669"/>
            <a:ext cx="4262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Rounded Rectangular Callout 61">
            <a:extLst>
              <a:ext uri="{FF2B5EF4-FFF2-40B4-BE49-F238E27FC236}">
                <a16:creationId xmlns:a16="http://schemas.microsoft.com/office/drawing/2014/main" id="{48FA5331-D352-B4A6-6891-8D55138F8EC2}"/>
              </a:ext>
            </a:extLst>
          </p:cNvPr>
          <p:cNvSpPr/>
          <p:nvPr/>
        </p:nvSpPr>
        <p:spPr>
          <a:xfrm>
            <a:off x="10313070" y="5967238"/>
            <a:ext cx="1721162" cy="456963"/>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a contrast or turn around?</a:t>
            </a:r>
          </a:p>
        </p:txBody>
      </p:sp>
      <p:sp>
        <p:nvSpPr>
          <p:cNvPr id="26" name="TextBox 25">
            <a:extLst>
              <a:ext uri="{FF2B5EF4-FFF2-40B4-BE49-F238E27FC236}">
                <a16:creationId xmlns:a16="http://schemas.microsoft.com/office/drawing/2014/main" id="{20C5C7DC-0DA4-4B92-471C-82B845D404B1}"/>
              </a:ext>
            </a:extLst>
          </p:cNvPr>
          <p:cNvSpPr txBox="1"/>
          <p:nvPr/>
        </p:nvSpPr>
        <p:spPr>
          <a:xfrm>
            <a:off x="10118035" y="913049"/>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is subordinating conjunction?</a:t>
            </a:r>
          </a:p>
          <a:p>
            <a:pPr marL="285750" indent="-285750">
              <a:buFont typeface="Arial" panose="020B0604020202020204" pitchFamily="34" charset="0"/>
              <a:buChar char="•"/>
            </a:pPr>
            <a:r>
              <a:rPr lang="en-AU" sz="1200" dirty="0">
                <a:latin typeface="Century Gothic" panose="020B0502020202020204" pitchFamily="34" charset="0"/>
              </a:rPr>
              <a:t>What is the relationship between what happened before and after the comma?</a:t>
            </a:r>
          </a:p>
        </p:txBody>
      </p:sp>
      <p:pic>
        <p:nvPicPr>
          <p:cNvPr id="27" name="Picture 26" descr="Icon&#10;&#10;Description automatically generated">
            <a:extLst>
              <a:ext uri="{FF2B5EF4-FFF2-40B4-BE49-F238E27FC236}">
                <a16:creationId xmlns:a16="http://schemas.microsoft.com/office/drawing/2014/main" id="{2C139622-8AD8-9687-1263-2F2A95B96580}"/>
              </a:ext>
            </a:extLst>
          </p:cNvPr>
          <p:cNvPicPr>
            <a:picLocks noChangeAspect="1"/>
          </p:cNvPicPr>
          <p:nvPr/>
        </p:nvPicPr>
        <p:blipFill>
          <a:blip r:embed="rId5"/>
          <a:stretch>
            <a:fillRect/>
          </a:stretch>
        </p:blipFill>
        <p:spPr>
          <a:xfrm>
            <a:off x="11348305" y="101532"/>
            <a:ext cx="674078" cy="674078"/>
          </a:xfrm>
          <a:prstGeom prst="rect">
            <a:avLst/>
          </a:prstGeom>
        </p:spPr>
      </p:pic>
      <p:sp>
        <p:nvSpPr>
          <p:cNvPr id="28" name="Rectangle 27">
            <a:extLst>
              <a:ext uri="{FF2B5EF4-FFF2-40B4-BE49-F238E27FC236}">
                <a16:creationId xmlns:a16="http://schemas.microsoft.com/office/drawing/2014/main" id="{922DCF36-9F43-D9A2-C9F2-7C97E5B03FAD}"/>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‘when’, ‘after’, ‘before’, ‘even though’, or ‘although’.</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spTree>
    <p:extLst>
      <p:ext uri="{BB962C8B-B14F-4D97-AF65-F5344CB8AC3E}">
        <p14:creationId xmlns:p14="http://schemas.microsoft.com/office/powerpoint/2010/main" val="231171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animBg="1"/>
      <p:bldP spid="43" grpId="0"/>
      <p:bldP spid="46" grpId="0" animBg="1"/>
      <p:bldP spid="47" grpId="0"/>
      <p:bldP spid="50" grpId="0" animBg="1"/>
      <p:bldP spid="51" grpId="0"/>
      <p:bldP spid="54" grpId="0" animBg="1"/>
      <p:bldP spid="55" grpId="0"/>
      <p:bldP spid="58" grpId="0" animBg="1"/>
      <p:bldP spid="59" grpId="0"/>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Grp="1" noChangeAspect="1"/>
          </p:cNvPicPr>
          <p:nvPr>
            <p:ph idx="1"/>
          </p:nvPr>
        </p:nvPicPr>
        <p:blipFill>
          <a:blip r:embed="rId2"/>
          <a:stretch>
            <a:fillRect/>
          </a:stretch>
        </p:blipFill>
        <p:spPr>
          <a:xfrm>
            <a:off x="10432839" y="4874453"/>
            <a:ext cx="674079" cy="674079"/>
          </a:xfrm>
        </p:spPr>
      </p:pic>
      <p:pic>
        <p:nvPicPr>
          <p:cNvPr id="7" name="Picture 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4299121" y="4284569"/>
            <a:ext cx="674078" cy="674078"/>
          </a:xfrm>
          <a:prstGeom prst="rect">
            <a:avLst/>
          </a:prstGeom>
        </p:spPr>
      </p:pic>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4"/>
          <a:stretch>
            <a:fillRect/>
          </a:stretch>
        </p:blipFill>
        <p:spPr>
          <a:xfrm>
            <a:off x="4294065" y="5632726"/>
            <a:ext cx="674078" cy="674078"/>
          </a:xfrm>
          <a:prstGeom prst="rect">
            <a:avLst/>
          </a:prstGeom>
        </p:spPr>
      </p:pic>
      <p:pic>
        <p:nvPicPr>
          <p:cNvPr id="11" name="Picture 10"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89965"/>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89965"/>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64043"/>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C21C8DC2-E0E6-FA46-B43E-40B158D5A942}"/>
              </a:ext>
            </a:extLst>
          </p:cNvPr>
          <p:cNvPicPr>
            <a:picLocks noChangeAspect="1"/>
          </p:cNvPicPr>
          <p:nvPr/>
        </p:nvPicPr>
        <p:blipFill>
          <a:blip r:embed="rId8"/>
          <a:stretch>
            <a:fillRect/>
          </a:stretch>
        </p:blipFill>
        <p:spPr>
          <a:xfrm>
            <a:off x="1389400" y="3049933"/>
            <a:ext cx="674078" cy="674078"/>
          </a:xfrm>
          <a:prstGeom prst="rect">
            <a:avLst/>
          </a:prstGeom>
        </p:spPr>
      </p:pic>
      <p:pic>
        <p:nvPicPr>
          <p:cNvPr id="19" name="Picture 18">
            <a:extLst>
              <a:ext uri="{FF2B5EF4-FFF2-40B4-BE49-F238E27FC236}">
                <a16:creationId xmlns:a16="http://schemas.microsoft.com/office/drawing/2014/main" id="{513C56D8-407A-9142-A075-9C38769D6986}"/>
              </a:ext>
            </a:extLst>
          </p:cNvPr>
          <p:cNvPicPr>
            <a:picLocks noChangeAspect="1"/>
          </p:cNvPicPr>
          <p:nvPr/>
        </p:nvPicPr>
        <p:blipFill>
          <a:blip r:embed="rId9"/>
          <a:stretch>
            <a:fillRect/>
          </a:stretch>
        </p:blipFill>
        <p:spPr>
          <a:xfrm>
            <a:off x="885384" y="561802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BC6784FC-A82A-9645-9BB1-5B175106C5E3}"/>
              </a:ext>
            </a:extLst>
          </p:cNvPr>
          <p:cNvPicPr>
            <a:picLocks noChangeAspect="1"/>
          </p:cNvPicPr>
          <p:nvPr/>
        </p:nvPicPr>
        <p:blipFill>
          <a:blip r:embed="rId10"/>
          <a:stretch>
            <a:fillRect/>
          </a:stretch>
        </p:blipFill>
        <p:spPr>
          <a:xfrm>
            <a:off x="885384" y="4929837"/>
            <a:ext cx="674078" cy="674078"/>
          </a:xfrm>
          <a:prstGeom prst="rect">
            <a:avLst/>
          </a:prstGeom>
        </p:spPr>
      </p:pic>
      <p:pic>
        <p:nvPicPr>
          <p:cNvPr id="23" name="Picture 2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11"/>
          <a:stretch>
            <a:fillRect/>
          </a:stretch>
        </p:blipFill>
        <p:spPr>
          <a:xfrm>
            <a:off x="4299121" y="3604476"/>
            <a:ext cx="674078" cy="674078"/>
          </a:xfrm>
          <a:prstGeom prst="rect">
            <a:avLst/>
          </a:prstGeom>
        </p:spPr>
      </p:pic>
      <p:pic>
        <p:nvPicPr>
          <p:cNvPr id="25" name="Picture 24"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12"/>
          <a:stretch>
            <a:fillRect/>
          </a:stretch>
        </p:blipFill>
        <p:spPr>
          <a:xfrm>
            <a:off x="4294064" y="4958647"/>
            <a:ext cx="674079" cy="674079"/>
          </a:xfrm>
          <a:prstGeom prst="rect">
            <a:avLst/>
          </a:prstGeom>
        </p:spPr>
      </p:pic>
      <p:sp>
        <p:nvSpPr>
          <p:cNvPr id="35" name="Title 1">
            <a:extLst>
              <a:ext uri="{FF2B5EF4-FFF2-40B4-BE49-F238E27FC236}">
                <a16:creationId xmlns:a16="http://schemas.microsoft.com/office/drawing/2014/main" id="{3DF4E9DF-B3EF-1E4E-95EB-83EEEF0948D2}"/>
              </a:ext>
            </a:extLst>
          </p:cNvPr>
          <p:cNvSpPr txBox="1">
            <a:spLocks/>
          </p:cNvSpPr>
          <p:nvPr/>
        </p:nvSpPr>
        <p:spPr>
          <a:xfrm>
            <a:off x="1999476" y="2617597"/>
            <a:ext cx="1525356"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Multiple Choice </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6" name="Title 1">
            <a:extLst>
              <a:ext uri="{FF2B5EF4-FFF2-40B4-BE49-F238E27FC236}">
                <a16:creationId xmlns:a16="http://schemas.microsoft.com/office/drawing/2014/main" id="{D12A3178-176D-0940-9838-EB1D93380491}"/>
              </a:ext>
            </a:extLst>
          </p:cNvPr>
          <p:cNvSpPr txBox="1">
            <a:spLocks/>
          </p:cNvSpPr>
          <p:nvPr/>
        </p:nvSpPr>
        <p:spPr>
          <a:xfrm>
            <a:off x="1026266" y="538194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Vote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7" name="Title 1">
            <a:extLst>
              <a:ext uri="{FF2B5EF4-FFF2-40B4-BE49-F238E27FC236}">
                <a16:creationId xmlns:a16="http://schemas.microsoft.com/office/drawing/2014/main" id="{7AA56F04-6084-A34C-9A2A-8937EDC209A0}"/>
              </a:ext>
            </a:extLst>
          </p:cNvPr>
          <p:cNvSpPr txBox="1">
            <a:spLocks/>
          </p:cNvSpPr>
          <p:nvPr/>
        </p:nvSpPr>
        <p:spPr>
          <a:xfrm>
            <a:off x="5005000" y="378255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Pair Share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8" name="Title 1">
            <a:extLst>
              <a:ext uri="{FF2B5EF4-FFF2-40B4-BE49-F238E27FC236}">
                <a16:creationId xmlns:a16="http://schemas.microsoft.com/office/drawing/2014/main" id="{7385DEC1-BFED-A64F-8FE0-0AA7A9052BD2}"/>
              </a:ext>
            </a:extLst>
          </p:cNvPr>
          <p:cNvSpPr txBox="1">
            <a:spLocks/>
          </p:cNvSpPr>
          <p:nvPr/>
        </p:nvSpPr>
        <p:spPr>
          <a:xfrm>
            <a:off x="5005000" y="4447989"/>
            <a:ext cx="2630530"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dirty="0">
                <a:solidFill>
                  <a:sysClr val="windowText" lastClr="000000"/>
                </a:solidFill>
              </a:rPr>
              <a:t>Pick a Stick/Answer (non-volunteer)</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9" name="Title 1">
            <a:extLst>
              <a:ext uri="{FF2B5EF4-FFF2-40B4-BE49-F238E27FC236}">
                <a16:creationId xmlns:a16="http://schemas.microsoft.com/office/drawing/2014/main" id="{B9E3C697-68F7-A549-983D-A93AB336DF4F}"/>
              </a:ext>
            </a:extLst>
          </p:cNvPr>
          <p:cNvSpPr txBox="1">
            <a:spLocks/>
          </p:cNvSpPr>
          <p:nvPr/>
        </p:nvSpPr>
        <p:spPr>
          <a:xfrm>
            <a:off x="5005000" y="511341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Whiteboards</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40" name="Title 1">
            <a:extLst>
              <a:ext uri="{FF2B5EF4-FFF2-40B4-BE49-F238E27FC236}">
                <a16:creationId xmlns:a16="http://schemas.microsoft.com/office/drawing/2014/main" id="{69384955-5395-684B-9A1B-250A0BD7221E}"/>
              </a:ext>
            </a:extLst>
          </p:cNvPr>
          <p:cNvSpPr txBox="1">
            <a:spLocks/>
          </p:cNvSpPr>
          <p:nvPr/>
        </p:nvSpPr>
        <p:spPr>
          <a:xfrm>
            <a:off x="5005000" y="5787509"/>
            <a:ext cx="2485458"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In Your Workbook</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50" name="Title 1">
            <a:extLst>
              <a:ext uri="{FF2B5EF4-FFF2-40B4-BE49-F238E27FC236}">
                <a16:creationId xmlns:a16="http://schemas.microsoft.com/office/drawing/2014/main" id="{6056C993-04BF-5642-AEFB-53FF259B42EA}"/>
              </a:ext>
            </a:extLst>
          </p:cNvPr>
          <p:cNvSpPr txBox="1">
            <a:spLocks/>
          </p:cNvSpPr>
          <p:nvPr/>
        </p:nvSpPr>
        <p:spPr>
          <a:xfrm>
            <a:off x="9834568" y="5527738"/>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Read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pic>
        <p:nvPicPr>
          <p:cNvPr id="51" name="Picture 50"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13"/>
          <a:stretch>
            <a:fillRect/>
          </a:stretch>
        </p:blipFill>
        <p:spPr>
          <a:xfrm>
            <a:off x="10391324" y="3607995"/>
            <a:ext cx="693813" cy="679158"/>
          </a:xfrm>
          <a:prstGeom prst="rect">
            <a:avLst/>
          </a:prstGeom>
        </p:spPr>
      </p:pic>
      <p:sp>
        <p:nvSpPr>
          <p:cNvPr id="52" name="Title 1">
            <a:extLst>
              <a:ext uri="{FF2B5EF4-FFF2-40B4-BE49-F238E27FC236}">
                <a16:creationId xmlns:a16="http://schemas.microsoft.com/office/drawing/2014/main" id="{4409ED34-C939-4602-AAEB-48274EFC5CD3}"/>
              </a:ext>
            </a:extLst>
          </p:cNvPr>
          <p:cNvSpPr txBox="1">
            <a:spLocks/>
          </p:cNvSpPr>
          <p:nvPr/>
        </p:nvSpPr>
        <p:spPr>
          <a:xfrm>
            <a:off x="9866214" y="429551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Track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Tree>
    <p:extLst>
      <p:ext uri="{BB962C8B-B14F-4D97-AF65-F5344CB8AC3E}">
        <p14:creationId xmlns:p14="http://schemas.microsoft.com/office/powerpoint/2010/main" val="3213375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925" y="2190750"/>
            <a:ext cx="10553700" cy="1815882"/>
          </a:xfrm>
          <a:prstGeom prst="rect">
            <a:avLst/>
          </a:prstGeom>
          <a:solidFill>
            <a:schemeClr val="bg1"/>
          </a:solidFill>
          <a:ln w="190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AU" sz="2800" dirty="0">
                <a:latin typeface="Century Gothic" panose="020B0502020202020204" pitchFamily="34" charset="0"/>
              </a:rPr>
              <a:t>We are learning to finish sentences when given a sentence stem starting with before, after, if, when, even though or although.</a:t>
            </a:r>
          </a:p>
          <a:p>
            <a:pPr algn="ctr"/>
            <a:r>
              <a:rPr lang="en-AU" sz="2800" dirty="0">
                <a:latin typeface="Century Gothic" panose="020B0502020202020204" pitchFamily="34" charset="0"/>
              </a:rPr>
              <a:t>(Starting with a subordinating conjunction). </a:t>
            </a:r>
          </a:p>
        </p:txBody>
      </p:sp>
      <p:sp>
        <p:nvSpPr>
          <p:cNvPr id="6" name="TextBox 5"/>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Learning Objective</a:t>
            </a:r>
          </a:p>
        </p:txBody>
      </p:sp>
      <p:pic>
        <p:nvPicPr>
          <p:cNvPr id="7" name="Content Placeholder 4" descr="Icon&#10;&#10;Description automatically generated">
            <a:extLst>
              <a:ext uri="{FF2B5EF4-FFF2-40B4-BE49-F238E27FC236}">
                <a16:creationId xmlns:a16="http://schemas.microsoft.com/office/drawing/2014/main" id="{F16066D5-6604-4985-B021-5CBC12B18126}"/>
              </a:ext>
            </a:extLst>
          </p:cNvPr>
          <p:cNvPicPr>
            <a:picLocks noGrp="1" noChangeAspect="1"/>
          </p:cNvPicPr>
          <p:nvPr>
            <p:ph idx="1"/>
          </p:nvPr>
        </p:nvPicPr>
        <p:blipFill>
          <a:blip r:embed="rId2"/>
          <a:stretch>
            <a:fillRect/>
          </a:stretch>
        </p:blipFill>
        <p:spPr>
          <a:xfrm>
            <a:off x="10061364" y="184665"/>
            <a:ext cx="674079" cy="674079"/>
          </a:xfrm>
        </p:spPr>
      </p:pic>
    </p:spTree>
    <p:extLst>
      <p:ext uri="{BB962C8B-B14F-4D97-AF65-F5344CB8AC3E}">
        <p14:creationId xmlns:p14="http://schemas.microsoft.com/office/powerpoint/2010/main" val="19803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674078"/>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pic>
        <p:nvPicPr>
          <p:cNvPr id="16" name="Picture 2" descr="https://cdn3.vectorstock.com/i/1000x1000/77/52/yes-tick-icon-vector-229577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5677065" y="7421449"/>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Concept Development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4"/>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5"/>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6"/>
          <a:stretch>
            <a:fillRect/>
          </a:stretch>
        </p:blipFill>
        <p:spPr>
          <a:xfrm>
            <a:off x="9771566" y="154632"/>
            <a:ext cx="693813" cy="679158"/>
          </a:xfrm>
          <a:prstGeom prst="rect">
            <a:avLst/>
          </a:prstGeom>
        </p:spPr>
      </p:pic>
      <p:sp>
        <p:nvSpPr>
          <p:cNvPr id="24" name="Content Placeholder 3">
            <a:extLst>
              <a:ext uri="{FF2B5EF4-FFF2-40B4-BE49-F238E27FC236}">
                <a16:creationId xmlns:a16="http://schemas.microsoft.com/office/drawing/2014/main" id="{C08E9210-254A-C63F-524E-781079FC7E5D}"/>
              </a:ext>
            </a:extLst>
          </p:cNvPr>
          <p:cNvSpPr txBox="1">
            <a:spLocks/>
          </p:cNvSpPr>
          <p:nvPr/>
        </p:nvSpPr>
        <p:spPr>
          <a:xfrm>
            <a:off x="534005" y="801179"/>
            <a:ext cx="8858464" cy="3157503"/>
          </a:xfrm>
          <a:prstGeom prst="rect">
            <a:avLst/>
          </a:prstGeom>
          <a:no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2400" dirty="0">
                <a:latin typeface="Century Gothic" panose="020B0502020202020204" pitchFamily="34" charset="0"/>
              </a:rPr>
              <a:t>When we are writing, we can use ‘if’, ‘when’, ‘before’ ‘after’, ‘although’ and ‘even though’ at the beginning of a sentence. </a:t>
            </a:r>
          </a:p>
          <a:p>
            <a:pPr>
              <a:buFont typeface="Wingdings" panose="05000000000000000000" pitchFamily="2" charset="2"/>
              <a:buChar char="§"/>
            </a:pPr>
            <a:r>
              <a:rPr lang="en-AU" sz="2400" dirty="0">
                <a:latin typeface="Century Gothic" panose="020B0502020202020204" pitchFamily="34" charset="0"/>
              </a:rPr>
              <a:t>A special name for these words is ‘subordinating conjunctions’. </a:t>
            </a:r>
          </a:p>
          <a:p>
            <a:pPr>
              <a:buFont typeface="Wingdings" panose="05000000000000000000" pitchFamily="2" charset="2"/>
              <a:buChar char="§"/>
            </a:pPr>
            <a:r>
              <a:rPr lang="en-AU" sz="2400" dirty="0">
                <a:latin typeface="Century Gothic" panose="020B0502020202020204" pitchFamily="34" charset="0"/>
              </a:rPr>
              <a:t>Subordinating conjunctions show the relationship between two actions. </a:t>
            </a:r>
          </a:p>
        </p:txBody>
      </p:sp>
    </p:spTree>
    <p:extLst>
      <p:ext uri="{BB962C8B-B14F-4D97-AF65-F5344CB8AC3E}">
        <p14:creationId xmlns:p14="http://schemas.microsoft.com/office/powerpoint/2010/main" val="423883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4" name="Rectangle 3"/>
          <p:cNvSpPr/>
          <p:nvPr/>
        </p:nvSpPr>
        <p:spPr>
          <a:xfrm>
            <a:off x="325098" y="2412958"/>
            <a:ext cx="3275351" cy="461665"/>
          </a:xfrm>
          <a:prstGeom prst="rect">
            <a:avLst/>
          </a:prstGeom>
        </p:spPr>
        <p:txBody>
          <a:bodyPr wrap="square">
            <a:spAutoFit/>
          </a:bodyPr>
          <a:lstStyle/>
          <a:p>
            <a:r>
              <a:rPr lang="en-AU" sz="2400" b="1" dirty="0">
                <a:solidFill>
                  <a:srgbClr val="00B050"/>
                </a:solidFill>
                <a:latin typeface="Century Gothic" panose="020B0502020202020204" pitchFamily="34" charset="0"/>
              </a:rPr>
              <a:t>Sentence stems: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301225" y="2862409"/>
            <a:ext cx="4057331"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When</a:t>
            </a:r>
            <a:r>
              <a:rPr lang="en-AU" sz="1800" u="sng" dirty="0">
                <a:latin typeface="Century Gothic" panose="020B0502020202020204" pitchFamily="34" charset="0"/>
              </a:rPr>
              <a:t> Brad goes to school</a:t>
            </a:r>
            <a:r>
              <a:rPr lang="en-AU" sz="1800" dirty="0">
                <a:latin typeface="Century Gothic" panose="020B0502020202020204" pitchFamily="34" charset="0"/>
              </a:rPr>
              <a:t>,</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384995"/>
          </a:xfrm>
          <a:prstGeom prst="rect">
            <a:avLst/>
          </a:prstGeom>
          <a:solidFill>
            <a:srgbClr val="79FF9C"/>
          </a:solidFill>
        </p:spPr>
        <p:txBody>
          <a:bodyPr wrap="square" rtlCol="0">
            <a:spAutoFit/>
          </a:bodyPr>
          <a:lstStyle/>
          <a:p>
            <a:r>
              <a:rPr lang="en-AU" sz="1200" b="1"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Subordinating conjunctions show how actions are …</a:t>
            </a:r>
          </a:p>
          <a:p>
            <a:pPr marL="285750" indent="-285750">
              <a:buFont typeface="Arial" panose="020B0604020202020204" pitchFamily="34" charset="0"/>
              <a:buChar char="•"/>
            </a:pPr>
            <a:r>
              <a:rPr lang="en-AU" sz="1200" dirty="0">
                <a:latin typeface="Century Gothic" panose="020B0502020202020204" pitchFamily="34" charset="0"/>
              </a:rPr>
              <a:t>These sentence stems are not ... (a complete thought)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14" name="Content Placeholder 3">
            <a:extLst>
              <a:ext uri="{FF2B5EF4-FFF2-40B4-BE49-F238E27FC236}">
                <a16:creationId xmlns:a16="http://schemas.microsoft.com/office/drawing/2014/main" id="{1E8CAFF6-DA81-CE48-B758-50E92A5C4E7E}"/>
              </a:ext>
            </a:extLst>
          </p:cNvPr>
          <p:cNvSpPr txBox="1">
            <a:spLocks/>
          </p:cNvSpPr>
          <p:nvPr/>
        </p:nvSpPr>
        <p:spPr>
          <a:xfrm>
            <a:off x="301225" y="3291683"/>
            <a:ext cx="4057331"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If </a:t>
            </a:r>
            <a:r>
              <a:rPr lang="en-AU" sz="1800" u="sng" dirty="0">
                <a:latin typeface="Century Gothic" panose="020B0502020202020204" pitchFamily="34" charset="0"/>
              </a:rPr>
              <a:t>Brad goes to school</a:t>
            </a:r>
            <a:r>
              <a:rPr lang="en-AU" sz="1800" dirty="0">
                <a:latin typeface="Century Gothic" panose="020B0502020202020204" pitchFamily="34" charset="0"/>
              </a:rPr>
              <a:t>,</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17" name="Content Placeholder 3">
            <a:extLst>
              <a:ext uri="{FF2B5EF4-FFF2-40B4-BE49-F238E27FC236}">
                <a16:creationId xmlns:a16="http://schemas.microsoft.com/office/drawing/2014/main" id="{7F3E071F-C678-6342-A530-03799C5AA429}"/>
              </a:ext>
            </a:extLst>
          </p:cNvPr>
          <p:cNvSpPr txBox="1">
            <a:spLocks/>
          </p:cNvSpPr>
          <p:nvPr/>
        </p:nvSpPr>
        <p:spPr>
          <a:xfrm>
            <a:off x="301225" y="3735613"/>
            <a:ext cx="4057331"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After </a:t>
            </a:r>
            <a:r>
              <a:rPr lang="en-AU" sz="1800" u="sng" dirty="0">
                <a:latin typeface="Century Gothic" panose="020B0502020202020204" pitchFamily="34" charset="0"/>
              </a:rPr>
              <a:t>Brad goes to school</a:t>
            </a:r>
            <a:r>
              <a:rPr lang="en-AU" sz="1800" dirty="0">
                <a:latin typeface="Century Gothic" panose="020B0502020202020204" pitchFamily="34" charset="0"/>
              </a:rPr>
              <a:t>,</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18" name="Content Placeholder 3">
            <a:extLst>
              <a:ext uri="{FF2B5EF4-FFF2-40B4-BE49-F238E27FC236}">
                <a16:creationId xmlns:a16="http://schemas.microsoft.com/office/drawing/2014/main" id="{A1778781-AF51-834D-A98E-CA55F822DB52}"/>
              </a:ext>
            </a:extLst>
          </p:cNvPr>
          <p:cNvSpPr txBox="1">
            <a:spLocks/>
          </p:cNvSpPr>
          <p:nvPr/>
        </p:nvSpPr>
        <p:spPr>
          <a:xfrm>
            <a:off x="301225" y="4169301"/>
            <a:ext cx="4057331"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Before </a:t>
            </a:r>
            <a:r>
              <a:rPr lang="en-AU" sz="1800" u="sng" dirty="0">
                <a:latin typeface="Century Gothic" panose="020B0502020202020204" pitchFamily="34" charset="0"/>
              </a:rPr>
              <a:t>Brad goes to school</a:t>
            </a:r>
            <a:r>
              <a:rPr lang="en-AU" sz="1800" dirty="0">
                <a:latin typeface="Century Gothic" panose="020B0502020202020204" pitchFamily="34" charset="0"/>
              </a:rPr>
              <a:t>,</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22" name="TextBox 21">
            <a:extLst>
              <a:ext uri="{FF2B5EF4-FFF2-40B4-BE49-F238E27FC236}">
                <a16:creationId xmlns:a16="http://schemas.microsoft.com/office/drawing/2014/main" id="{CFD7557B-3C93-EE44-9659-3D065F9C6E46}"/>
              </a:ext>
            </a:extLst>
          </p:cNvPr>
          <p:cNvSpPr txBox="1"/>
          <p:nvPr/>
        </p:nvSpPr>
        <p:spPr>
          <a:xfrm>
            <a:off x="1001301" y="5842507"/>
            <a:ext cx="9940213"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These sentence stems are not complete thoughts. They tell us when something has happened or will happen but they are not a complete thought.</a:t>
            </a:r>
          </a:p>
        </p:txBody>
      </p:sp>
      <p:sp>
        <p:nvSpPr>
          <p:cNvPr id="16" name="Content Placeholder 3">
            <a:extLst>
              <a:ext uri="{FF2B5EF4-FFF2-40B4-BE49-F238E27FC236}">
                <a16:creationId xmlns:a16="http://schemas.microsoft.com/office/drawing/2014/main" id="{A3469A00-B56E-2803-A3A7-7382B6B3B101}"/>
              </a:ext>
            </a:extLst>
          </p:cNvPr>
          <p:cNvSpPr txBox="1">
            <a:spLocks/>
          </p:cNvSpPr>
          <p:nvPr/>
        </p:nvSpPr>
        <p:spPr>
          <a:xfrm>
            <a:off x="325098" y="4608817"/>
            <a:ext cx="4057331"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Although </a:t>
            </a:r>
            <a:r>
              <a:rPr lang="en-AU" sz="1800" u="sng" dirty="0">
                <a:latin typeface="Century Gothic" panose="020B0502020202020204" pitchFamily="34" charset="0"/>
              </a:rPr>
              <a:t>Brad goes to school</a:t>
            </a:r>
            <a:r>
              <a:rPr lang="en-AU" sz="1800" dirty="0">
                <a:latin typeface="Century Gothic" panose="020B0502020202020204" pitchFamily="34" charset="0"/>
              </a:rPr>
              <a:t>,</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23" name="Content Placeholder 3">
            <a:extLst>
              <a:ext uri="{FF2B5EF4-FFF2-40B4-BE49-F238E27FC236}">
                <a16:creationId xmlns:a16="http://schemas.microsoft.com/office/drawing/2014/main" id="{8C9D533C-20AF-41F8-FA86-C0A516BA408F}"/>
              </a:ext>
            </a:extLst>
          </p:cNvPr>
          <p:cNvSpPr txBox="1">
            <a:spLocks/>
          </p:cNvSpPr>
          <p:nvPr/>
        </p:nvSpPr>
        <p:spPr>
          <a:xfrm>
            <a:off x="325098" y="5042505"/>
            <a:ext cx="4057331"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Even though </a:t>
            </a:r>
            <a:r>
              <a:rPr lang="en-AU" sz="1800" u="sng" dirty="0">
                <a:latin typeface="Century Gothic" panose="020B0502020202020204" pitchFamily="34" charset="0"/>
              </a:rPr>
              <a:t>Brad goes to school</a:t>
            </a:r>
            <a:r>
              <a:rPr lang="en-AU" sz="1800" dirty="0">
                <a:latin typeface="Century Gothic" panose="020B0502020202020204" pitchFamily="34" charset="0"/>
              </a:rPr>
              <a:t>,</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24" name="Content Placeholder 3">
            <a:extLst>
              <a:ext uri="{FF2B5EF4-FFF2-40B4-BE49-F238E27FC236}">
                <a16:creationId xmlns:a16="http://schemas.microsoft.com/office/drawing/2014/main" id="{E94D32B4-5C77-0AE5-0CEC-605C8C46F4FF}"/>
              </a:ext>
            </a:extLst>
          </p:cNvPr>
          <p:cNvSpPr txBox="1">
            <a:spLocks/>
          </p:cNvSpPr>
          <p:nvPr/>
        </p:nvSpPr>
        <p:spPr>
          <a:xfrm>
            <a:off x="154907" y="402386"/>
            <a:ext cx="8858464" cy="1809111"/>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‘If’, “when’, ‘before’, ‘after’, ‘although’ and ‘even though’ are subordinating conjunctions that show the relationship between two actions. </a:t>
            </a:r>
          </a:p>
          <a:p>
            <a:pPr>
              <a:buFont typeface="Wingdings" panose="05000000000000000000" pitchFamily="2" charset="2"/>
              <a:buChar char="§"/>
            </a:pPr>
            <a:r>
              <a:rPr lang="en-AU" dirty="0">
                <a:latin typeface="Century Gothic" panose="020B0502020202020204" pitchFamily="34" charset="0"/>
              </a:rPr>
              <a:t>When a sentence begins with a subordinating conjunction and one action (what happens), we need to complete the sentence by adding a subject and </a:t>
            </a:r>
            <a:r>
              <a:rPr lang="en-AU" b="1" dirty="0">
                <a:latin typeface="Century Gothic" panose="020B0502020202020204" pitchFamily="34" charset="0"/>
              </a:rPr>
              <a:t>related</a:t>
            </a:r>
            <a:r>
              <a:rPr lang="en-AU" dirty="0">
                <a:latin typeface="Century Gothic" panose="020B0502020202020204" pitchFamily="34" charset="0"/>
              </a:rPr>
              <a:t> action after the comma.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1261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P spid="17" grpId="0"/>
      <p:bldP spid="18" grpId="0"/>
      <p:bldP spid="22" grpId="0" animBg="1"/>
      <p:bldP spid="16"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4" name="Rectangle 3"/>
          <p:cNvSpPr/>
          <p:nvPr/>
        </p:nvSpPr>
        <p:spPr>
          <a:xfrm>
            <a:off x="325099" y="2450602"/>
            <a:ext cx="1858264" cy="461665"/>
          </a:xfrm>
          <a:prstGeom prst="rect">
            <a:avLst/>
          </a:prstGeom>
        </p:spPr>
        <p:txBody>
          <a:bodyPr wrap="square">
            <a:spAutoFit/>
          </a:bodyPr>
          <a:lstStyle/>
          <a:p>
            <a:r>
              <a:rPr lang="en-AU" sz="2400" b="1" dirty="0">
                <a:solidFill>
                  <a:srgbClr val="00B050"/>
                </a:solidFill>
                <a:latin typeface="Century Gothic" panose="020B0502020202020204" pitchFamily="34" charset="0"/>
              </a:rPr>
              <a:t>Examples:</a:t>
            </a:r>
          </a:p>
        </p:txBody>
      </p:sp>
      <p:pic>
        <p:nvPicPr>
          <p:cNvPr id="16" name="Picture 2" descr="https://cdn3.vectorstock.com/i/1000x1000/77/52/yes-tick-icon-vector-229577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82"/>
          <a:stretch/>
        </p:blipFill>
        <p:spPr bwMode="auto">
          <a:xfrm>
            <a:off x="7514638" y="2404583"/>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569660"/>
          </a:xfrm>
          <a:prstGeom prst="rect">
            <a:avLst/>
          </a:prstGeom>
          <a:solidFill>
            <a:srgbClr val="79FF9C"/>
          </a:solidFill>
        </p:spPr>
        <p:txBody>
          <a:bodyPr wrap="square" rtlCol="0">
            <a:spAutoFit/>
          </a:bodyPr>
          <a:lstStyle/>
          <a:p>
            <a:r>
              <a:rPr lang="en-AU" sz="1200" b="1"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Subordinating conjunctions show how actions are …</a:t>
            </a:r>
          </a:p>
          <a:p>
            <a:pPr marL="285750" indent="-285750">
              <a:buFont typeface="Arial" panose="020B0604020202020204" pitchFamily="34" charset="0"/>
              <a:buChar char="•"/>
            </a:pPr>
            <a:r>
              <a:rPr lang="en-AU" sz="1200" dirty="0">
                <a:latin typeface="Century Gothic" panose="020B0502020202020204" pitchFamily="34" charset="0"/>
              </a:rPr>
              <a:t>How does starting with before and after change the sentence?</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3"/>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4"/>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5"/>
          <a:stretch>
            <a:fillRect/>
          </a:stretch>
        </p:blipFill>
        <p:spPr>
          <a:xfrm>
            <a:off x="9771566" y="154632"/>
            <a:ext cx="693813" cy="679158"/>
          </a:xfrm>
          <a:prstGeom prst="rect">
            <a:avLst/>
          </a:prstGeom>
        </p:spPr>
      </p:pic>
      <p:sp>
        <p:nvSpPr>
          <p:cNvPr id="17" name="Content Placeholder 3">
            <a:extLst>
              <a:ext uri="{FF2B5EF4-FFF2-40B4-BE49-F238E27FC236}">
                <a16:creationId xmlns:a16="http://schemas.microsoft.com/office/drawing/2014/main" id="{637197EC-9F7B-B442-F148-95D3C13C0FF3}"/>
              </a:ext>
            </a:extLst>
          </p:cNvPr>
          <p:cNvSpPr txBox="1">
            <a:spLocks/>
          </p:cNvSpPr>
          <p:nvPr/>
        </p:nvSpPr>
        <p:spPr>
          <a:xfrm>
            <a:off x="301225" y="3074280"/>
            <a:ext cx="7683048"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When</a:t>
            </a:r>
            <a:r>
              <a:rPr lang="en-AU" sz="1800" u="sng" dirty="0">
                <a:latin typeface="Century Gothic" panose="020B0502020202020204" pitchFamily="34" charset="0"/>
              </a:rPr>
              <a:t> Peter eats ice cream</a:t>
            </a:r>
            <a:r>
              <a:rPr lang="en-AU" sz="1800" dirty="0">
                <a:latin typeface="Century Gothic" panose="020B0502020202020204" pitchFamily="34" charset="0"/>
              </a:rPr>
              <a:t>, he has sprinkles on top. </a:t>
            </a:r>
          </a:p>
        </p:txBody>
      </p:sp>
      <p:sp>
        <p:nvSpPr>
          <p:cNvPr id="18" name="Content Placeholder 3">
            <a:extLst>
              <a:ext uri="{FF2B5EF4-FFF2-40B4-BE49-F238E27FC236}">
                <a16:creationId xmlns:a16="http://schemas.microsoft.com/office/drawing/2014/main" id="{44791F1A-BDB4-B72B-79FF-1010B41BC411}"/>
              </a:ext>
            </a:extLst>
          </p:cNvPr>
          <p:cNvSpPr txBox="1">
            <a:spLocks/>
          </p:cNvSpPr>
          <p:nvPr/>
        </p:nvSpPr>
        <p:spPr>
          <a:xfrm>
            <a:off x="301225" y="3525856"/>
            <a:ext cx="7213413"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If </a:t>
            </a:r>
            <a:r>
              <a:rPr lang="en-AU" sz="1800" u="sng" dirty="0">
                <a:latin typeface="Century Gothic" panose="020B0502020202020204" pitchFamily="34" charset="0"/>
              </a:rPr>
              <a:t>Peter eats ice cream</a:t>
            </a:r>
            <a:r>
              <a:rPr lang="en-AU" sz="1800" dirty="0">
                <a:latin typeface="Century Gothic" panose="020B0502020202020204" pitchFamily="34" charset="0"/>
              </a:rPr>
              <a:t>, he gets a brain freeze.</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22" name="Content Placeholder 3">
            <a:extLst>
              <a:ext uri="{FF2B5EF4-FFF2-40B4-BE49-F238E27FC236}">
                <a16:creationId xmlns:a16="http://schemas.microsoft.com/office/drawing/2014/main" id="{70E591A9-4A27-E352-0930-3BFDECF4C1E2}"/>
              </a:ext>
            </a:extLst>
          </p:cNvPr>
          <p:cNvSpPr txBox="1">
            <a:spLocks/>
          </p:cNvSpPr>
          <p:nvPr/>
        </p:nvSpPr>
        <p:spPr>
          <a:xfrm>
            <a:off x="301225" y="3992088"/>
            <a:ext cx="9233068"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After </a:t>
            </a:r>
            <a:r>
              <a:rPr lang="en-AU" sz="1800" u="sng" dirty="0">
                <a:latin typeface="Century Gothic" panose="020B0502020202020204" pitchFamily="34" charset="0"/>
              </a:rPr>
              <a:t>Peter ate ice cream</a:t>
            </a:r>
            <a:r>
              <a:rPr lang="en-AU" sz="1800" dirty="0">
                <a:latin typeface="Century Gothic" panose="020B0502020202020204" pitchFamily="34" charset="0"/>
              </a:rPr>
              <a:t>, he had to clean his face. </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27" name="Content Placeholder 3">
            <a:extLst>
              <a:ext uri="{FF2B5EF4-FFF2-40B4-BE49-F238E27FC236}">
                <a16:creationId xmlns:a16="http://schemas.microsoft.com/office/drawing/2014/main" id="{873B795E-9EC0-4211-08B2-DE335015FC7E}"/>
              </a:ext>
            </a:extLst>
          </p:cNvPr>
          <p:cNvSpPr txBox="1">
            <a:spLocks/>
          </p:cNvSpPr>
          <p:nvPr/>
        </p:nvSpPr>
        <p:spPr>
          <a:xfrm>
            <a:off x="301225" y="4448078"/>
            <a:ext cx="9233068"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Before </a:t>
            </a:r>
            <a:r>
              <a:rPr lang="en-AU" sz="1800" u="sng" dirty="0">
                <a:latin typeface="Century Gothic" panose="020B0502020202020204" pitchFamily="34" charset="0"/>
              </a:rPr>
              <a:t>Peter eats ice cream</a:t>
            </a:r>
            <a:r>
              <a:rPr lang="en-AU" sz="1800" dirty="0">
                <a:latin typeface="Century Gothic" panose="020B0502020202020204" pitchFamily="34" charset="0"/>
              </a:rPr>
              <a:t>, he has to beg his mum for some ice cream. </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28" name="Content Placeholder 3">
            <a:extLst>
              <a:ext uri="{FF2B5EF4-FFF2-40B4-BE49-F238E27FC236}">
                <a16:creationId xmlns:a16="http://schemas.microsoft.com/office/drawing/2014/main" id="{661FBD42-2235-9BFF-EAEE-628B751A492C}"/>
              </a:ext>
            </a:extLst>
          </p:cNvPr>
          <p:cNvSpPr txBox="1">
            <a:spLocks/>
          </p:cNvSpPr>
          <p:nvPr/>
        </p:nvSpPr>
        <p:spPr>
          <a:xfrm>
            <a:off x="325098" y="4909896"/>
            <a:ext cx="9233068"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Although </a:t>
            </a:r>
            <a:r>
              <a:rPr lang="en-AU" sz="1800" u="sng" dirty="0">
                <a:latin typeface="Century Gothic" panose="020B0502020202020204" pitchFamily="34" charset="0"/>
              </a:rPr>
              <a:t>Peter eats ice cream</a:t>
            </a:r>
            <a:r>
              <a:rPr lang="en-AU" sz="1800" dirty="0">
                <a:latin typeface="Century Gothic" panose="020B0502020202020204" pitchFamily="34" charset="0"/>
              </a:rPr>
              <a:t>, it isn’t his favourite dessert. </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29" name="Content Placeholder 3">
            <a:extLst>
              <a:ext uri="{FF2B5EF4-FFF2-40B4-BE49-F238E27FC236}">
                <a16:creationId xmlns:a16="http://schemas.microsoft.com/office/drawing/2014/main" id="{3859A759-2C7A-9784-A102-62F9D1A03174}"/>
              </a:ext>
            </a:extLst>
          </p:cNvPr>
          <p:cNvSpPr txBox="1">
            <a:spLocks/>
          </p:cNvSpPr>
          <p:nvPr/>
        </p:nvSpPr>
        <p:spPr>
          <a:xfrm>
            <a:off x="325098" y="5365886"/>
            <a:ext cx="9233068" cy="3411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u="sng" dirty="0">
                <a:latin typeface="Century Gothic" panose="020B0502020202020204" pitchFamily="34" charset="0"/>
              </a:rPr>
              <a:t>Even though </a:t>
            </a:r>
            <a:r>
              <a:rPr lang="en-AU" sz="1800" u="sng" dirty="0">
                <a:latin typeface="Century Gothic" panose="020B0502020202020204" pitchFamily="34" charset="0"/>
              </a:rPr>
              <a:t>Peter ate ice cream</a:t>
            </a:r>
            <a:r>
              <a:rPr lang="en-AU" sz="1800" dirty="0">
                <a:latin typeface="Century Gothic" panose="020B0502020202020204" pitchFamily="34" charset="0"/>
              </a:rPr>
              <a:t>, he wasn’t meant to.</a:t>
            </a:r>
            <a:r>
              <a:rPr lang="en-AU" sz="1800" b="1" dirty="0">
                <a:solidFill>
                  <a:schemeClr val="accent5">
                    <a:lumMod val="75000"/>
                  </a:schemeClr>
                </a:solidFill>
                <a:latin typeface="Century Gothic" panose="020B0502020202020204" pitchFamily="34" charset="0"/>
              </a:rPr>
              <a:t> </a:t>
            </a:r>
            <a:endParaRPr lang="en-AU" sz="1800" dirty="0">
              <a:latin typeface="Century Gothic" panose="020B0502020202020204" pitchFamily="34" charset="0"/>
            </a:endParaRPr>
          </a:p>
        </p:txBody>
      </p:sp>
      <p:sp>
        <p:nvSpPr>
          <p:cNvPr id="23" name="Content Placeholder 3">
            <a:extLst>
              <a:ext uri="{FF2B5EF4-FFF2-40B4-BE49-F238E27FC236}">
                <a16:creationId xmlns:a16="http://schemas.microsoft.com/office/drawing/2014/main" id="{38FE90B5-62D6-6FD7-9428-3721754A08EC}"/>
              </a:ext>
            </a:extLst>
          </p:cNvPr>
          <p:cNvSpPr txBox="1">
            <a:spLocks/>
          </p:cNvSpPr>
          <p:nvPr/>
        </p:nvSpPr>
        <p:spPr>
          <a:xfrm>
            <a:off x="154907" y="402386"/>
            <a:ext cx="8858464" cy="1809111"/>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‘If’, “when’, ‘before’, ‘after’, ‘although’ and ‘even though’ are subordinating conjunctions that show the relationship between two actions. </a:t>
            </a:r>
          </a:p>
          <a:p>
            <a:pPr>
              <a:buFont typeface="Wingdings" panose="05000000000000000000" pitchFamily="2" charset="2"/>
              <a:buChar char="§"/>
            </a:pPr>
            <a:r>
              <a:rPr lang="en-AU" dirty="0">
                <a:latin typeface="Century Gothic" panose="020B0502020202020204" pitchFamily="34" charset="0"/>
              </a:rPr>
              <a:t>When a sentence begins with a subordinating conjunction and one action (what happens), we need to complete the sentence by adding a subject and </a:t>
            </a:r>
            <a:r>
              <a:rPr lang="en-AU" b="1" dirty="0">
                <a:latin typeface="Century Gothic" panose="020B0502020202020204" pitchFamily="34" charset="0"/>
              </a:rPr>
              <a:t>related</a:t>
            </a:r>
            <a:r>
              <a:rPr lang="en-AU" dirty="0">
                <a:latin typeface="Century Gothic" panose="020B0502020202020204" pitchFamily="34" charset="0"/>
              </a:rPr>
              <a:t> action after the comma.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32409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22"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11768"/>
            <a:ext cx="693813" cy="679158"/>
          </a:xfrm>
          <a:prstGeom prst="rect">
            <a:avLst/>
          </a:prstGeom>
        </p:spPr>
      </p:pic>
      <p:sp>
        <p:nvSpPr>
          <p:cNvPr id="25" name="TextBox 24">
            <a:extLst>
              <a:ext uri="{FF2B5EF4-FFF2-40B4-BE49-F238E27FC236}">
                <a16:creationId xmlns:a16="http://schemas.microsoft.com/office/drawing/2014/main" id="{79CBC233-6B97-244A-86B5-CA5848242C48}"/>
              </a:ext>
            </a:extLst>
          </p:cNvPr>
          <p:cNvSpPr txBox="1"/>
          <p:nvPr/>
        </p:nvSpPr>
        <p:spPr>
          <a:xfrm>
            <a:off x="10118035" y="913049"/>
            <a:ext cx="2073965"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r>
              <a:rPr lang="en-AU" sz="1400" dirty="0">
                <a:latin typeface="Century Gothic" panose="020B0502020202020204" pitchFamily="34" charset="0"/>
              </a:rPr>
              <a:t>Why are these non examples?</a:t>
            </a:r>
          </a:p>
          <a:p>
            <a:r>
              <a:rPr lang="en-AU" sz="1400" dirty="0">
                <a:latin typeface="Century Gothic" panose="020B0502020202020204" pitchFamily="34" charset="0"/>
              </a:rPr>
              <a:t>How can we fix the non-examples?</a:t>
            </a:r>
          </a:p>
        </p:txBody>
      </p:sp>
      <p:sp>
        <p:nvSpPr>
          <p:cNvPr id="16" name="Rectangle 15">
            <a:extLst>
              <a:ext uri="{FF2B5EF4-FFF2-40B4-BE49-F238E27FC236}">
                <a16:creationId xmlns:a16="http://schemas.microsoft.com/office/drawing/2014/main" id="{82577678-FEB6-C441-96A3-152E9A4E7302}"/>
              </a:ext>
            </a:extLst>
          </p:cNvPr>
          <p:cNvSpPr/>
          <p:nvPr/>
        </p:nvSpPr>
        <p:spPr>
          <a:xfrm>
            <a:off x="479697" y="2259034"/>
            <a:ext cx="2592668" cy="461665"/>
          </a:xfrm>
          <a:prstGeom prst="rect">
            <a:avLst/>
          </a:prstGeom>
        </p:spPr>
        <p:txBody>
          <a:bodyPr wrap="square">
            <a:spAutoFit/>
          </a:bodyPr>
          <a:lstStyle/>
          <a:p>
            <a:r>
              <a:rPr lang="en-AU" sz="2400" b="1" dirty="0">
                <a:solidFill>
                  <a:srgbClr val="FF0000"/>
                </a:solidFill>
                <a:latin typeface="Century Gothic" panose="020B0502020202020204" pitchFamily="34" charset="0"/>
              </a:rPr>
              <a:t>Non-Examples:</a:t>
            </a:r>
          </a:p>
        </p:txBody>
      </p:sp>
      <p:pic>
        <p:nvPicPr>
          <p:cNvPr id="17" name="Picture 6" descr="See the source image">
            <a:extLst>
              <a:ext uri="{FF2B5EF4-FFF2-40B4-BE49-F238E27FC236}">
                <a16:creationId xmlns:a16="http://schemas.microsoft.com/office/drawing/2014/main" id="{9692FA21-E36C-F445-94A3-4341434F9B8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750"/>
          <a:stretch/>
        </p:blipFill>
        <p:spPr bwMode="auto">
          <a:xfrm>
            <a:off x="6416394" y="2293027"/>
            <a:ext cx="857250" cy="7847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8727C2A-F3D1-194C-87F3-01F658E9AB5D}"/>
              </a:ext>
            </a:extLst>
          </p:cNvPr>
          <p:cNvSpPr txBox="1"/>
          <p:nvPr/>
        </p:nvSpPr>
        <p:spPr>
          <a:xfrm>
            <a:off x="1022806" y="3313517"/>
            <a:ext cx="10388623" cy="369332"/>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when, but there is no subject after the comma.</a:t>
            </a:r>
          </a:p>
        </p:txBody>
      </p:sp>
      <p:sp>
        <p:nvSpPr>
          <p:cNvPr id="24" name="TextBox 23">
            <a:extLst>
              <a:ext uri="{FF2B5EF4-FFF2-40B4-BE49-F238E27FC236}">
                <a16:creationId xmlns:a16="http://schemas.microsoft.com/office/drawing/2014/main" id="{3C94BF77-6AC3-784E-A7F4-FBCA4FB5C0D1}"/>
              </a:ext>
            </a:extLst>
          </p:cNvPr>
          <p:cNvSpPr txBox="1"/>
          <p:nvPr/>
        </p:nvSpPr>
        <p:spPr>
          <a:xfrm>
            <a:off x="1001301" y="4103422"/>
            <a:ext cx="9940213"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before, but the actions before and after the comma do not match.  </a:t>
            </a:r>
          </a:p>
        </p:txBody>
      </p:sp>
      <p:sp>
        <p:nvSpPr>
          <p:cNvPr id="22" name="Content Placeholder 3">
            <a:extLst>
              <a:ext uri="{FF2B5EF4-FFF2-40B4-BE49-F238E27FC236}">
                <a16:creationId xmlns:a16="http://schemas.microsoft.com/office/drawing/2014/main" id="{4CEAC97F-93C1-FF91-0711-57079487F23E}"/>
              </a:ext>
            </a:extLst>
          </p:cNvPr>
          <p:cNvSpPr txBox="1">
            <a:spLocks/>
          </p:cNvSpPr>
          <p:nvPr/>
        </p:nvSpPr>
        <p:spPr>
          <a:xfrm>
            <a:off x="279828" y="2864740"/>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When</a:t>
            </a:r>
            <a:r>
              <a:rPr lang="en-AU" u="sng" dirty="0">
                <a:latin typeface="Century Gothic" panose="020B0502020202020204" pitchFamily="34" charset="0"/>
              </a:rPr>
              <a:t> Peter eats ice cream, </a:t>
            </a:r>
            <a:r>
              <a:rPr lang="en-AU" dirty="0">
                <a:latin typeface="Century Gothic" panose="020B0502020202020204" pitchFamily="34" charset="0"/>
              </a:rPr>
              <a:t>sprinkles on top. </a:t>
            </a:r>
          </a:p>
        </p:txBody>
      </p:sp>
      <p:sp>
        <p:nvSpPr>
          <p:cNvPr id="26" name="Content Placeholder 3">
            <a:extLst>
              <a:ext uri="{FF2B5EF4-FFF2-40B4-BE49-F238E27FC236}">
                <a16:creationId xmlns:a16="http://schemas.microsoft.com/office/drawing/2014/main" id="{FB0D8049-1704-46BA-0B4D-DD60D34BECDE}"/>
              </a:ext>
            </a:extLst>
          </p:cNvPr>
          <p:cNvSpPr txBox="1">
            <a:spLocks/>
          </p:cNvSpPr>
          <p:nvPr/>
        </p:nvSpPr>
        <p:spPr>
          <a:xfrm>
            <a:off x="279828" y="3725336"/>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Before </a:t>
            </a:r>
            <a:r>
              <a:rPr lang="en-AU" u="sng" dirty="0">
                <a:latin typeface="Century Gothic" panose="020B0502020202020204" pitchFamily="34" charset="0"/>
              </a:rPr>
              <a:t>Peter eats ice cream</a:t>
            </a:r>
            <a:r>
              <a:rPr lang="en-AU" dirty="0">
                <a:latin typeface="Century Gothic" panose="020B0502020202020204" pitchFamily="34" charset="0"/>
              </a:rPr>
              <a:t>, he puts the ice cream out in the sun. </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27" name="Content Placeholder 3">
            <a:extLst>
              <a:ext uri="{FF2B5EF4-FFF2-40B4-BE49-F238E27FC236}">
                <a16:creationId xmlns:a16="http://schemas.microsoft.com/office/drawing/2014/main" id="{D66D34DB-6AB5-0FD8-6784-F40DC4575514}"/>
              </a:ext>
            </a:extLst>
          </p:cNvPr>
          <p:cNvSpPr txBox="1">
            <a:spLocks/>
          </p:cNvSpPr>
          <p:nvPr/>
        </p:nvSpPr>
        <p:spPr>
          <a:xfrm>
            <a:off x="240003" y="474975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Although </a:t>
            </a:r>
            <a:r>
              <a:rPr lang="en-AU" u="sng" dirty="0">
                <a:latin typeface="Century Gothic" panose="020B0502020202020204" pitchFamily="34" charset="0"/>
              </a:rPr>
              <a:t>Peter eats ice cream</a:t>
            </a:r>
            <a:r>
              <a:rPr lang="en-AU" dirty="0">
                <a:latin typeface="Century Gothic" panose="020B0502020202020204" pitchFamily="34" charset="0"/>
              </a:rPr>
              <a:t>, it is his favourite dessert. </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30" name="TextBox 29">
            <a:extLst>
              <a:ext uri="{FF2B5EF4-FFF2-40B4-BE49-F238E27FC236}">
                <a16:creationId xmlns:a16="http://schemas.microsoft.com/office/drawing/2014/main" id="{2D7B292F-CE51-42BE-A4F1-17F6358CC398}"/>
              </a:ext>
            </a:extLst>
          </p:cNvPr>
          <p:cNvSpPr txBox="1"/>
          <p:nvPr/>
        </p:nvSpPr>
        <p:spPr>
          <a:xfrm>
            <a:off x="1022806" y="5150727"/>
            <a:ext cx="9940213"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although, but although needs a contrasting statement after the comma not one that matches.</a:t>
            </a:r>
          </a:p>
        </p:txBody>
      </p:sp>
      <p:sp>
        <p:nvSpPr>
          <p:cNvPr id="28" name="Content Placeholder 3">
            <a:extLst>
              <a:ext uri="{FF2B5EF4-FFF2-40B4-BE49-F238E27FC236}">
                <a16:creationId xmlns:a16="http://schemas.microsoft.com/office/drawing/2014/main" id="{1CC3325F-F532-3A4D-38AC-C9C9A0F361EA}"/>
              </a:ext>
            </a:extLst>
          </p:cNvPr>
          <p:cNvSpPr txBox="1">
            <a:spLocks/>
          </p:cNvSpPr>
          <p:nvPr/>
        </p:nvSpPr>
        <p:spPr>
          <a:xfrm>
            <a:off x="154907" y="402386"/>
            <a:ext cx="8858464" cy="1809111"/>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‘If’, “when’, ‘before’, ‘after’, ‘although’ and ‘even though’ are subordinating conjunctions that show the relationship between two actions. </a:t>
            </a:r>
          </a:p>
          <a:p>
            <a:pPr>
              <a:buFont typeface="Wingdings" panose="05000000000000000000" pitchFamily="2" charset="2"/>
              <a:buChar char="§"/>
            </a:pPr>
            <a:r>
              <a:rPr lang="en-AU" dirty="0">
                <a:latin typeface="Century Gothic" panose="020B0502020202020204" pitchFamily="34" charset="0"/>
              </a:rPr>
              <a:t>When a sentence begins with a subordinating conjunction and one action (what happens), we need to complete the sentence by adding a subject and </a:t>
            </a:r>
            <a:r>
              <a:rPr lang="en-AU" b="1" dirty="0">
                <a:latin typeface="Century Gothic" panose="020B0502020202020204" pitchFamily="34" charset="0"/>
              </a:rPr>
              <a:t>related</a:t>
            </a:r>
            <a:r>
              <a:rPr lang="en-AU" dirty="0">
                <a:latin typeface="Century Gothic" panose="020B0502020202020204" pitchFamily="34" charset="0"/>
              </a:rPr>
              <a:t> action after the comma.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23537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animBg="1"/>
      <p:bldP spid="24" grpId="0" animBg="1"/>
      <p:bldP spid="22" grpId="0"/>
      <p:bldP spid="26" grpId="0"/>
      <p:bldP spid="27"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3"/>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4"/>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5"/>
          <a:stretch>
            <a:fillRect/>
          </a:stretch>
        </p:blipFill>
        <p:spPr>
          <a:xfrm>
            <a:off x="9771566" y="126056"/>
            <a:ext cx="693813" cy="679158"/>
          </a:xfrm>
          <a:prstGeom prst="rect">
            <a:avLst/>
          </a:prstGeom>
        </p:spPr>
      </p:pic>
      <p:sp>
        <p:nvSpPr>
          <p:cNvPr id="16" name="Rectangle 15">
            <a:extLst>
              <a:ext uri="{FF2B5EF4-FFF2-40B4-BE49-F238E27FC236}">
                <a16:creationId xmlns:a16="http://schemas.microsoft.com/office/drawing/2014/main" id="{82577678-FEB6-C441-96A3-152E9A4E7302}"/>
              </a:ext>
            </a:extLst>
          </p:cNvPr>
          <p:cNvSpPr/>
          <p:nvPr/>
        </p:nvSpPr>
        <p:spPr>
          <a:xfrm>
            <a:off x="408708" y="2262412"/>
            <a:ext cx="2592668" cy="461665"/>
          </a:xfrm>
          <a:prstGeom prst="rect">
            <a:avLst/>
          </a:prstGeom>
        </p:spPr>
        <p:txBody>
          <a:bodyPr wrap="square">
            <a:spAutoFit/>
          </a:bodyPr>
          <a:lstStyle/>
          <a:p>
            <a:r>
              <a:rPr lang="en-AU" sz="2400" b="1" dirty="0">
                <a:solidFill>
                  <a:srgbClr val="FF0000"/>
                </a:solidFill>
                <a:latin typeface="Century Gothic" panose="020B0502020202020204" pitchFamily="34" charset="0"/>
              </a:rPr>
              <a:t>Non-Examples:</a:t>
            </a:r>
          </a:p>
        </p:txBody>
      </p:sp>
      <p:pic>
        <p:nvPicPr>
          <p:cNvPr id="17" name="Picture 6" descr="See the source image">
            <a:extLst>
              <a:ext uri="{FF2B5EF4-FFF2-40B4-BE49-F238E27FC236}">
                <a16:creationId xmlns:a16="http://schemas.microsoft.com/office/drawing/2014/main" id="{9692FA21-E36C-F445-94A3-4341434F9B8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750"/>
          <a:stretch/>
        </p:blipFill>
        <p:spPr bwMode="auto">
          <a:xfrm>
            <a:off x="3600450" y="2288978"/>
            <a:ext cx="648165" cy="593329"/>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3">
            <a:extLst>
              <a:ext uri="{FF2B5EF4-FFF2-40B4-BE49-F238E27FC236}">
                <a16:creationId xmlns:a16="http://schemas.microsoft.com/office/drawing/2014/main" id="{70278ECF-61C6-5146-AA02-E28E1C9E426D}"/>
              </a:ext>
            </a:extLst>
          </p:cNvPr>
          <p:cNvSpPr txBox="1">
            <a:spLocks/>
          </p:cNvSpPr>
          <p:nvPr/>
        </p:nvSpPr>
        <p:spPr>
          <a:xfrm>
            <a:off x="154906" y="2915901"/>
            <a:ext cx="594109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When</a:t>
            </a:r>
            <a:r>
              <a:rPr lang="en-AU" u="sng" dirty="0">
                <a:latin typeface="Century Gothic" panose="020B0502020202020204" pitchFamily="34" charset="0"/>
              </a:rPr>
              <a:t> Peter eats ice cream, </a:t>
            </a:r>
            <a:r>
              <a:rPr lang="en-AU" dirty="0">
                <a:latin typeface="Century Gothic" panose="020B0502020202020204" pitchFamily="34" charset="0"/>
              </a:rPr>
              <a:t>sprinkles on top. </a:t>
            </a:r>
          </a:p>
        </p:txBody>
      </p:sp>
      <p:sp>
        <p:nvSpPr>
          <p:cNvPr id="23" name="TextBox 22">
            <a:extLst>
              <a:ext uri="{FF2B5EF4-FFF2-40B4-BE49-F238E27FC236}">
                <a16:creationId xmlns:a16="http://schemas.microsoft.com/office/drawing/2014/main" id="{68727C2A-F3D1-194C-87F3-01F658E9AB5D}"/>
              </a:ext>
            </a:extLst>
          </p:cNvPr>
          <p:cNvSpPr txBox="1"/>
          <p:nvPr/>
        </p:nvSpPr>
        <p:spPr>
          <a:xfrm>
            <a:off x="173248" y="3300320"/>
            <a:ext cx="5816172"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when, but there is no subject after the comma.</a:t>
            </a:r>
          </a:p>
        </p:txBody>
      </p:sp>
      <p:sp>
        <p:nvSpPr>
          <p:cNvPr id="24" name="TextBox 23">
            <a:extLst>
              <a:ext uri="{FF2B5EF4-FFF2-40B4-BE49-F238E27FC236}">
                <a16:creationId xmlns:a16="http://schemas.microsoft.com/office/drawing/2014/main" id="{3C94BF77-6AC3-784E-A7F4-FBCA4FB5C0D1}"/>
              </a:ext>
            </a:extLst>
          </p:cNvPr>
          <p:cNvSpPr txBox="1"/>
          <p:nvPr/>
        </p:nvSpPr>
        <p:spPr>
          <a:xfrm>
            <a:off x="173248" y="4660349"/>
            <a:ext cx="5941094"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before, but the actions before and after the comma do not match.  </a:t>
            </a:r>
          </a:p>
        </p:txBody>
      </p:sp>
      <p:sp>
        <p:nvSpPr>
          <p:cNvPr id="27" name="Rectangle 26">
            <a:extLst>
              <a:ext uri="{FF2B5EF4-FFF2-40B4-BE49-F238E27FC236}">
                <a16:creationId xmlns:a16="http://schemas.microsoft.com/office/drawing/2014/main" id="{C820C6CD-6CF9-9D49-977D-D518351E5A06}"/>
              </a:ext>
            </a:extLst>
          </p:cNvPr>
          <p:cNvSpPr/>
          <p:nvPr/>
        </p:nvSpPr>
        <p:spPr>
          <a:xfrm>
            <a:off x="6601879" y="2288978"/>
            <a:ext cx="1858264" cy="461665"/>
          </a:xfrm>
          <a:prstGeom prst="rect">
            <a:avLst/>
          </a:prstGeom>
        </p:spPr>
        <p:txBody>
          <a:bodyPr wrap="square">
            <a:spAutoFit/>
          </a:bodyPr>
          <a:lstStyle/>
          <a:p>
            <a:r>
              <a:rPr lang="en-AU" sz="2400" b="1" dirty="0">
                <a:solidFill>
                  <a:srgbClr val="00B050"/>
                </a:solidFill>
                <a:latin typeface="Century Gothic" panose="020B0502020202020204" pitchFamily="34" charset="0"/>
              </a:rPr>
              <a:t>Examples:</a:t>
            </a:r>
          </a:p>
        </p:txBody>
      </p:sp>
      <p:pic>
        <p:nvPicPr>
          <p:cNvPr id="28" name="Picture 2" descr="https://cdn3.vectorstock.com/i/1000x1000/77/52/yes-tick-icon-vector-22957752.jpg">
            <a:extLst>
              <a:ext uri="{FF2B5EF4-FFF2-40B4-BE49-F238E27FC236}">
                <a16:creationId xmlns:a16="http://schemas.microsoft.com/office/drawing/2014/main" id="{D3C991F2-388E-2049-B5DC-947EC5A7A74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582"/>
          <a:stretch/>
        </p:blipFill>
        <p:spPr bwMode="auto">
          <a:xfrm>
            <a:off x="9015351" y="2356608"/>
            <a:ext cx="648165" cy="480466"/>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3">
            <a:extLst>
              <a:ext uri="{FF2B5EF4-FFF2-40B4-BE49-F238E27FC236}">
                <a16:creationId xmlns:a16="http://schemas.microsoft.com/office/drawing/2014/main" id="{4685E8B7-FFFD-3141-BB57-160D26DA21E4}"/>
              </a:ext>
            </a:extLst>
          </p:cNvPr>
          <p:cNvSpPr txBox="1">
            <a:spLocks/>
          </p:cNvSpPr>
          <p:nvPr/>
        </p:nvSpPr>
        <p:spPr>
          <a:xfrm>
            <a:off x="6663211" y="3995707"/>
            <a:ext cx="5379748"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Before </a:t>
            </a:r>
            <a:r>
              <a:rPr lang="en-AU" u="sng" dirty="0">
                <a:latin typeface="Century Gothic" panose="020B0502020202020204" pitchFamily="34" charset="0"/>
              </a:rPr>
              <a:t>Peter eats ice cream</a:t>
            </a:r>
            <a:r>
              <a:rPr lang="en-AU" dirty="0">
                <a:latin typeface="Century Gothic" panose="020B0502020202020204" pitchFamily="34" charset="0"/>
              </a:rPr>
              <a:t>, he begs his mum for some. </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33" name="Content Placeholder 3">
            <a:extLst>
              <a:ext uri="{FF2B5EF4-FFF2-40B4-BE49-F238E27FC236}">
                <a16:creationId xmlns:a16="http://schemas.microsoft.com/office/drawing/2014/main" id="{46F5B824-349B-314A-A9E0-553F8E73EF88}"/>
              </a:ext>
            </a:extLst>
          </p:cNvPr>
          <p:cNvSpPr txBox="1">
            <a:spLocks/>
          </p:cNvSpPr>
          <p:nvPr/>
        </p:nvSpPr>
        <p:spPr>
          <a:xfrm>
            <a:off x="6620663" y="2975092"/>
            <a:ext cx="5464844" cy="75271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When</a:t>
            </a:r>
            <a:r>
              <a:rPr lang="en-AU" u="sng" dirty="0">
                <a:latin typeface="Century Gothic" panose="020B0502020202020204" pitchFamily="34" charset="0"/>
              </a:rPr>
              <a:t> Peter eats ice cream</a:t>
            </a:r>
            <a:r>
              <a:rPr lang="en-AU" dirty="0">
                <a:latin typeface="Century Gothic" panose="020B0502020202020204" pitchFamily="34" charset="0"/>
              </a:rPr>
              <a:t>, he has sprinkles on top. </a:t>
            </a:r>
          </a:p>
        </p:txBody>
      </p:sp>
      <p:sp>
        <p:nvSpPr>
          <p:cNvPr id="34" name="TextBox 33">
            <a:extLst>
              <a:ext uri="{FF2B5EF4-FFF2-40B4-BE49-F238E27FC236}">
                <a16:creationId xmlns:a16="http://schemas.microsoft.com/office/drawing/2014/main" id="{19E6E184-DF7E-704A-A990-267EFC2F80A7}"/>
              </a:ext>
            </a:extLst>
          </p:cNvPr>
          <p:cNvSpPr txBox="1"/>
          <p:nvPr/>
        </p:nvSpPr>
        <p:spPr>
          <a:xfrm>
            <a:off x="10118035" y="913049"/>
            <a:ext cx="2073965"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r>
              <a:rPr lang="en-AU" sz="1400" dirty="0">
                <a:latin typeface="Century Gothic" panose="020B0502020202020204" pitchFamily="34" charset="0"/>
              </a:rPr>
              <a:t>Why are these non examples?</a:t>
            </a:r>
          </a:p>
          <a:p>
            <a:r>
              <a:rPr lang="en-AU" sz="1400" dirty="0">
                <a:latin typeface="Century Gothic" panose="020B0502020202020204" pitchFamily="34" charset="0"/>
              </a:rPr>
              <a:t>How can we fix the non-examples?</a:t>
            </a:r>
          </a:p>
        </p:txBody>
      </p:sp>
      <p:sp>
        <p:nvSpPr>
          <p:cNvPr id="25" name="Content Placeholder 3">
            <a:extLst>
              <a:ext uri="{FF2B5EF4-FFF2-40B4-BE49-F238E27FC236}">
                <a16:creationId xmlns:a16="http://schemas.microsoft.com/office/drawing/2014/main" id="{DFB14A9D-7D62-8151-A025-8A88F78BE48E}"/>
              </a:ext>
            </a:extLst>
          </p:cNvPr>
          <p:cNvSpPr txBox="1">
            <a:spLocks/>
          </p:cNvSpPr>
          <p:nvPr/>
        </p:nvSpPr>
        <p:spPr>
          <a:xfrm>
            <a:off x="279828" y="2864740"/>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latin typeface="Century Gothic" panose="020B0502020202020204" pitchFamily="34" charset="0"/>
            </a:endParaRPr>
          </a:p>
        </p:txBody>
      </p:sp>
      <p:sp>
        <p:nvSpPr>
          <p:cNvPr id="32" name="Content Placeholder 3">
            <a:extLst>
              <a:ext uri="{FF2B5EF4-FFF2-40B4-BE49-F238E27FC236}">
                <a16:creationId xmlns:a16="http://schemas.microsoft.com/office/drawing/2014/main" id="{867A27A8-84FA-1A02-D1F8-F96E4777D5C5}"/>
              </a:ext>
            </a:extLst>
          </p:cNvPr>
          <p:cNvSpPr txBox="1">
            <a:spLocks/>
          </p:cNvSpPr>
          <p:nvPr/>
        </p:nvSpPr>
        <p:spPr>
          <a:xfrm>
            <a:off x="6705759" y="5306680"/>
            <a:ext cx="5379748"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Although </a:t>
            </a:r>
            <a:r>
              <a:rPr lang="en-AU" u="sng" dirty="0">
                <a:latin typeface="Century Gothic" panose="020B0502020202020204" pitchFamily="34" charset="0"/>
              </a:rPr>
              <a:t>Peter eats ice cream</a:t>
            </a:r>
            <a:r>
              <a:rPr lang="en-AU" dirty="0">
                <a:latin typeface="Century Gothic" panose="020B0502020202020204" pitchFamily="34" charset="0"/>
              </a:rPr>
              <a:t>, it isn’t his favourite dessert. </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35" name="TextBox 34">
            <a:extLst>
              <a:ext uri="{FF2B5EF4-FFF2-40B4-BE49-F238E27FC236}">
                <a16:creationId xmlns:a16="http://schemas.microsoft.com/office/drawing/2014/main" id="{04372AA7-9AFE-B846-BF26-87122C09D34B}"/>
              </a:ext>
            </a:extLst>
          </p:cNvPr>
          <p:cNvSpPr txBox="1"/>
          <p:nvPr/>
        </p:nvSpPr>
        <p:spPr>
          <a:xfrm>
            <a:off x="221338" y="5939956"/>
            <a:ext cx="5941094" cy="923330"/>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although, but although needs a contrasting statement after the comma not one that matches.</a:t>
            </a:r>
          </a:p>
        </p:txBody>
      </p:sp>
      <p:sp>
        <p:nvSpPr>
          <p:cNvPr id="36" name="Content Placeholder 3">
            <a:extLst>
              <a:ext uri="{FF2B5EF4-FFF2-40B4-BE49-F238E27FC236}">
                <a16:creationId xmlns:a16="http://schemas.microsoft.com/office/drawing/2014/main" id="{FA5A5793-1614-3C6B-43A6-7F6B38F23E75}"/>
              </a:ext>
            </a:extLst>
          </p:cNvPr>
          <p:cNvSpPr txBox="1">
            <a:spLocks/>
          </p:cNvSpPr>
          <p:nvPr/>
        </p:nvSpPr>
        <p:spPr>
          <a:xfrm>
            <a:off x="173248" y="4070749"/>
            <a:ext cx="5941094" cy="39420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Before </a:t>
            </a:r>
            <a:r>
              <a:rPr lang="en-AU" u="sng" dirty="0">
                <a:latin typeface="Century Gothic" panose="020B0502020202020204" pitchFamily="34" charset="0"/>
              </a:rPr>
              <a:t>Peter eats ice cream</a:t>
            </a:r>
            <a:r>
              <a:rPr lang="en-AU" dirty="0">
                <a:latin typeface="Century Gothic" panose="020B0502020202020204" pitchFamily="34" charset="0"/>
              </a:rPr>
              <a:t>, he puts the ice cream out in the sun. </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37" name="Content Placeholder 3">
            <a:extLst>
              <a:ext uri="{FF2B5EF4-FFF2-40B4-BE49-F238E27FC236}">
                <a16:creationId xmlns:a16="http://schemas.microsoft.com/office/drawing/2014/main" id="{0A3AC5E3-A400-C351-4841-698D31655B39}"/>
              </a:ext>
            </a:extLst>
          </p:cNvPr>
          <p:cNvSpPr txBox="1">
            <a:spLocks/>
          </p:cNvSpPr>
          <p:nvPr/>
        </p:nvSpPr>
        <p:spPr>
          <a:xfrm>
            <a:off x="154906" y="5350987"/>
            <a:ext cx="5941094" cy="39420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Although </a:t>
            </a:r>
            <a:r>
              <a:rPr lang="en-AU" u="sng" dirty="0">
                <a:latin typeface="Century Gothic" panose="020B0502020202020204" pitchFamily="34" charset="0"/>
              </a:rPr>
              <a:t>Peter eats ice cream</a:t>
            </a:r>
            <a:r>
              <a:rPr lang="en-AU" dirty="0">
                <a:latin typeface="Century Gothic" panose="020B0502020202020204" pitchFamily="34" charset="0"/>
              </a:rPr>
              <a:t>, it is his favourite dessert. </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22" name="Content Placeholder 3">
            <a:extLst>
              <a:ext uri="{FF2B5EF4-FFF2-40B4-BE49-F238E27FC236}">
                <a16:creationId xmlns:a16="http://schemas.microsoft.com/office/drawing/2014/main" id="{E711CC91-1F58-7B1C-0AAE-194156AE6B37}"/>
              </a:ext>
            </a:extLst>
          </p:cNvPr>
          <p:cNvSpPr txBox="1">
            <a:spLocks/>
          </p:cNvSpPr>
          <p:nvPr/>
        </p:nvSpPr>
        <p:spPr>
          <a:xfrm>
            <a:off x="154907" y="402386"/>
            <a:ext cx="8858464" cy="1809111"/>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‘If’, “when’, ‘before’, ‘after’, ‘although’ and ‘even though’ are subordinating conjunctions that show the relationship between two actions. </a:t>
            </a:r>
          </a:p>
          <a:p>
            <a:pPr>
              <a:buFont typeface="Wingdings" panose="05000000000000000000" pitchFamily="2" charset="2"/>
              <a:buChar char="§"/>
            </a:pPr>
            <a:r>
              <a:rPr lang="en-AU" dirty="0">
                <a:latin typeface="Century Gothic" panose="020B0502020202020204" pitchFamily="34" charset="0"/>
              </a:rPr>
              <a:t>When a sentence begins with a subordinating conjunction and one action (what happens), we need to complete the sentence by adding a subject and </a:t>
            </a:r>
            <a:r>
              <a:rPr lang="en-AU" b="1" dirty="0">
                <a:latin typeface="Century Gothic" panose="020B0502020202020204" pitchFamily="34" charset="0"/>
              </a:rPr>
              <a:t>related</a:t>
            </a:r>
            <a:r>
              <a:rPr lang="en-AU" dirty="0">
                <a:latin typeface="Century Gothic" panose="020B0502020202020204" pitchFamily="34" charset="0"/>
              </a:rPr>
              <a:t> action after the comma.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42332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3" grpId="0" animBg="1"/>
      <p:bldP spid="24" grpId="0" animBg="1"/>
      <p:bldP spid="27" grpId="0"/>
      <p:bldP spid="31" grpId="0"/>
      <p:bldP spid="33" grpId="0"/>
      <p:bldP spid="32" grpId="0"/>
      <p:bldP spid="35" grpId="0" animBg="1"/>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 I do</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20342"/>
            <a:ext cx="693813" cy="679158"/>
          </a:xfrm>
          <a:prstGeom prst="rect">
            <a:avLst/>
          </a:prstGeom>
        </p:spPr>
      </p:pic>
      <p:sp>
        <p:nvSpPr>
          <p:cNvPr id="15" name="Rectangle 14">
            <a:extLst>
              <a:ext uri="{FF2B5EF4-FFF2-40B4-BE49-F238E27FC236}">
                <a16:creationId xmlns:a16="http://schemas.microsoft.com/office/drawing/2014/main" id="{9C63E8AA-D3F2-8A4C-8AF1-5C434B5CEB8B}"/>
              </a:ext>
            </a:extLst>
          </p:cNvPr>
          <p:cNvSpPr/>
          <p:nvPr/>
        </p:nvSpPr>
        <p:spPr>
          <a:xfrm>
            <a:off x="240003" y="2333667"/>
            <a:ext cx="8301849" cy="1754326"/>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‘when’, ‘before’, ‘after’, ‘although’, or ‘even though’.</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Now read the action/ verb (what they are doing) after the comma. </a:t>
            </a:r>
          </a:p>
          <a:p>
            <a:pPr marL="457200" indent="-457200">
              <a:buFont typeface="+mj-lt"/>
              <a:buAutoNum type="arabicPeriod"/>
            </a:pPr>
            <a:r>
              <a:rPr lang="en-AU" dirty="0">
                <a:latin typeface="Century Gothic" panose="020B0502020202020204" pitchFamily="34" charset="0"/>
              </a:rPr>
              <a:t>Are the actions related to each other? </a:t>
            </a:r>
          </a:p>
        </p:txBody>
      </p:sp>
      <p:sp>
        <p:nvSpPr>
          <p:cNvPr id="25" name="Content Placeholder 3">
            <a:extLst>
              <a:ext uri="{FF2B5EF4-FFF2-40B4-BE49-F238E27FC236}">
                <a16:creationId xmlns:a16="http://schemas.microsoft.com/office/drawing/2014/main" id="{F0A9DF0A-E659-E642-A3DA-6BB04FA1C5E6}"/>
              </a:ext>
            </a:extLst>
          </p:cNvPr>
          <p:cNvSpPr txBox="1">
            <a:spLocks/>
          </p:cNvSpPr>
          <p:nvPr/>
        </p:nvSpPr>
        <p:spPr>
          <a:xfrm>
            <a:off x="266117" y="4410387"/>
            <a:ext cx="3925873"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If you empty your lunch box, </a:t>
            </a:r>
          </a:p>
        </p:txBody>
      </p:sp>
      <p:sp>
        <p:nvSpPr>
          <p:cNvPr id="26" name="Content Placeholder 3">
            <a:extLst>
              <a:ext uri="{FF2B5EF4-FFF2-40B4-BE49-F238E27FC236}">
                <a16:creationId xmlns:a16="http://schemas.microsoft.com/office/drawing/2014/main" id="{91571D62-5FA4-8743-92CE-57A7D6FDE230}"/>
              </a:ext>
            </a:extLst>
          </p:cNvPr>
          <p:cNvSpPr txBox="1">
            <a:spLocks/>
          </p:cNvSpPr>
          <p:nvPr/>
        </p:nvSpPr>
        <p:spPr>
          <a:xfrm>
            <a:off x="213677" y="5060783"/>
            <a:ext cx="3360447"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When  it is 8pm,</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5" name="Oval 4">
            <a:extLst>
              <a:ext uri="{FF2B5EF4-FFF2-40B4-BE49-F238E27FC236}">
                <a16:creationId xmlns:a16="http://schemas.microsoft.com/office/drawing/2014/main" id="{34183961-D65F-C84D-9227-47719B5E2433}"/>
              </a:ext>
            </a:extLst>
          </p:cNvPr>
          <p:cNvSpPr/>
          <p:nvPr/>
        </p:nvSpPr>
        <p:spPr>
          <a:xfrm>
            <a:off x="182157" y="4358904"/>
            <a:ext cx="394283"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7" name="Oval 26">
            <a:extLst>
              <a:ext uri="{FF2B5EF4-FFF2-40B4-BE49-F238E27FC236}">
                <a16:creationId xmlns:a16="http://schemas.microsoft.com/office/drawing/2014/main" id="{947CC951-91F8-FF44-AADF-FD92B56FC8AA}"/>
              </a:ext>
            </a:extLst>
          </p:cNvPr>
          <p:cNvSpPr/>
          <p:nvPr/>
        </p:nvSpPr>
        <p:spPr>
          <a:xfrm>
            <a:off x="205704" y="5008845"/>
            <a:ext cx="848360"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9" name="Rectangle 28">
            <a:extLst>
              <a:ext uri="{FF2B5EF4-FFF2-40B4-BE49-F238E27FC236}">
                <a16:creationId xmlns:a16="http://schemas.microsoft.com/office/drawing/2014/main" id="{8D350501-3D56-804F-8E54-E4401014A552}"/>
              </a:ext>
            </a:extLst>
          </p:cNvPr>
          <p:cNvSpPr/>
          <p:nvPr/>
        </p:nvSpPr>
        <p:spPr>
          <a:xfrm flipV="1">
            <a:off x="1088024" y="4735094"/>
            <a:ext cx="2676453"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30" name="Rectangle 29">
            <a:extLst>
              <a:ext uri="{FF2B5EF4-FFF2-40B4-BE49-F238E27FC236}">
                <a16:creationId xmlns:a16="http://schemas.microsoft.com/office/drawing/2014/main" id="{0A8C4669-E167-E54C-B1D7-CA06AF00717A}"/>
              </a:ext>
            </a:extLst>
          </p:cNvPr>
          <p:cNvSpPr/>
          <p:nvPr/>
        </p:nvSpPr>
        <p:spPr>
          <a:xfrm flipV="1">
            <a:off x="1116171" y="5372493"/>
            <a:ext cx="1092640"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16" name="Content Placeholder 3">
            <a:extLst>
              <a:ext uri="{FF2B5EF4-FFF2-40B4-BE49-F238E27FC236}">
                <a16:creationId xmlns:a16="http://schemas.microsoft.com/office/drawing/2014/main" id="{6233B3B5-DE78-96D1-0765-2C77CEC38A76}"/>
              </a:ext>
            </a:extLst>
          </p:cNvPr>
          <p:cNvSpPr txBox="1">
            <a:spLocks/>
          </p:cNvSpPr>
          <p:nvPr/>
        </p:nvSpPr>
        <p:spPr>
          <a:xfrm>
            <a:off x="3873500" y="4394483"/>
            <a:ext cx="4759659"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I will pack it for tomorrow. </a:t>
            </a:r>
          </a:p>
        </p:txBody>
      </p:sp>
      <p:sp>
        <p:nvSpPr>
          <p:cNvPr id="17" name="Content Placeholder 3">
            <a:extLst>
              <a:ext uri="{FF2B5EF4-FFF2-40B4-BE49-F238E27FC236}">
                <a16:creationId xmlns:a16="http://schemas.microsoft.com/office/drawing/2014/main" id="{F919015E-B79F-FFCF-9753-628E4C9A9CD3}"/>
              </a:ext>
            </a:extLst>
          </p:cNvPr>
          <p:cNvSpPr txBox="1">
            <a:spLocks/>
          </p:cNvSpPr>
          <p:nvPr/>
        </p:nvSpPr>
        <p:spPr>
          <a:xfrm>
            <a:off x="2353403" y="5055142"/>
            <a:ext cx="4065099"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Billy goes to bed.</a:t>
            </a:r>
          </a:p>
        </p:txBody>
      </p:sp>
      <p:sp>
        <p:nvSpPr>
          <p:cNvPr id="23" name="Content Placeholder 3">
            <a:extLst>
              <a:ext uri="{FF2B5EF4-FFF2-40B4-BE49-F238E27FC236}">
                <a16:creationId xmlns:a16="http://schemas.microsoft.com/office/drawing/2014/main" id="{181D2FDC-F144-CDEC-F0A4-B3245D2F5898}"/>
              </a:ext>
            </a:extLst>
          </p:cNvPr>
          <p:cNvSpPr txBox="1">
            <a:spLocks/>
          </p:cNvSpPr>
          <p:nvPr/>
        </p:nvSpPr>
        <p:spPr>
          <a:xfrm>
            <a:off x="266117" y="5643169"/>
            <a:ext cx="3607383"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Although it is bed time, </a:t>
            </a:r>
          </a:p>
        </p:txBody>
      </p:sp>
      <p:sp>
        <p:nvSpPr>
          <p:cNvPr id="24" name="Content Placeholder 3">
            <a:extLst>
              <a:ext uri="{FF2B5EF4-FFF2-40B4-BE49-F238E27FC236}">
                <a16:creationId xmlns:a16="http://schemas.microsoft.com/office/drawing/2014/main" id="{78EE5A89-2320-FCFB-86DB-CBD370CD9AC1}"/>
              </a:ext>
            </a:extLst>
          </p:cNvPr>
          <p:cNvSpPr txBox="1">
            <a:spLocks/>
          </p:cNvSpPr>
          <p:nvPr/>
        </p:nvSpPr>
        <p:spPr>
          <a:xfrm>
            <a:off x="213677" y="6293565"/>
            <a:ext cx="3978313"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After Linda ate a sandwich,</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28" name="Oval 27">
            <a:extLst>
              <a:ext uri="{FF2B5EF4-FFF2-40B4-BE49-F238E27FC236}">
                <a16:creationId xmlns:a16="http://schemas.microsoft.com/office/drawing/2014/main" id="{648EB666-9506-93A5-BD53-036EAC891E7E}"/>
              </a:ext>
            </a:extLst>
          </p:cNvPr>
          <p:cNvSpPr/>
          <p:nvPr/>
        </p:nvSpPr>
        <p:spPr>
          <a:xfrm>
            <a:off x="145546" y="5569132"/>
            <a:ext cx="1405287"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31" name="Oval 30">
            <a:extLst>
              <a:ext uri="{FF2B5EF4-FFF2-40B4-BE49-F238E27FC236}">
                <a16:creationId xmlns:a16="http://schemas.microsoft.com/office/drawing/2014/main" id="{2EBB963E-2625-CE83-30B8-A5177B6F1C4C}"/>
              </a:ext>
            </a:extLst>
          </p:cNvPr>
          <p:cNvSpPr/>
          <p:nvPr/>
        </p:nvSpPr>
        <p:spPr>
          <a:xfrm>
            <a:off x="145546" y="6206082"/>
            <a:ext cx="848360"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32" name="Rectangle 31">
            <a:extLst>
              <a:ext uri="{FF2B5EF4-FFF2-40B4-BE49-F238E27FC236}">
                <a16:creationId xmlns:a16="http://schemas.microsoft.com/office/drawing/2014/main" id="{E0EF9E37-CF6A-2A3B-2B20-4863F71A4C4C}"/>
              </a:ext>
            </a:extLst>
          </p:cNvPr>
          <p:cNvSpPr/>
          <p:nvPr/>
        </p:nvSpPr>
        <p:spPr>
          <a:xfrm flipV="1">
            <a:off x="1550833" y="5965241"/>
            <a:ext cx="1547966"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33" name="Rectangle 32">
            <a:extLst>
              <a:ext uri="{FF2B5EF4-FFF2-40B4-BE49-F238E27FC236}">
                <a16:creationId xmlns:a16="http://schemas.microsoft.com/office/drawing/2014/main" id="{2ED59A7C-245C-8557-C11B-C2D03185E6E0}"/>
              </a:ext>
            </a:extLst>
          </p:cNvPr>
          <p:cNvSpPr/>
          <p:nvPr/>
        </p:nvSpPr>
        <p:spPr>
          <a:xfrm>
            <a:off x="1733840" y="6606485"/>
            <a:ext cx="1866610"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34" name="Content Placeholder 3">
            <a:extLst>
              <a:ext uri="{FF2B5EF4-FFF2-40B4-BE49-F238E27FC236}">
                <a16:creationId xmlns:a16="http://schemas.microsoft.com/office/drawing/2014/main" id="{ABC61143-1362-F1B2-0EDF-CDF305BA9724}"/>
              </a:ext>
            </a:extLst>
          </p:cNvPr>
          <p:cNvSpPr txBox="1">
            <a:spLocks/>
          </p:cNvSpPr>
          <p:nvPr/>
        </p:nvSpPr>
        <p:spPr>
          <a:xfrm>
            <a:off x="3182474" y="5654055"/>
            <a:ext cx="3951483"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Suzy was still playing games. </a:t>
            </a:r>
          </a:p>
        </p:txBody>
      </p:sp>
      <p:sp>
        <p:nvSpPr>
          <p:cNvPr id="35" name="Content Placeholder 3">
            <a:extLst>
              <a:ext uri="{FF2B5EF4-FFF2-40B4-BE49-F238E27FC236}">
                <a16:creationId xmlns:a16="http://schemas.microsoft.com/office/drawing/2014/main" id="{6BE92BA2-39D3-07B5-A507-9C9D879BD430}"/>
              </a:ext>
            </a:extLst>
          </p:cNvPr>
          <p:cNvSpPr txBox="1">
            <a:spLocks/>
          </p:cNvSpPr>
          <p:nvPr/>
        </p:nvSpPr>
        <p:spPr>
          <a:xfrm>
            <a:off x="3744469" y="6268621"/>
            <a:ext cx="4666380"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she went outside to play.</a:t>
            </a:r>
          </a:p>
        </p:txBody>
      </p:sp>
      <p:sp>
        <p:nvSpPr>
          <p:cNvPr id="36" name="TextBox 35">
            <a:extLst>
              <a:ext uri="{FF2B5EF4-FFF2-40B4-BE49-F238E27FC236}">
                <a16:creationId xmlns:a16="http://schemas.microsoft.com/office/drawing/2014/main" id="{FF712C05-D343-425E-244B-4A36A45FCB8C}"/>
              </a:ext>
            </a:extLst>
          </p:cNvPr>
          <p:cNvSpPr txBox="1"/>
          <p:nvPr/>
        </p:nvSpPr>
        <p:spPr>
          <a:xfrm>
            <a:off x="9771566" y="966408"/>
            <a:ext cx="2420434" cy="2246769"/>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Does the part after the comma have a subject and a verb?</a:t>
            </a:r>
          </a:p>
          <a:p>
            <a:pPr marL="285750" indent="-285750">
              <a:buFont typeface="Arial" panose="020B0604020202020204" pitchFamily="34" charset="0"/>
              <a:buChar char="•"/>
            </a:pPr>
            <a:r>
              <a:rPr lang="en-AU" sz="1400" dirty="0">
                <a:latin typeface="Century Gothic" panose="020B0502020202020204" pitchFamily="34" charset="0"/>
              </a:rPr>
              <a:t>What are they?</a:t>
            </a:r>
          </a:p>
          <a:p>
            <a:pPr marL="285750" indent="-285750">
              <a:buFont typeface="Arial" panose="020B0604020202020204" pitchFamily="34" charset="0"/>
              <a:buChar char="•"/>
            </a:pPr>
            <a:r>
              <a:rPr lang="en-AU" sz="1400" dirty="0">
                <a:latin typeface="Century Gothic" panose="020B0502020202020204" pitchFamily="34" charset="0"/>
              </a:rPr>
              <a:t>Do the two actions match with the conjunction used?</a:t>
            </a:r>
          </a:p>
          <a:p>
            <a:pPr marL="285750" indent="-285750">
              <a:buFont typeface="Arial" panose="020B0604020202020204" pitchFamily="34" charset="0"/>
              <a:buChar char="•"/>
            </a:pPr>
            <a:r>
              <a:rPr lang="en-AU" sz="1400" dirty="0">
                <a:latin typeface="Century Gothic" panose="020B0502020202020204" pitchFamily="34" charset="0"/>
              </a:rPr>
              <a:t>Is the new sentence a complete thought?</a:t>
            </a:r>
          </a:p>
        </p:txBody>
      </p:sp>
      <p:sp>
        <p:nvSpPr>
          <p:cNvPr id="38" name="Content Placeholder 3">
            <a:extLst>
              <a:ext uri="{FF2B5EF4-FFF2-40B4-BE49-F238E27FC236}">
                <a16:creationId xmlns:a16="http://schemas.microsoft.com/office/drawing/2014/main" id="{462921AE-47EB-4539-9870-EE402DE5BDC5}"/>
              </a:ext>
            </a:extLst>
          </p:cNvPr>
          <p:cNvSpPr txBox="1">
            <a:spLocks/>
          </p:cNvSpPr>
          <p:nvPr/>
        </p:nvSpPr>
        <p:spPr>
          <a:xfrm>
            <a:off x="154907" y="402386"/>
            <a:ext cx="8858464" cy="1809111"/>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‘If’, “when’, ‘before’, ‘after’, ‘although’ and ‘even though’ are subordinating conjunctions that show the relationship between two actions. </a:t>
            </a:r>
          </a:p>
          <a:p>
            <a:pPr>
              <a:buFont typeface="Wingdings" panose="05000000000000000000" pitchFamily="2" charset="2"/>
              <a:buChar char="§"/>
            </a:pPr>
            <a:r>
              <a:rPr lang="en-AU" dirty="0">
                <a:latin typeface="Century Gothic" panose="020B0502020202020204" pitchFamily="34" charset="0"/>
              </a:rPr>
              <a:t>When a sentence begins with a subordinating conjunction and one action (what happens), we need to complete the sentence by adding a subject and </a:t>
            </a:r>
            <a:r>
              <a:rPr lang="en-AU" b="1" dirty="0">
                <a:latin typeface="Century Gothic" panose="020B0502020202020204" pitchFamily="34" charset="0"/>
              </a:rPr>
              <a:t>related</a:t>
            </a:r>
            <a:r>
              <a:rPr lang="en-AU" dirty="0">
                <a:latin typeface="Century Gothic" panose="020B0502020202020204" pitchFamily="34" charset="0"/>
              </a:rPr>
              <a:t> action after the comma.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31730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5" grpId="0" animBg="1"/>
      <p:bldP spid="27" grpId="0" animBg="1"/>
      <p:bldP spid="29" grpId="0" animBg="1"/>
      <p:bldP spid="30" grpId="0" animBg="1"/>
      <p:bldP spid="16" grpId="0"/>
      <p:bldP spid="17" grpId="0"/>
      <p:bldP spid="23" grpId="0"/>
      <p:bldP spid="24" grpId="0"/>
      <p:bldP spid="28" grpId="0" animBg="1"/>
      <p:bldP spid="31" grpId="0" animBg="1"/>
      <p:bldP spid="32" grpId="0" animBg="1"/>
      <p:bldP spid="33" grpId="0" animBg="1"/>
      <p:bldP spid="34"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19033</TotalTime>
  <Words>2720</Words>
  <Application>Microsoft Office PowerPoint</Application>
  <PresentationFormat>Widescreen</PresentationFormat>
  <Paragraphs>254</Paragraphs>
  <Slides>16</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Rounded MT Bold</vt:lpstr>
      <vt:lpstr>Calibri</vt:lpstr>
      <vt:lpstr>Century Gothic</vt:lpstr>
      <vt:lpstr>Segoe UI 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Appositives</dc:title>
  <dc:creator>LE LIEVRE Stephanie [Serpentine Primary School]</dc:creator>
  <cp:lastModifiedBy>LE LIEVRE Stephanie [Serpentine Primary School]</cp:lastModifiedBy>
  <cp:revision>63</cp:revision>
  <cp:lastPrinted>2022-03-24T06:13:12Z</cp:lastPrinted>
  <dcterms:created xsi:type="dcterms:W3CDTF">2021-08-04T08:19:39Z</dcterms:created>
  <dcterms:modified xsi:type="dcterms:W3CDTF">2022-10-18T12:48:44Z</dcterms:modified>
</cp:coreProperties>
</file>