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entury Gothic" panose="020B050202020202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Quattrocento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fzB8v6QRNi7EA/Mz6oUadtV0b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smtClean="0"/>
              <a:t>https://get.pxhere.com/photo/beach-sea-water-sand-people-vacation-africa-child-black-children-fun-african-south-africa-inject-afro-american-1332004.jpg</a:t>
            </a:r>
          </a:p>
          <a:p>
            <a:pPr marL="0" lvl="0" indent="0" algn="l" rtl="0">
              <a:spcBef>
                <a:spcPts val="0"/>
              </a:spcBef>
              <a:spcAft>
                <a:spcPts val="0"/>
              </a:spcAft>
              <a:buNone/>
            </a:pPr>
            <a:endParaRPr dirty="0"/>
          </a:p>
        </p:txBody>
      </p:sp>
      <p:sp>
        <p:nvSpPr>
          <p:cNvPr id="313" name="Google Shape;3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smtClean="0"/>
              <a:t>https://i0.wp.com/www.scientificast.it/blog/wp-content/uploads/2016/08/466.png?fit=870%2C857&amp;ssl=1</a:t>
            </a:r>
            <a:endParaRPr dirty="0"/>
          </a:p>
        </p:txBody>
      </p:sp>
      <p:sp>
        <p:nvSpPr>
          <p:cNvPr id="340" name="Google Shape;3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smtClean="0"/>
              <a:t>http://bakesaleflyers.com/wp-content/uploads/2012/10/free-cupcake-clipart-300x300.png</a:t>
            </a:r>
          </a:p>
          <a:p>
            <a:pPr marL="0" lvl="0" indent="0" algn="l" rtl="0">
              <a:spcBef>
                <a:spcPts val="0"/>
              </a:spcBef>
              <a:spcAft>
                <a:spcPts val="0"/>
              </a:spcAft>
              <a:buNone/>
            </a:pPr>
            <a:endParaRPr dirty="0"/>
          </a:p>
        </p:txBody>
      </p:sp>
      <p:sp>
        <p:nvSpPr>
          <p:cNvPr id="367" name="Google Shape;3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mtClean="0"/>
              <a:t>https://cdn.pixabay.com/photo/2014/04/02/10/40/bathtub-304193_1280.png</a:t>
            </a:r>
            <a:endParaRPr/>
          </a:p>
        </p:txBody>
      </p:sp>
      <p:sp>
        <p:nvSpPr>
          <p:cNvPr id="390" name="Google Shape;3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90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*Teacher note – it is not necessary to teach the children specifically what subordinating conjunctions do or are in any detail. The reason the terminology is used is to give students the language needed for discussion about the topic and to begin to familiarise them with the terminology for future years. </a:t>
            </a: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Option 2 for non-examples to demonstrate how they can be fixed.</a:t>
            </a:r>
            <a:endParaRPr/>
          </a:p>
        </p:txBody>
      </p:sp>
      <p:sp>
        <p:nvSpPr>
          <p:cNvPr id="193" name="Google Shape;1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a:t>Option 2 for non-examples to demonstrate how they can be fixed.</a:t>
            </a:r>
            <a:endParaRPr/>
          </a:p>
        </p:txBody>
      </p:sp>
      <p:sp>
        <p:nvSpPr>
          <p:cNvPr id="214" name="Google Shape;2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7"/>
          <p:cNvSpPr>
            <a:spLocks noGrp="1"/>
          </p:cNvSpPr>
          <p:nvPr>
            <p:ph type="pic" idx="2"/>
          </p:nvPr>
        </p:nvSpPr>
        <p:spPr>
          <a:xfrm>
            <a:off x="5183188" y="987425"/>
            <a:ext cx="6172200" cy="4873625"/>
          </a:xfrm>
          <a:prstGeom prst="rect">
            <a:avLst/>
          </a:prstGeom>
          <a:noFill/>
          <a:ln>
            <a:noFill/>
          </a:ln>
        </p:spPr>
      </p:sp>
      <p:sp>
        <p:nvSpPr>
          <p:cNvPr id="70" name="Google Shape;70;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6"/>
        <p:cNvGrpSpPr/>
        <p:nvPr/>
      </p:nvGrpSpPr>
      <p:grpSpPr>
        <a:xfrm>
          <a:off x="0" y="0"/>
          <a:ext cx="0" cy="0"/>
          <a:chOff x="0" y="0"/>
          <a:chExt cx="0" cy="0"/>
        </a:xfrm>
      </p:grpSpPr>
      <p:sp>
        <p:nvSpPr>
          <p:cNvPr id="87" name="Google Shape;87;p30"/>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jp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AU" b="1"/>
              <a:t>Year: 1</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Term: </a:t>
            </a:r>
            <a:r>
              <a:rPr lang="en-AU"/>
              <a:t>2</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110000"/>
              </a:lnSpc>
              <a:spcBef>
                <a:spcPts val="1000"/>
              </a:spcBef>
              <a:spcAft>
                <a:spcPts val="0"/>
              </a:spcAft>
              <a:buClr>
                <a:schemeClr val="dk1"/>
              </a:buClr>
              <a:buSzPct val="100000"/>
              <a:buNone/>
            </a:pPr>
            <a:r>
              <a:rPr lang="en-AU" b="1"/>
              <a:t>Objective: </a:t>
            </a:r>
            <a:r>
              <a:rPr lang="en-AU"/>
              <a:t>Complete a sentence when provided with a sentence stem beginning with a subordinating conjunction. (Before, After, When, If)</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AU" b="1"/>
              <a:t>Author: </a:t>
            </a:r>
            <a:r>
              <a:rPr lang="en-AU"/>
              <a:t>Rebecca Glasson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a:spLocks noGrp="1"/>
          </p:cNvSpPr>
          <p:nvPr>
            <p:ph type="body" idx="1"/>
          </p:nvPr>
        </p:nvSpPr>
        <p:spPr>
          <a:xfrm>
            <a:off x="154907" y="766354"/>
            <a:ext cx="11845504" cy="1646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37" name="Google Shape;237;p10"/>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 – I do</a:t>
            </a:r>
            <a:endParaRPr/>
          </a:p>
        </p:txBody>
      </p:sp>
      <p:pic>
        <p:nvPicPr>
          <p:cNvPr id="238" name="Google Shape;238;p10"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239" name="Google Shape;239;p10"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240" name="Google Shape;240;p10" descr="Icon&#10;&#10;Description automatically generated"/>
          <p:cNvPicPr preferRelativeResize="0"/>
          <p:nvPr/>
        </p:nvPicPr>
        <p:blipFill rotWithShape="1">
          <a:blip r:embed="rId5">
            <a:alphaModFix/>
          </a:blip>
          <a:srcRect/>
          <a:stretch/>
        </p:blipFill>
        <p:spPr>
          <a:xfrm>
            <a:off x="9771566" y="120342"/>
            <a:ext cx="693813" cy="679158"/>
          </a:xfrm>
          <a:prstGeom prst="rect">
            <a:avLst/>
          </a:prstGeom>
          <a:noFill/>
          <a:ln>
            <a:noFill/>
          </a:ln>
        </p:spPr>
      </p:pic>
      <p:sp>
        <p:nvSpPr>
          <p:cNvPr id="241" name="Google Shape;241;p10"/>
          <p:cNvSpPr/>
          <p:nvPr/>
        </p:nvSpPr>
        <p:spPr>
          <a:xfrm>
            <a:off x="240003" y="2255610"/>
            <a:ext cx="8301849" cy="175432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‘if’, ‘when’, ‘before’, or ‘after’.</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Now read the action/ verb (what they are doing) after the comma. </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Are the actions related to each other? </a:t>
            </a:r>
            <a:endParaRPr/>
          </a:p>
        </p:txBody>
      </p:sp>
      <p:sp>
        <p:nvSpPr>
          <p:cNvPr id="242" name="Google Shape;242;p10"/>
          <p:cNvSpPr txBox="1"/>
          <p:nvPr/>
        </p:nvSpPr>
        <p:spPr>
          <a:xfrm>
            <a:off x="266117" y="4410387"/>
            <a:ext cx="255235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If Beryl was sick, </a:t>
            </a:r>
            <a:endParaRPr/>
          </a:p>
        </p:txBody>
      </p:sp>
      <p:sp>
        <p:nvSpPr>
          <p:cNvPr id="243" name="Google Shape;243;p10"/>
          <p:cNvSpPr txBox="1"/>
          <p:nvPr/>
        </p:nvSpPr>
        <p:spPr>
          <a:xfrm>
            <a:off x="213677" y="5060783"/>
            <a:ext cx="336044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When Beryl was sick,</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44" name="Google Shape;244;p10"/>
          <p:cNvSpPr/>
          <p:nvPr/>
        </p:nvSpPr>
        <p:spPr>
          <a:xfrm>
            <a:off x="182157" y="4358904"/>
            <a:ext cx="394283"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0"/>
          <p:cNvSpPr/>
          <p:nvPr/>
        </p:nvSpPr>
        <p:spPr>
          <a:xfrm>
            <a:off x="205704" y="5008845"/>
            <a:ext cx="848360"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0"/>
          <p:cNvSpPr/>
          <p:nvPr/>
        </p:nvSpPr>
        <p:spPr>
          <a:xfrm rot="10800000" flipH="1">
            <a:off x="1242600" y="4748380"/>
            <a:ext cx="967199"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7" name="Google Shape;247;p10"/>
          <p:cNvSpPr/>
          <p:nvPr/>
        </p:nvSpPr>
        <p:spPr>
          <a:xfrm>
            <a:off x="1733841" y="5406195"/>
            <a:ext cx="1084633"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10"/>
          <p:cNvSpPr txBox="1"/>
          <p:nvPr/>
        </p:nvSpPr>
        <p:spPr>
          <a:xfrm>
            <a:off x="2321983" y="4392810"/>
            <a:ext cx="3951483"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she would rest in bed. </a:t>
            </a:r>
            <a:endParaRPr/>
          </a:p>
        </p:txBody>
      </p:sp>
      <p:sp>
        <p:nvSpPr>
          <p:cNvPr id="249" name="Google Shape;249;p10"/>
          <p:cNvSpPr txBox="1"/>
          <p:nvPr/>
        </p:nvSpPr>
        <p:spPr>
          <a:xfrm>
            <a:off x="2847641" y="5008845"/>
            <a:ext cx="4065099"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she rested in bed.</a:t>
            </a:r>
            <a:endParaRPr/>
          </a:p>
        </p:txBody>
      </p:sp>
      <p:sp>
        <p:nvSpPr>
          <p:cNvPr id="250" name="Google Shape;250;p10"/>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“when’, ‘before’ and ‘after’ are subordinating conjunctions that show how to two actions are linked together or related.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‘if’, when’,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in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251" name="Google Shape;251;p10"/>
          <p:cNvSpPr txBox="1"/>
          <p:nvPr/>
        </p:nvSpPr>
        <p:spPr>
          <a:xfrm>
            <a:off x="266117" y="5643169"/>
            <a:ext cx="3023183"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Before Beryl was sick, </a:t>
            </a:r>
            <a:endParaRPr/>
          </a:p>
        </p:txBody>
      </p:sp>
      <p:sp>
        <p:nvSpPr>
          <p:cNvPr id="252" name="Google Shape;252;p10"/>
          <p:cNvSpPr txBox="1"/>
          <p:nvPr/>
        </p:nvSpPr>
        <p:spPr>
          <a:xfrm>
            <a:off x="213677" y="6293565"/>
            <a:ext cx="336044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After Beryl was sick,</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53" name="Google Shape;253;p10"/>
          <p:cNvSpPr/>
          <p:nvPr/>
        </p:nvSpPr>
        <p:spPr>
          <a:xfrm>
            <a:off x="182157" y="5591686"/>
            <a:ext cx="986957"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0"/>
          <p:cNvSpPr/>
          <p:nvPr/>
        </p:nvSpPr>
        <p:spPr>
          <a:xfrm>
            <a:off x="145546" y="6206082"/>
            <a:ext cx="848360"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0"/>
          <p:cNvSpPr/>
          <p:nvPr/>
        </p:nvSpPr>
        <p:spPr>
          <a:xfrm rot="10800000" flipH="1">
            <a:off x="1891783" y="5950482"/>
            <a:ext cx="1069474"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6" name="Google Shape;256;p10"/>
          <p:cNvSpPr/>
          <p:nvPr/>
        </p:nvSpPr>
        <p:spPr>
          <a:xfrm>
            <a:off x="1616470" y="6606811"/>
            <a:ext cx="1050530"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7" name="Google Shape;257;p10"/>
          <p:cNvSpPr txBox="1"/>
          <p:nvPr/>
        </p:nvSpPr>
        <p:spPr>
          <a:xfrm>
            <a:off x="2961257" y="5654055"/>
            <a:ext cx="3951483"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she had lots of energy. </a:t>
            </a:r>
            <a:endParaRPr/>
          </a:p>
        </p:txBody>
      </p:sp>
      <p:sp>
        <p:nvSpPr>
          <p:cNvPr id="258" name="Google Shape;258;p10"/>
          <p:cNvSpPr txBox="1"/>
          <p:nvPr/>
        </p:nvSpPr>
        <p:spPr>
          <a:xfrm>
            <a:off x="2707324" y="6282679"/>
            <a:ext cx="4065099"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she felt very tired.</a:t>
            </a:r>
            <a:endParaRPr/>
          </a:p>
        </p:txBody>
      </p:sp>
      <p:sp>
        <p:nvSpPr>
          <p:cNvPr id="259" name="Google Shape;259;p10"/>
          <p:cNvSpPr txBox="1"/>
          <p:nvPr/>
        </p:nvSpPr>
        <p:spPr>
          <a:xfrm>
            <a:off x="9771566" y="966408"/>
            <a:ext cx="2420434" cy="203132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Does the part after the comma have a subject and a verb?</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are they?</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Are the two actions related?</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Is the new sentence a complete thought?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1"/>
          <p:cNvSpPr txBox="1">
            <a:spLocks noGrp="1"/>
          </p:cNvSpPr>
          <p:nvPr>
            <p:ph type="body" idx="1"/>
          </p:nvPr>
        </p:nvSpPr>
        <p:spPr>
          <a:xfrm>
            <a:off x="154907" y="766354"/>
            <a:ext cx="11845504" cy="1646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265" name="Google Shape;265;p11"/>
          <p:cNvSpPr txBox="1"/>
          <p:nvPr/>
        </p:nvSpPr>
        <p:spPr>
          <a:xfrm>
            <a:off x="0" y="-1"/>
            <a:ext cx="3957638"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 – We do</a:t>
            </a:r>
            <a:endParaRPr/>
          </a:p>
        </p:txBody>
      </p:sp>
      <p:pic>
        <p:nvPicPr>
          <p:cNvPr id="266" name="Google Shape;266;p11"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267" name="Google Shape;267;p11"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268" name="Google Shape;268;p11" descr="Icon&#10;&#10;Description automatically generated"/>
          <p:cNvPicPr preferRelativeResize="0"/>
          <p:nvPr/>
        </p:nvPicPr>
        <p:blipFill rotWithShape="1">
          <a:blip r:embed="rId5">
            <a:alphaModFix/>
          </a:blip>
          <a:srcRect/>
          <a:stretch/>
        </p:blipFill>
        <p:spPr>
          <a:xfrm>
            <a:off x="9771566" y="111768"/>
            <a:ext cx="693813" cy="679158"/>
          </a:xfrm>
          <a:prstGeom prst="rect">
            <a:avLst/>
          </a:prstGeom>
          <a:noFill/>
          <a:ln>
            <a:noFill/>
          </a:ln>
        </p:spPr>
      </p:pic>
      <p:sp>
        <p:nvSpPr>
          <p:cNvPr id="269" name="Google Shape;269;p11"/>
          <p:cNvSpPr txBox="1"/>
          <p:nvPr/>
        </p:nvSpPr>
        <p:spPr>
          <a:xfrm>
            <a:off x="9771566" y="966408"/>
            <a:ext cx="2420434" cy="203132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Does the part after the comma have a subject and a verb?</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What are they?</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Are the two actions related?</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Is the new sentence a complete thought?</a:t>
            </a:r>
            <a:endParaRPr/>
          </a:p>
        </p:txBody>
      </p:sp>
      <p:sp>
        <p:nvSpPr>
          <p:cNvPr id="270" name="Google Shape;270;p11"/>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“when’, ‘before’ and ‘after’ are subordinating conjunctions that show how to two actions are linked together or related.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‘if’, when’,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in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271" name="Google Shape;271;p11"/>
          <p:cNvSpPr txBox="1"/>
          <p:nvPr/>
        </p:nvSpPr>
        <p:spPr>
          <a:xfrm>
            <a:off x="266117" y="4410387"/>
            <a:ext cx="3438617"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If Joe came to school, </a:t>
            </a:r>
            <a:endParaRPr/>
          </a:p>
        </p:txBody>
      </p:sp>
      <p:sp>
        <p:nvSpPr>
          <p:cNvPr id="272" name="Google Shape;272;p11"/>
          <p:cNvSpPr txBox="1"/>
          <p:nvPr/>
        </p:nvSpPr>
        <p:spPr>
          <a:xfrm>
            <a:off x="213677" y="5060783"/>
            <a:ext cx="3743961"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When Joe came to school,</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73" name="Google Shape;273;p11"/>
          <p:cNvSpPr/>
          <p:nvPr/>
        </p:nvSpPr>
        <p:spPr>
          <a:xfrm>
            <a:off x="182157" y="4358904"/>
            <a:ext cx="394283"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1"/>
          <p:cNvSpPr/>
          <p:nvPr/>
        </p:nvSpPr>
        <p:spPr>
          <a:xfrm>
            <a:off x="205704" y="5008845"/>
            <a:ext cx="848360"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1"/>
          <p:cNvSpPr/>
          <p:nvPr/>
        </p:nvSpPr>
        <p:spPr>
          <a:xfrm>
            <a:off x="1112551" y="4721513"/>
            <a:ext cx="1913451"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6" name="Google Shape;276;p11"/>
          <p:cNvSpPr/>
          <p:nvPr/>
        </p:nvSpPr>
        <p:spPr>
          <a:xfrm>
            <a:off x="1733841" y="5406195"/>
            <a:ext cx="1840283" cy="45720"/>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7" name="Google Shape;277;p11"/>
          <p:cNvSpPr txBox="1"/>
          <p:nvPr/>
        </p:nvSpPr>
        <p:spPr>
          <a:xfrm>
            <a:off x="3170395" y="4402156"/>
            <a:ext cx="4776401"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he could learn about wombats. </a:t>
            </a:r>
            <a:endParaRPr/>
          </a:p>
        </p:txBody>
      </p:sp>
      <p:sp>
        <p:nvSpPr>
          <p:cNvPr id="278" name="Google Shape;278;p11"/>
          <p:cNvSpPr txBox="1"/>
          <p:nvPr/>
        </p:nvSpPr>
        <p:spPr>
          <a:xfrm>
            <a:off x="3704734" y="5028543"/>
            <a:ext cx="4065099"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he learnt about wombats.</a:t>
            </a:r>
            <a:endParaRPr/>
          </a:p>
        </p:txBody>
      </p:sp>
      <p:sp>
        <p:nvSpPr>
          <p:cNvPr id="279" name="Google Shape;279;p11"/>
          <p:cNvSpPr txBox="1"/>
          <p:nvPr/>
        </p:nvSpPr>
        <p:spPr>
          <a:xfrm>
            <a:off x="266117" y="5643169"/>
            <a:ext cx="3843970"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Before Joe came to school, </a:t>
            </a:r>
            <a:endParaRPr/>
          </a:p>
        </p:txBody>
      </p:sp>
      <p:sp>
        <p:nvSpPr>
          <p:cNvPr id="280" name="Google Shape;280;p11"/>
          <p:cNvSpPr txBox="1"/>
          <p:nvPr/>
        </p:nvSpPr>
        <p:spPr>
          <a:xfrm>
            <a:off x="213677" y="6293565"/>
            <a:ext cx="4160360"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After Joe came to school,</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81" name="Google Shape;281;p11"/>
          <p:cNvSpPr/>
          <p:nvPr/>
        </p:nvSpPr>
        <p:spPr>
          <a:xfrm>
            <a:off x="182157" y="5591686"/>
            <a:ext cx="986957"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1"/>
          <p:cNvSpPr/>
          <p:nvPr/>
        </p:nvSpPr>
        <p:spPr>
          <a:xfrm>
            <a:off x="145546" y="6206082"/>
            <a:ext cx="848360" cy="522514"/>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1"/>
          <p:cNvSpPr/>
          <p:nvPr/>
        </p:nvSpPr>
        <p:spPr>
          <a:xfrm>
            <a:off x="1752694" y="5952649"/>
            <a:ext cx="1970893"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4" name="Google Shape;284;p11"/>
          <p:cNvSpPr/>
          <p:nvPr/>
        </p:nvSpPr>
        <p:spPr>
          <a:xfrm>
            <a:off x="1497868" y="6626315"/>
            <a:ext cx="1952342" cy="45719"/>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5" name="Google Shape;285;p11"/>
          <p:cNvSpPr txBox="1"/>
          <p:nvPr/>
        </p:nvSpPr>
        <p:spPr>
          <a:xfrm>
            <a:off x="3818350" y="5636323"/>
            <a:ext cx="4599786"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didn’t know much about wombats.</a:t>
            </a:r>
            <a:endParaRPr/>
          </a:p>
        </p:txBody>
      </p:sp>
      <p:sp>
        <p:nvSpPr>
          <p:cNvPr id="286" name="Google Shape;286;p11"/>
          <p:cNvSpPr txBox="1"/>
          <p:nvPr/>
        </p:nvSpPr>
        <p:spPr>
          <a:xfrm>
            <a:off x="3574124" y="6299062"/>
            <a:ext cx="4065099"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he knew lots about wombats.</a:t>
            </a:r>
            <a:endParaRPr/>
          </a:p>
        </p:txBody>
      </p:sp>
      <p:sp>
        <p:nvSpPr>
          <p:cNvPr id="287" name="Google Shape;287;p11"/>
          <p:cNvSpPr/>
          <p:nvPr/>
        </p:nvSpPr>
        <p:spPr>
          <a:xfrm>
            <a:off x="240003" y="2255610"/>
            <a:ext cx="8301849" cy="175432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‘if’, ‘when’, ‘before’, or ‘after’.</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Now read the action/ verb (what they are doing) after the comma. </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Are the actions related to each other?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2"/>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293" name="Google Shape;293;p12"/>
          <p:cNvSpPr txBox="1"/>
          <p:nvPr/>
        </p:nvSpPr>
        <p:spPr>
          <a:xfrm>
            <a:off x="10221800" y="1027753"/>
            <a:ext cx="1988664" cy="224676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Do the actions before and after the comma match?</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Are they in the correct order?</a:t>
            </a:r>
            <a:endParaRPr/>
          </a:p>
          <a:p>
            <a:pPr marL="285750" marR="0" lvl="0" indent="-285750" algn="l" rtl="0">
              <a:spcBef>
                <a:spcPts val="0"/>
              </a:spcBef>
              <a:spcAft>
                <a:spcPts val="0"/>
              </a:spcAft>
              <a:buClr>
                <a:schemeClr val="dk1"/>
              </a:buClr>
              <a:buSzPts val="1400"/>
              <a:buFont typeface="Arial"/>
              <a:buChar char="•"/>
            </a:pPr>
            <a:r>
              <a:rPr lang="en-AU" sz="1400">
                <a:solidFill>
                  <a:schemeClr val="dk1"/>
                </a:solidFill>
                <a:latin typeface="Century Gothic"/>
                <a:ea typeface="Century Gothic"/>
                <a:cs typeface="Century Gothic"/>
                <a:sym typeface="Century Gothic"/>
              </a:rPr>
              <a:t>How are they related?</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entury Gothic"/>
              <a:ea typeface="Century Gothic"/>
              <a:cs typeface="Century Gothic"/>
              <a:sym typeface="Century Gothic"/>
            </a:endParaRPr>
          </a:p>
        </p:txBody>
      </p:sp>
      <p:pic>
        <p:nvPicPr>
          <p:cNvPr id="294" name="Google Shape;294;p12" descr="Icon&#10;&#10;Description automatically generated"/>
          <p:cNvPicPr preferRelativeResize="0"/>
          <p:nvPr/>
        </p:nvPicPr>
        <p:blipFill rotWithShape="1">
          <a:blip r:embed="rId3">
            <a:alphaModFix/>
          </a:blip>
          <a:srcRect/>
          <a:stretch/>
        </p:blipFill>
        <p:spPr>
          <a:xfrm>
            <a:off x="10018958" y="68648"/>
            <a:ext cx="674079" cy="674079"/>
          </a:xfrm>
          <a:prstGeom prst="rect">
            <a:avLst/>
          </a:prstGeom>
          <a:noFill/>
          <a:ln>
            <a:noFill/>
          </a:ln>
        </p:spPr>
      </p:pic>
      <p:sp>
        <p:nvSpPr>
          <p:cNvPr id="295" name="Google Shape;295;p12"/>
          <p:cNvSpPr/>
          <p:nvPr/>
        </p:nvSpPr>
        <p:spPr>
          <a:xfrm>
            <a:off x="311748" y="3244334"/>
            <a:ext cx="53447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1. Before I leave the house, I put on my shoes. </a:t>
            </a:r>
            <a:endParaRPr sz="1800">
              <a:solidFill>
                <a:schemeClr val="dk1"/>
              </a:solidFill>
              <a:latin typeface="Calibri"/>
              <a:ea typeface="Calibri"/>
              <a:cs typeface="Calibri"/>
              <a:sym typeface="Calibri"/>
            </a:endParaRPr>
          </a:p>
        </p:txBody>
      </p:sp>
      <p:sp>
        <p:nvSpPr>
          <p:cNvPr id="296" name="Google Shape;296;p12"/>
          <p:cNvSpPr/>
          <p:nvPr/>
        </p:nvSpPr>
        <p:spPr>
          <a:xfrm>
            <a:off x="311748" y="4039081"/>
            <a:ext cx="68932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2. When he set up his desk for the day, Sam left to go home. </a:t>
            </a:r>
            <a:endParaRPr sz="1800">
              <a:solidFill>
                <a:schemeClr val="dk1"/>
              </a:solidFill>
              <a:latin typeface="Calibri"/>
              <a:ea typeface="Calibri"/>
              <a:cs typeface="Calibri"/>
              <a:sym typeface="Calibri"/>
            </a:endParaRPr>
          </a:p>
        </p:txBody>
      </p:sp>
      <p:sp>
        <p:nvSpPr>
          <p:cNvPr id="297" name="Google Shape;297;p12"/>
          <p:cNvSpPr/>
          <p:nvPr/>
        </p:nvSpPr>
        <p:spPr>
          <a:xfrm>
            <a:off x="311748" y="4836724"/>
            <a:ext cx="67313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3. If he climbed on the playground, Jack felt hot and tired.  </a:t>
            </a:r>
            <a:endParaRPr sz="1800">
              <a:solidFill>
                <a:schemeClr val="dk1"/>
              </a:solidFill>
              <a:latin typeface="Calibri"/>
              <a:ea typeface="Calibri"/>
              <a:cs typeface="Calibri"/>
              <a:sym typeface="Calibri"/>
            </a:endParaRPr>
          </a:p>
        </p:txBody>
      </p:sp>
      <p:sp>
        <p:nvSpPr>
          <p:cNvPr id="298" name="Google Shape;298;p12"/>
          <p:cNvSpPr/>
          <p:nvPr/>
        </p:nvSpPr>
        <p:spPr>
          <a:xfrm>
            <a:off x="311748" y="5634367"/>
            <a:ext cx="55851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entury Gothic"/>
                <a:ea typeface="Century Gothic"/>
                <a:cs typeface="Century Gothic"/>
                <a:sym typeface="Century Gothic"/>
              </a:rPr>
              <a:t>4. After Mia ate her lunch, she got out her lunch. </a:t>
            </a:r>
            <a:endParaRPr sz="1800">
              <a:solidFill>
                <a:schemeClr val="dk1"/>
              </a:solidFill>
              <a:latin typeface="Calibri"/>
              <a:ea typeface="Calibri"/>
              <a:cs typeface="Calibri"/>
              <a:sym typeface="Calibri"/>
            </a:endParaRPr>
          </a:p>
        </p:txBody>
      </p:sp>
      <p:pic>
        <p:nvPicPr>
          <p:cNvPr id="299" name="Google Shape;299;p12" descr="https://cdn3.vectorstock.com/i/1000x1000/77/52/yes-tick-icon-vector-22957752.jpg"/>
          <p:cNvPicPr preferRelativeResize="0"/>
          <p:nvPr/>
        </p:nvPicPr>
        <p:blipFill rotWithShape="1">
          <a:blip r:embed="rId4">
            <a:alphaModFix/>
          </a:blip>
          <a:srcRect b="10582"/>
          <a:stretch/>
        </p:blipFill>
        <p:spPr>
          <a:xfrm>
            <a:off x="7721646" y="4812325"/>
            <a:ext cx="395901" cy="293470"/>
          </a:xfrm>
          <a:prstGeom prst="rect">
            <a:avLst/>
          </a:prstGeom>
          <a:noFill/>
          <a:ln>
            <a:noFill/>
          </a:ln>
        </p:spPr>
      </p:pic>
      <p:pic>
        <p:nvPicPr>
          <p:cNvPr id="300" name="Google Shape;300;p12" descr="See the source image"/>
          <p:cNvPicPr preferRelativeResize="0"/>
          <p:nvPr/>
        </p:nvPicPr>
        <p:blipFill rotWithShape="1">
          <a:blip r:embed="rId5">
            <a:alphaModFix/>
          </a:blip>
          <a:srcRect l="50750"/>
          <a:stretch/>
        </p:blipFill>
        <p:spPr>
          <a:xfrm>
            <a:off x="8141135" y="5633361"/>
            <a:ext cx="350327" cy="320689"/>
          </a:xfrm>
          <a:prstGeom prst="rect">
            <a:avLst/>
          </a:prstGeom>
          <a:noFill/>
          <a:ln>
            <a:noFill/>
          </a:ln>
        </p:spPr>
      </p:pic>
      <p:pic>
        <p:nvPicPr>
          <p:cNvPr id="301" name="Google Shape;301;p12" descr="https://cdn3.vectorstock.com/i/1000x1000/77/52/yes-tick-icon-vector-22957752.jpg"/>
          <p:cNvPicPr preferRelativeResize="0"/>
          <p:nvPr/>
        </p:nvPicPr>
        <p:blipFill rotWithShape="1">
          <a:blip r:embed="rId4">
            <a:alphaModFix/>
          </a:blip>
          <a:srcRect b="10582"/>
          <a:stretch/>
        </p:blipFill>
        <p:spPr>
          <a:xfrm>
            <a:off x="8823541" y="3231420"/>
            <a:ext cx="395901" cy="293470"/>
          </a:xfrm>
          <a:prstGeom prst="rect">
            <a:avLst/>
          </a:prstGeom>
          <a:noFill/>
          <a:ln>
            <a:noFill/>
          </a:ln>
        </p:spPr>
      </p:pic>
      <p:pic>
        <p:nvPicPr>
          <p:cNvPr id="302" name="Google Shape;302;p12" descr="See the source image"/>
          <p:cNvPicPr preferRelativeResize="0"/>
          <p:nvPr/>
        </p:nvPicPr>
        <p:blipFill rotWithShape="1">
          <a:blip r:embed="rId5">
            <a:alphaModFix/>
          </a:blip>
          <a:srcRect l="50750"/>
          <a:stretch/>
        </p:blipFill>
        <p:spPr>
          <a:xfrm>
            <a:off x="8275264" y="4034533"/>
            <a:ext cx="350327" cy="320689"/>
          </a:xfrm>
          <a:prstGeom prst="rect">
            <a:avLst/>
          </a:prstGeom>
          <a:noFill/>
          <a:ln>
            <a:noFill/>
          </a:ln>
        </p:spPr>
      </p:pic>
      <p:grpSp>
        <p:nvGrpSpPr>
          <p:cNvPr id="303" name="Google Shape;303;p12"/>
          <p:cNvGrpSpPr/>
          <p:nvPr/>
        </p:nvGrpSpPr>
        <p:grpSpPr>
          <a:xfrm>
            <a:off x="9322118" y="129646"/>
            <a:ext cx="659077" cy="640983"/>
            <a:chOff x="9322118" y="129646"/>
            <a:chExt cx="659077" cy="640983"/>
          </a:xfrm>
        </p:grpSpPr>
        <p:pic>
          <p:nvPicPr>
            <p:cNvPr id="304" name="Google Shape;304;p12" descr="Logo, icon&#10;&#10;Description automatically generated"/>
            <p:cNvPicPr preferRelativeResize="0"/>
            <p:nvPr/>
          </p:nvPicPr>
          <p:blipFill rotWithShape="1">
            <a:blip r:embed="rId6">
              <a:alphaModFix/>
            </a:blip>
            <a:srcRect/>
            <a:stretch/>
          </p:blipFill>
          <p:spPr>
            <a:xfrm>
              <a:off x="9322118" y="129646"/>
              <a:ext cx="293746" cy="293746"/>
            </a:xfrm>
            <a:prstGeom prst="rect">
              <a:avLst/>
            </a:prstGeom>
            <a:noFill/>
            <a:ln>
              <a:noFill/>
            </a:ln>
          </p:spPr>
        </p:pic>
        <p:pic>
          <p:nvPicPr>
            <p:cNvPr id="305" name="Google Shape;305;p12" descr="Icon&#10;&#10;Description automatically generated"/>
            <p:cNvPicPr preferRelativeResize="0"/>
            <p:nvPr/>
          </p:nvPicPr>
          <p:blipFill rotWithShape="1">
            <a:blip r:embed="rId7">
              <a:alphaModFix/>
            </a:blip>
            <a:srcRect/>
            <a:stretch/>
          </p:blipFill>
          <p:spPr>
            <a:xfrm>
              <a:off x="9687449" y="129646"/>
              <a:ext cx="293746" cy="293746"/>
            </a:xfrm>
            <a:prstGeom prst="rect">
              <a:avLst/>
            </a:prstGeom>
            <a:noFill/>
            <a:ln>
              <a:noFill/>
            </a:ln>
          </p:spPr>
        </p:pic>
        <p:pic>
          <p:nvPicPr>
            <p:cNvPr id="306" name="Google Shape;306;p12" descr="Icon&#10;&#10;Description automatically generated"/>
            <p:cNvPicPr preferRelativeResize="0"/>
            <p:nvPr/>
          </p:nvPicPr>
          <p:blipFill rotWithShape="1">
            <a:blip r:embed="rId8">
              <a:alphaModFix/>
            </a:blip>
            <a:srcRect/>
            <a:stretch/>
          </p:blipFill>
          <p:spPr>
            <a:xfrm>
              <a:off x="9354993" y="476883"/>
              <a:ext cx="293746" cy="293746"/>
            </a:xfrm>
            <a:prstGeom prst="rect">
              <a:avLst/>
            </a:prstGeom>
            <a:noFill/>
            <a:ln>
              <a:noFill/>
            </a:ln>
          </p:spPr>
        </p:pic>
        <p:pic>
          <p:nvPicPr>
            <p:cNvPr id="307" name="Google Shape;307;p12" descr="Icon&#10;&#10;Description automatically generated"/>
            <p:cNvPicPr preferRelativeResize="0"/>
            <p:nvPr/>
          </p:nvPicPr>
          <p:blipFill rotWithShape="1">
            <a:blip r:embed="rId9">
              <a:alphaModFix/>
            </a:blip>
            <a:srcRect/>
            <a:stretch/>
          </p:blipFill>
          <p:spPr>
            <a:xfrm>
              <a:off x="9687449" y="476883"/>
              <a:ext cx="293746" cy="293746"/>
            </a:xfrm>
            <a:prstGeom prst="rect">
              <a:avLst/>
            </a:prstGeom>
            <a:noFill/>
            <a:ln>
              <a:noFill/>
            </a:ln>
          </p:spPr>
        </p:pic>
      </p:grpSp>
      <p:pic>
        <p:nvPicPr>
          <p:cNvPr id="308" name="Google Shape;308;p12" descr="Icon&#10;&#10;Description automatically generated"/>
          <p:cNvPicPr preferRelativeResize="0"/>
          <p:nvPr/>
        </p:nvPicPr>
        <p:blipFill rotWithShape="1">
          <a:blip r:embed="rId10">
            <a:alphaModFix/>
          </a:blip>
          <a:srcRect/>
          <a:stretch/>
        </p:blipFill>
        <p:spPr>
          <a:xfrm>
            <a:off x="10764622" y="77327"/>
            <a:ext cx="674079" cy="674079"/>
          </a:xfrm>
          <a:prstGeom prst="rect">
            <a:avLst/>
          </a:prstGeom>
          <a:noFill/>
          <a:ln>
            <a:noFill/>
          </a:ln>
        </p:spPr>
      </p:pic>
      <p:pic>
        <p:nvPicPr>
          <p:cNvPr id="309" name="Google Shape;309;p12" descr="Logo, icon&#10;&#10;Description automatically generated"/>
          <p:cNvPicPr preferRelativeResize="0"/>
          <p:nvPr/>
        </p:nvPicPr>
        <p:blipFill rotWithShape="1">
          <a:blip r:embed="rId11">
            <a:alphaModFix/>
          </a:blip>
          <a:srcRect/>
          <a:stretch/>
        </p:blipFill>
        <p:spPr>
          <a:xfrm>
            <a:off x="11461299" y="77327"/>
            <a:ext cx="674078" cy="674078"/>
          </a:xfrm>
          <a:prstGeom prst="rect">
            <a:avLst/>
          </a:prstGeom>
          <a:noFill/>
          <a:ln>
            <a:noFill/>
          </a:ln>
        </p:spPr>
      </p:pic>
      <p:sp>
        <p:nvSpPr>
          <p:cNvPr id="310" name="Google Shape;310;p12"/>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“when’, ‘before’ and ‘after’ are subordinating conjunctions that show how to two actions are linked together or related.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‘if’, when’,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in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I do</a:t>
            </a:r>
            <a:endParaRPr/>
          </a:p>
        </p:txBody>
      </p:sp>
      <p:sp>
        <p:nvSpPr>
          <p:cNvPr id="316" name="Google Shape;316;p13"/>
          <p:cNvSpPr txBox="1"/>
          <p:nvPr/>
        </p:nvSpPr>
        <p:spPr>
          <a:xfrm>
            <a:off x="10118035" y="913049"/>
            <a:ext cx="2073965" cy="14157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sentences change?</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Why do the sentences change?</a:t>
            </a:r>
            <a:endParaRPr/>
          </a:p>
        </p:txBody>
      </p:sp>
      <p:pic>
        <p:nvPicPr>
          <p:cNvPr id="317" name="Google Shape;317;p13" descr="Logo, icon&#10;&#10;Description automatically generated"/>
          <p:cNvPicPr preferRelativeResize="0"/>
          <p:nvPr/>
        </p:nvPicPr>
        <p:blipFill rotWithShape="1">
          <a:blip r:embed="rId3">
            <a:alphaModFix/>
          </a:blip>
          <a:srcRect/>
          <a:stretch/>
        </p:blipFill>
        <p:spPr>
          <a:xfrm>
            <a:off x="10611593" y="72152"/>
            <a:ext cx="674078" cy="674078"/>
          </a:xfrm>
          <a:prstGeom prst="rect">
            <a:avLst/>
          </a:prstGeom>
          <a:noFill/>
          <a:ln>
            <a:noFill/>
          </a:ln>
        </p:spPr>
      </p:pic>
      <p:pic>
        <p:nvPicPr>
          <p:cNvPr id="318" name="Google Shape;318;p13"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319" name="Google Shape;319;p13"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sp>
        <p:nvSpPr>
          <p:cNvPr id="320" name="Google Shape;320;p13"/>
          <p:cNvSpPr txBox="1"/>
          <p:nvPr/>
        </p:nvSpPr>
        <p:spPr>
          <a:xfrm>
            <a:off x="165934" y="3109644"/>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When we go to the beach, </a:t>
            </a:r>
            <a:endParaRPr/>
          </a:p>
        </p:txBody>
      </p:sp>
      <p:cxnSp>
        <p:nvCxnSpPr>
          <p:cNvPr id="321" name="Google Shape;321;p13"/>
          <p:cNvCxnSpPr/>
          <p:nvPr/>
        </p:nvCxnSpPr>
        <p:spPr>
          <a:xfrm>
            <a:off x="3481271" y="3467040"/>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22" name="Google Shape;322;p13"/>
          <p:cNvSpPr txBox="1"/>
          <p:nvPr/>
        </p:nvSpPr>
        <p:spPr>
          <a:xfrm>
            <a:off x="3481271" y="3075056"/>
            <a:ext cx="5671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we can swim in the water.</a:t>
            </a:r>
            <a:endParaRPr/>
          </a:p>
        </p:txBody>
      </p:sp>
      <p:sp>
        <p:nvSpPr>
          <p:cNvPr id="323" name="Google Shape;323;p13"/>
          <p:cNvSpPr/>
          <p:nvPr/>
        </p:nvSpPr>
        <p:spPr>
          <a:xfrm>
            <a:off x="6339407" y="2745217"/>
            <a:ext cx="1778014" cy="412474"/>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324" name="Google Shape;324;p13"/>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‘if’, ‘when’,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sp>
        <p:nvSpPr>
          <p:cNvPr id="325" name="Google Shape;325;p13"/>
          <p:cNvSpPr txBox="1"/>
          <p:nvPr/>
        </p:nvSpPr>
        <p:spPr>
          <a:xfrm>
            <a:off x="138957" y="3968194"/>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If we go to the beach, </a:t>
            </a:r>
            <a:endParaRPr/>
          </a:p>
        </p:txBody>
      </p:sp>
      <p:cxnSp>
        <p:nvCxnSpPr>
          <p:cNvPr id="326" name="Google Shape;326;p13"/>
          <p:cNvCxnSpPr/>
          <p:nvPr/>
        </p:nvCxnSpPr>
        <p:spPr>
          <a:xfrm>
            <a:off x="2893331" y="4338387"/>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27" name="Google Shape;327;p13"/>
          <p:cNvSpPr txBox="1"/>
          <p:nvPr/>
        </p:nvSpPr>
        <p:spPr>
          <a:xfrm>
            <a:off x="2893331" y="3946403"/>
            <a:ext cx="5671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we can swim in the water. </a:t>
            </a:r>
            <a:endParaRPr/>
          </a:p>
        </p:txBody>
      </p:sp>
      <p:sp>
        <p:nvSpPr>
          <p:cNvPr id="328" name="Google Shape;328;p13"/>
          <p:cNvSpPr/>
          <p:nvPr/>
        </p:nvSpPr>
        <p:spPr>
          <a:xfrm>
            <a:off x="6081802" y="3603954"/>
            <a:ext cx="1778014" cy="484401"/>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329" name="Google Shape;329;p13"/>
          <p:cNvSpPr txBox="1"/>
          <p:nvPr/>
        </p:nvSpPr>
        <p:spPr>
          <a:xfrm>
            <a:off x="165934" y="4913750"/>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we go to the beach, </a:t>
            </a:r>
            <a:endParaRPr/>
          </a:p>
        </p:txBody>
      </p:sp>
      <p:cxnSp>
        <p:nvCxnSpPr>
          <p:cNvPr id="330" name="Google Shape;330;p13"/>
          <p:cNvCxnSpPr/>
          <p:nvPr/>
        </p:nvCxnSpPr>
        <p:spPr>
          <a:xfrm>
            <a:off x="3481271" y="5271146"/>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31" name="Google Shape;331;p13"/>
          <p:cNvSpPr txBox="1"/>
          <p:nvPr/>
        </p:nvSpPr>
        <p:spPr>
          <a:xfrm>
            <a:off x="3481271" y="4879162"/>
            <a:ext cx="32674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we will have a shower. </a:t>
            </a:r>
            <a:endParaRPr/>
          </a:p>
        </p:txBody>
      </p:sp>
      <p:sp>
        <p:nvSpPr>
          <p:cNvPr id="332" name="Google Shape;332;p13"/>
          <p:cNvSpPr/>
          <p:nvPr/>
        </p:nvSpPr>
        <p:spPr>
          <a:xfrm>
            <a:off x="6108779" y="4549510"/>
            <a:ext cx="1778014" cy="456967"/>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next?</a:t>
            </a:r>
            <a:endParaRPr/>
          </a:p>
        </p:txBody>
      </p:sp>
      <p:sp>
        <p:nvSpPr>
          <p:cNvPr id="333" name="Google Shape;333;p13"/>
          <p:cNvSpPr txBox="1"/>
          <p:nvPr/>
        </p:nvSpPr>
        <p:spPr>
          <a:xfrm>
            <a:off x="138956" y="5823856"/>
            <a:ext cx="46108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we go to the beach, </a:t>
            </a:r>
            <a:endParaRPr/>
          </a:p>
        </p:txBody>
      </p:sp>
      <p:cxnSp>
        <p:nvCxnSpPr>
          <p:cNvPr id="334" name="Google Shape;334;p13"/>
          <p:cNvCxnSpPr/>
          <p:nvPr/>
        </p:nvCxnSpPr>
        <p:spPr>
          <a:xfrm>
            <a:off x="3454294" y="6181252"/>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35" name="Google Shape;335;p13"/>
          <p:cNvSpPr txBox="1"/>
          <p:nvPr/>
        </p:nvSpPr>
        <p:spPr>
          <a:xfrm>
            <a:off x="3428893" y="5773871"/>
            <a:ext cx="44309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we will put on our bathers. </a:t>
            </a:r>
            <a:endParaRPr/>
          </a:p>
        </p:txBody>
      </p:sp>
      <p:sp>
        <p:nvSpPr>
          <p:cNvPr id="336" name="Google Shape;336;p13"/>
          <p:cNvSpPr/>
          <p:nvPr/>
        </p:nvSpPr>
        <p:spPr>
          <a:xfrm>
            <a:off x="6463236" y="5463726"/>
            <a:ext cx="1957934" cy="456963"/>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before we go to the beach?</a:t>
            </a:r>
            <a:endParaRPr/>
          </a:p>
        </p:txBody>
      </p:sp>
      <p:pic>
        <p:nvPicPr>
          <p:cNvPr id="337" name="Google Shape;337;p13" descr="A group of children playing in the water at the beach&#10;&#10;Description automatically generated with medium confidence"/>
          <p:cNvPicPr preferRelativeResize="0"/>
          <p:nvPr/>
        </p:nvPicPr>
        <p:blipFill rotWithShape="1">
          <a:blip r:embed="rId6">
            <a:alphaModFix/>
          </a:blip>
          <a:srcRect/>
          <a:stretch/>
        </p:blipFill>
        <p:spPr>
          <a:xfrm>
            <a:off x="9202610" y="2677655"/>
            <a:ext cx="2989390" cy="1986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We do</a:t>
            </a:r>
            <a:endParaRPr/>
          </a:p>
        </p:txBody>
      </p:sp>
      <p:sp>
        <p:nvSpPr>
          <p:cNvPr id="343" name="Google Shape;343;p14"/>
          <p:cNvSpPr txBox="1"/>
          <p:nvPr/>
        </p:nvSpPr>
        <p:spPr>
          <a:xfrm>
            <a:off x="10118035" y="913049"/>
            <a:ext cx="2073965" cy="14157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sentences change?</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Why do the sentences change?</a:t>
            </a:r>
            <a:endParaRPr/>
          </a:p>
        </p:txBody>
      </p:sp>
      <p:pic>
        <p:nvPicPr>
          <p:cNvPr id="344" name="Google Shape;344;p14" descr="Logo, icon&#10;&#10;Description automatically generated"/>
          <p:cNvPicPr preferRelativeResize="0"/>
          <p:nvPr/>
        </p:nvPicPr>
        <p:blipFill rotWithShape="1">
          <a:blip r:embed="rId3">
            <a:alphaModFix/>
          </a:blip>
          <a:srcRect/>
          <a:stretch/>
        </p:blipFill>
        <p:spPr>
          <a:xfrm>
            <a:off x="10611593" y="72152"/>
            <a:ext cx="674078" cy="674078"/>
          </a:xfrm>
          <a:prstGeom prst="rect">
            <a:avLst/>
          </a:prstGeom>
          <a:noFill/>
          <a:ln>
            <a:noFill/>
          </a:ln>
        </p:spPr>
      </p:pic>
      <p:pic>
        <p:nvPicPr>
          <p:cNvPr id="345" name="Google Shape;345;p14"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346" name="Google Shape;346;p14"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sp>
        <p:nvSpPr>
          <p:cNvPr id="347" name="Google Shape;347;p14"/>
          <p:cNvSpPr txBox="1"/>
          <p:nvPr/>
        </p:nvSpPr>
        <p:spPr>
          <a:xfrm>
            <a:off x="165934" y="3109644"/>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When the turtle crosses the finish line, </a:t>
            </a:r>
            <a:endParaRPr/>
          </a:p>
        </p:txBody>
      </p:sp>
      <p:cxnSp>
        <p:nvCxnSpPr>
          <p:cNvPr id="348" name="Google Shape;348;p14"/>
          <p:cNvCxnSpPr/>
          <p:nvPr/>
        </p:nvCxnSpPr>
        <p:spPr>
          <a:xfrm>
            <a:off x="4446471" y="3488831"/>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49" name="Google Shape;349;p14"/>
          <p:cNvSpPr txBox="1"/>
          <p:nvPr/>
        </p:nvSpPr>
        <p:spPr>
          <a:xfrm>
            <a:off x="4446471" y="3096847"/>
            <a:ext cx="5671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the turtle gets to rest. </a:t>
            </a:r>
            <a:endParaRPr/>
          </a:p>
        </p:txBody>
      </p:sp>
      <p:sp>
        <p:nvSpPr>
          <p:cNvPr id="350" name="Google Shape;350;p14"/>
          <p:cNvSpPr/>
          <p:nvPr/>
        </p:nvSpPr>
        <p:spPr>
          <a:xfrm>
            <a:off x="7073979" y="2767196"/>
            <a:ext cx="1778014" cy="412474"/>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352" name="Google Shape;352;p14"/>
          <p:cNvSpPr txBox="1"/>
          <p:nvPr/>
        </p:nvSpPr>
        <p:spPr>
          <a:xfrm>
            <a:off x="138957" y="3968194"/>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If the turtle crosses the finish line, </a:t>
            </a:r>
            <a:endParaRPr/>
          </a:p>
        </p:txBody>
      </p:sp>
      <p:cxnSp>
        <p:nvCxnSpPr>
          <p:cNvPr id="353" name="Google Shape;353;p14"/>
          <p:cNvCxnSpPr/>
          <p:nvPr/>
        </p:nvCxnSpPr>
        <p:spPr>
          <a:xfrm>
            <a:off x="3858531" y="4360178"/>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54" name="Google Shape;354;p14"/>
          <p:cNvSpPr txBox="1"/>
          <p:nvPr/>
        </p:nvSpPr>
        <p:spPr>
          <a:xfrm>
            <a:off x="3858531" y="3968194"/>
            <a:ext cx="5671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he might get a prize.</a:t>
            </a:r>
            <a:endParaRPr/>
          </a:p>
        </p:txBody>
      </p:sp>
      <p:sp>
        <p:nvSpPr>
          <p:cNvPr id="355" name="Google Shape;355;p14"/>
          <p:cNvSpPr/>
          <p:nvPr/>
        </p:nvSpPr>
        <p:spPr>
          <a:xfrm>
            <a:off x="7047002" y="3625745"/>
            <a:ext cx="1778014" cy="484401"/>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356" name="Google Shape;356;p14"/>
          <p:cNvSpPr txBox="1"/>
          <p:nvPr/>
        </p:nvSpPr>
        <p:spPr>
          <a:xfrm>
            <a:off x="165934" y="4913750"/>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the turtle crosses the finish line, </a:t>
            </a:r>
            <a:endParaRPr/>
          </a:p>
        </p:txBody>
      </p:sp>
      <p:cxnSp>
        <p:nvCxnSpPr>
          <p:cNvPr id="357" name="Google Shape;357;p14"/>
          <p:cNvCxnSpPr/>
          <p:nvPr/>
        </p:nvCxnSpPr>
        <p:spPr>
          <a:xfrm>
            <a:off x="4446471" y="5292937"/>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58" name="Google Shape;358;p14"/>
          <p:cNvSpPr txBox="1"/>
          <p:nvPr/>
        </p:nvSpPr>
        <p:spPr>
          <a:xfrm>
            <a:off x="4446471" y="4900953"/>
            <a:ext cx="32674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the turtle gets to rest. </a:t>
            </a:r>
            <a:endParaRPr/>
          </a:p>
        </p:txBody>
      </p:sp>
      <p:sp>
        <p:nvSpPr>
          <p:cNvPr id="359" name="Google Shape;359;p14"/>
          <p:cNvSpPr/>
          <p:nvPr/>
        </p:nvSpPr>
        <p:spPr>
          <a:xfrm>
            <a:off x="7073979" y="4571301"/>
            <a:ext cx="1778014" cy="456967"/>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next?</a:t>
            </a:r>
            <a:endParaRPr/>
          </a:p>
        </p:txBody>
      </p:sp>
      <p:sp>
        <p:nvSpPr>
          <p:cNvPr id="360" name="Google Shape;360;p14"/>
          <p:cNvSpPr txBox="1"/>
          <p:nvPr/>
        </p:nvSpPr>
        <p:spPr>
          <a:xfrm>
            <a:off x="138956" y="5823856"/>
            <a:ext cx="46108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the turtle crosses the finish line, </a:t>
            </a:r>
            <a:endParaRPr/>
          </a:p>
        </p:txBody>
      </p:sp>
      <p:cxnSp>
        <p:nvCxnSpPr>
          <p:cNvPr id="361" name="Google Shape;361;p14"/>
          <p:cNvCxnSpPr/>
          <p:nvPr/>
        </p:nvCxnSpPr>
        <p:spPr>
          <a:xfrm>
            <a:off x="4419494" y="6203043"/>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62" name="Google Shape;362;p14"/>
          <p:cNvSpPr txBox="1"/>
          <p:nvPr/>
        </p:nvSpPr>
        <p:spPr>
          <a:xfrm>
            <a:off x="4394093" y="5795662"/>
            <a:ext cx="44309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he trips over. </a:t>
            </a:r>
            <a:endParaRPr/>
          </a:p>
        </p:txBody>
      </p:sp>
      <p:sp>
        <p:nvSpPr>
          <p:cNvPr id="363" name="Google Shape;363;p14"/>
          <p:cNvSpPr/>
          <p:nvPr/>
        </p:nvSpPr>
        <p:spPr>
          <a:xfrm>
            <a:off x="7047002" y="5481407"/>
            <a:ext cx="1778014" cy="456963"/>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before he crosses?</a:t>
            </a:r>
            <a:endParaRPr/>
          </a:p>
        </p:txBody>
      </p:sp>
      <p:sp>
        <p:nvSpPr>
          <p:cNvPr id="364" name="Google Shape;364;p14"/>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‘if’, ‘when’,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pic>
        <p:nvPicPr>
          <p:cNvPr id="2" name="Picture 1" descr="Una tartaruga alle olimpiadi di Rio! - Scientificast #1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3881" y="3454611"/>
            <a:ext cx="2267258" cy="2233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We do</a:t>
            </a:r>
            <a:endParaRPr/>
          </a:p>
        </p:txBody>
      </p:sp>
      <p:pic>
        <p:nvPicPr>
          <p:cNvPr id="370" name="Google Shape;370;p15" descr="Logo, icon&#10;&#10;Description automatically generated"/>
          <p:cNvPicPr preferRelativeResize="0"/>
          <p:nvPr/>
        </p:nvPicPr>
        <p:blipFill rotWithShape="1">
          <a:blip r:embed="rId3">
            <a:alphaModFix/>
          </a:blip>
          <a:srcRect/>
          <a:stretch/>
        </p:blipFill>
        <p:spPr>
          <a:xfrm>
            <a:off x="10611593" y="72152"/>
            <a:ext cx="674078" cy="674078"/>
          </a:xfrm>
          <a:prstGeom prst="rect">
            <a:avLst/>
          </a:prstGeom>
          <a:noFill/>
          <a:ln>
            <a:noFill/>
          </a:ln>
        </p:spPr>
      </p:pic>
      <p:pic>
        <p:nvPicPr>
          <p:cNvPr id="371" name="Google Shape;371;p15"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372" name="Google Shape;372;p15"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sp>
        <p:nvSpPr>
          <p:cNvPr id="373" name="Google Shape;373;p15"/>
          <p:cNvSpPr txBox="1"/>
          <p:nvPr/>
        </p:nvSpPr>
        <p:spPr>
          <a:xfrm>
            <a:off x="165934" y="3109644"/>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When I eat a cupcake,</a:t>
            </a:r>
            <a:endParaRPr/>
          </a:p>
        </p:txBody>
      </p:sp>
      <p:cxnSp>
        <p:nvCxnSpPr>
          <p:cNvPr id="374" name="Google Shape;374;p15"/>
          <p:cNvCxnSpPr/>
          <p:nvPr/>
        </p:nvCxnSpPr>
        <p:spPr>
          <a:xfrm>
            <a:off x="2983099" y="3478976"/>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75" name="Google Shape;375;p15"/>
          <p:cNvSpPr/>
          <p:nvPr/>
        </p:nvSpPr>
        <p:spPr>
          <a:xfrm>
            <a:off x="7073979" y="2767196"/>
            <a:ext cx="1778014" cy="412474"/>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376" name="Google Shape;376;p15"/>
          <p:cNvSpPr txBox="1"/>
          <p:nvPr/>
        </p:nvSpPr>
        <p:spPr>
          <a:xfrm>
            <a:off x="138957" y="3968194"/>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If I eat a cupcake, </a:t>
            </a:r>
            <a:endParaRPr/>
          </a:p>
        </p:txBody>
      </p:sp>
      <p:cxnSp>
        <p:nvCxnSpPr>
          <p:cNvPr id="377" name="Google Shape;377;p15"/>
          <p:cNvCxnSpPr/>
          <p:nvPr/>
        </p:nvCxnSpPr>
        <p:spPr>
          <a:xfrm>
            <a:off x="2822110" y="4337526"/>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78" name="Google Shape;378;p15"/>
          <p:cNvSpPr/>
          <p:nvPr/>
        </p:nvSpPr>
        <p:spPr>
          <a:xfrm>
            <a:off x="7047002" y="3625745"/>
            <a:ext cx="1778014" cy="484401"/>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379" name="Google Shape;379;p15"/>
          <p:cNvSpPr txBox="1"/>
          <p:nvPr/>
        </p:nvSpPr>
        <p:spPr>
          <a:xfrm>
            <a:off x="165934" y="4913750"/>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I eat a cupcake,</a:t>
            </a:r>
            <a:endParaRPr/>
          </a:p>
        </p:txBody>
      </p:sp>
      <p:cxnSp>
        <p:nvCxnSpPr>
          <p:cNvPr id="380" name="Google Shape;380;p15"/>
          <p:cNvCxnSpPr/>
          <p:nvPr/>
        </p:nvCxnSpPr>
        <p:spPr>
          <a:xfrm>
            <a:off x="2983099" y="5283082"/>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81" name="Google Shape;381;p15"/>
          <p:cNvSpPr/>
          <p:nvPr/>
        </p:nvSpPr>
        <p:spPr>
          <a:xfrm>
            <a:off x="7073979" y="4571301"/>
            <a:ext cx="1778014" cy="456967"/>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next?</a:t>
            </a:r>
            <a:endParaRPr/>
          </a:p>
        </p:txBody>
      </p:sp>
      <p:sp>
        <p:nvSpPr>
          <p:cNvPr id="382" name="Google Shape;382;p15"/>
          <p:cNvSpPr txBox="1"/>
          <p:nvPr/>
        </p:nvSpPr>
        <p:spPr>
          <a:xfrm>
            <a:off x="138956" y="5823856"/>
            <a:ext cx="46108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I eat a cupcake,</a:t>
            </a:r>
            <a:endParaRPr/>
          </a:p>
        </p:txBody>
      </p:sp>
      <p:cxnSp>
        <p:nvCxnSpPr>
          <p:cNvPr id="383" name="Google Shape;383;p15"/>
          <p:cNvCxnSpPr/>
          <p:nvPr/>
        </p:nvCxnSpPr>
        <p:spPr>
          <a:xfrm>
            <a:off x="2444377" y="6193188"/>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84" name="Google Shape;384;p15"/>
          <p:cNvSpPr/>
          <p:nvPr/>
        </p:nvSpPr>
        <p:spPr>
          <a:xfrm>
            <a:off x="7047002" y="5481407"/>
            <a:ext cx="1778014" cy="456963"/>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before eating a cupcake?</a:t>
            </a:r>
            <a:endParaRPr/>
          </a:p>
        </p:txBody>
      </p:sp>
      <p:sp>
        <p:nvSpPr>
          <p:cNvPr id="386" name="Google Shape;386;p15"/>
          <p:cNvSpPr txBox="1"/>
          <p:nvPr/>
        </p:nvSpPr>
        <p:spPr>
          <a:xfrm>
            <a:off x="10118035" y="913049"/>
            <a:ext cx="2073965" cy="14157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sentences change?</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Why do the sentences change?</a:t>
            </a:r>
            <a:endParaRPr/>
          </a:p>
        </p:txBody>
      </p:sp>
      <p:sp>
        <p:nvSpPr>
          <p:cNvPr id="387" name="Google Shape;387;p15"/>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‘if’, ‘when’,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pic>
        <p:nvPicPr>
          <p:cNvPr id="2" name="Picture 1" descr="Bake Sale Poster Inspired by Bakery Story | Bake Sale Flyers – Fre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5452" y="3294310"/>
            <a:ext cx="2180095" cy="2180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You do</a:t>
            </a:r>
            <a:endParaRPr/>
          </a:p>
        </p:txBody>
      </p:sp>
      <p:pic>
        <p:nvPicPr>
          <p:cNvPr id="393" name="Google Shape;393;p16" descr="Logo, icon&#10;&#10;Description automatically generated"/>
          <p:cNvPicPr preferRelativeResize="0"/>
          <p:nvPr/>
        </p:nvPicPr>
        <p:blipFill rotWithShape="1">
          <a:blip r:embed="rId3">
            <a:alphaModFix/>
          </a:blip>
          <a:srcRect/>
          <a:stretch/>
        </p:blipFill>
        <p:spPr>
          <a:xfrm>
            <a:off x="10611593" y="72152"/>
            <a:ext cx="674078" cy="674078"/>
          </a:xfrm>
          <a:prstGeom prst="rect">
            <a:avLst/>
          </a:prstGeom>
          <a:noFill/>
          <a:ln>
            <a:noFill/>
          </a:ln>
        </p:spPr>
      </p:pic>
      <p:pic>
        <p:nvPicPr>
          <p:cNvPr id="394" name="Google Shape;394;p16"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395" name="Google Shape;395;p16"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sp>
        <p:nvSpPr>
          <p:cNvPr id="396" name="Google Shape;396;p16"/>
          <p:cNvSpPr txBox="1"/>
          <p:nvPr/>
        </p:nvSpPr>
        <p:spPr>
          <a:xfrm>
            <a:off x="165934" y="3109644"/>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When I have bath,</a:t>
            </a:r>
            <a:endParaRPr/>
          </a:p>
        </p:txBody>
      </p:sp>
      <p:cxnSp>
        <p:nvCxnSpPr>
          <p:cNvPr id="397" name="Google Shape;397;p16"/>
          <p:cNvCxnSpPr/>
          <p:nvPr/>
        </p:nvCxnSpPr>
        <p:spPr>
          <a:xfrm>
            <a:off x="2983099" y="3478976"/>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98" name="Google Shape;398;p16"/>
          <p:cNvSpPr/>
          <p:nvPr/>
        </p:nvSpPr>
        <p:spPr>
          <a:xfrm>
            <a:off x="7073979" y="2767196"/>
            <a:ext cx="1778014" cy="412474"/>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399" name="Google Shape;399;p16"/>
          <p:cNvSpPr txBox="1"/>
          <p:nvPr/>
        </p:nvSpPr>
        <p:spPr>
          <a:xfrm>
            <a:off x="138957" y="3968194"/>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If I have a bath, </a:t>
            </a:r>
            <a:endParaRPr/>
          </a:p>
        </p:txBody>
      </p:sp>
      <p:cxnSp>
        <p:nvCxnSpPr>
          <p:cNvPr id="400" name="Google Shape;400;p16"/>
          <p:cNvCxnSpPr/>
          <p:nvPr/>
        </p:nvCxnSpPr>
        <p:spPr>
          <a:xfrm>
            <a:off x="2822110" y="4337526"/>
            <a:ext cx="3855378" cy="0"/>
          </a:xfrm>
          <a:prstGeom prst="straightConnector1">
            <a:avLst/>
          </a:prstGeom>
          <a:noFill/>
          <a:ln w="25400" cap="flat" cmpd="sng">
            <a:solidFill>
              <a:schemeClr val="dk1"/>
            </a:solidFill>
            <a:prstDash val="dot"/>
            <a:miter lim="800000"/>
            <a:headEnd type="none" w="sm" len="sm"/>
            <a:tailEnd type="none" w="sm" len="sm"/>
          </a:ln>
        </p:spPr>
      </p:cxnSp>
      <p:sp>
        <p:nvSpPr>
          <p:cNvPr id="401" name="Google Shape;401;p16"/>
          <p:cNvSpPr/>
          <p:nvPr/>
        </p:nvSpPr>
        <p:spPr>
          <a:xfrm>
            <a:off x="7047002" y="3625745"/>
            <a:ext cx="1778014" cy="484401"/>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402" name="Google Shape;402;p16"/>
          <p:cNvSpPr txBox="1"/>
          <p:nvPr/>
        </p:nvSpPr>
        <p:spPr>
          <a:xfrm>
            <a:off x="165934" y="4913750"/>
            <a:ext cx="4307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After I have a bath,</a:t>
            </a:r>
            <a:endParaRPr/>
          </a:p>
        </p:txBody>
      </p:sp>
      <p:cxnSp>
        <p:nvCxnSpPr>
          <p:cNvPr id="403" name="Google Shape;403;p16"/>
          <p:cNvCxnSpPr/>
          <p:nvPr/>
        </p:nvCxnSpPr>
        <p:spPr>
          <a:xfrm>
            <a:off x="2983099" y="5283082"/>
            <a:ext cx="3855378" cy="0"/>
          </a:xfrm>
          <a:prstGeom prst="straightConnector1">
            <a:avLst/>
          </a:prstGeom>
          <a:noFill/>
          <a:ln w="25400" cap="flat" cmpd="sng">
            <a:solidFill>
              <a:schemeClr val="dk1"/>
            </a:solidFill>
            <a:prstDash val="dot"/>
            <a:miter lim="800000"/>
            <a:headEnd type="none" w="sm" len="sm"/>
            <a:tailEnd type="none" w="sm" len="sm"/>
          </a:ln>
        </p:spPr>
      </p:cxnSp>
      <p:sp>
        <p:nvSpPr>
          <p:cNvPr id="404" name="Google Shape;404;p16"/>
          <p:cNvSpPr/>
          <p:nvPr/>
        </p:nvSpPr>
        <p:spPr>
          <a:xfrm>
            <a:off x="7073979" y="4571301"/>
            <a:ext cx="1778014" cy="456967"/>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next?</a:t>
            </a:r>
            <a:endParaRPr/>
          </a:p>
        </p:txBody>
      </p:sp>
      <p:sp>
        <p:nvSpPr>
          <p:cNvPr id="405" name="Google Shape;405;p16"/>
          <p:cNvSpPr txBox="1"/>
          <p:nvPr/>
        </p:nvSpPr>
        <p:spPr>
          <a:xfrm>
            <a:off x="138956" y="5823856"/>
            <a:ext cx="46108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dk1"/>
                </a:solidFill>
                <a:latin typeface="Century Gothic"/>
                <a:ea typeface="Century Gothic"/>
                <a:cs typeface="Century Gothic"/>
                <a:sym typeface="Century Gothic"/>
              </a:rPr>
              <a:t>Before I have a bath,</a:t>
            </a:r>
            <a:endParaRPr/>
          </a:p>
        </p:txBody>
      </p:sp>
      <p:cxnSp>
        <p:nvCxnSpPr>
          <p:cNvPr id="406" name="Google Shape;406;p16"/>
          <p:cNvCxnSpPr/>
          <p:nvPr/>
        </p:nvCxnSpPr>
        <p:spPr>
          <a:xfrm>
            <a:off x="2444377" y="6193188"/>
            <a:ext cx="3855378" cy="0"/>
          </a:xfrm>
          <a:prstGeom prst="straightConnector1">
            <a:avLst/>
          </a:prstGeom>
          <a:noFill/>
          <a:ln w="25400" cap="flat" cmpd="sng">
            <a:solidFill>
              <a:schemeClr val="dk1"/>
            </a:solidFill>
            <a:prstDash val="dot"/>
            <a:miter lim="800000"/>
            <a:headEnd type="none" w="sm" len="sm"/>
            <a:tailEnd type="none" w="sm" len="sm"/>
          </a:ln>
        </p:spPr>
      </p:cxnSp>
      <p:sp>
        <p:nvSpPr>
          <p:cNvPr id="407" name="Google Shape;407;p16"/>
          <p:cNvSpPr/>
          <p:nvPr/>
        </p:nvSpPr>
        <p:spPr>
          <a:xfrm>
            <a:off x="7047002" y="5481407"/>
            <a:ext cx="1778014" cy="456963"/>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before a bath?</a:t>
            </a:r>
            <a:endParaRPr/>
          </a:p>
        </p:txBody>
      </p:sp>
      <p:sp>
        <p:nvSpPr>
          <p:cNvPr id="408" name="Google Shape;408;p16"/>
          <p:cNvSpPr txBox="1"/>
          <p:nvPr/>
        </p:nvSpPr>
        <p:spPr>
          <a:xfrm>
            <a:off x="10118035" y="913049"/>
            <a:ext cx="2073965" cy="14157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sentences change?</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Why do the sentences change?</a:t>
            </a:r>
            <a:endParaRPr/>
          </a:p>
        </p:txBody>
      </p:sp>
      <p:pic>
        <p:nvPicPr>
          <p:cNvPr id="410" name="Google Shape;410;p16" descr="Icon&#10;&#10;Description automatically generated"/>
          <p:cNvPicPr preferRelativeResize="0"/>
          <p:nvPr/>
        </p:nvPicPr>
        <p:blipFill rotWithShape="1">
          <a:blip r:embed="rId6">
            <a:alphaModFix/>
          </a:blip>
          <a:srcRect/>
          <a:stretch/>
        </p:blipFill>
        <p:spPr>
          <a:xfrm>
            <a:off x="11415213" y="72152"/>
            <a:ext cx="674078" cy="674078"/>
          </a:xfrm>
          <a:prstGeom prst="rect">
            <a:avLst/>
          </a:prstGeom>
          <a:noFill/>
          <a:ln>
            <a:noFill/>
          </a:ln>
        </p:spPr>
      </p:pic>
      <p:sp>
        <p:nvSpPr>
          <p:cNvPr id="411" name="Google Shape;411;p16"/>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‘if’, ‘when’,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pic>
        <p:nvPicPr>
          <p:cNvPr id="2" name="Picture 1" descr="Bathtub Vintage Cartoon - Free vector graphic on Pixab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1227" y="3740992"/>
            <a:ext cx="2341648" cy="1357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Skill development: You do</a:t>
            </a:r>
            <a:endParaRPr/>
          </a:p>
        </p:txBody>
      </p:sp>
      <p:pic>
        <p:nvPicPr>
          <p:cNvPr id="393" name="Google Shape;393;p16" descr="Logo, icon&#10;&#10;Description automatically generated"/>
          <p:cNvPicPr preferRelativeResize="0"/>
          <p:nvPr/>
        </p:nvPicPr>
        <p:blipFill rotWithShape="1">
          <a:blip r:embed="rId3">
            <a:alphaModFix/>
          </a:blip>
          <a:srcRect/>
          <a:stretch/>
        </p:blipFill>
        <p:spPr>
          <a:xfrm>
            <a:off x="10611593" y="72152"/>
            <a:ext cx="674078" cy="674078"/>
          </a:xfrm>
          <a:prstGeom prst="rect">
            <a:avLst/>
          </a:prstGeom>
          <a:noFill/>
          <a:ln>
            <a:noFill/>
          </a:ln>
        </p:spPr>
      </p:pic>
      <p:pic>
        <p:nvPicPr>
          <p:cNvPr id="394" name="Google Shape;394;p16" descr="Icon&#10;&#10;Description automatically generated"/>
          <p:cNvPicPr preferRelativeResize="0"/>
          <p:nvPr/>
        </p:nvPicPr>
        <p:blipFill rotWithShape="1">
          <a:blip r:embed="rId4">
            <a:alphaModFix/>
          </a:blip>
          <a:srcRect/>
          <a:stretch/>
        </p:blipFill>
        <p:spPr>
          <a:xfrm>
            <a:off x="9040068" y="72152"/>
            <a:ext cx="674079" cy="674079"/>
          </a:xfrm>
          <a:prstGeom prst="rect">
            <a:avLst/>
          </a:prstGeom>
          <a:noFill/>
          <a:ln>
            <a:noFill/>
          </a:ln>
        </p:spPr>
      </p:pic>
      <p:pic>
        <p:nvPicPr>
          <p:cNvPr id="395" name="Google Shape;395;p16" descr="Icon&#10;&#10;Description automatically generated"/>
          <p:cNvPicPr preferRelativeResize="0"/>
          <p:nvPr/>
        </p:nvPicPr>
        <p:blipFill rotWithShape="1">
          <a:blip r:embed="rId5">
            <a:alphaModFix/>
          </a:blip>
          <a:srcRect/>
          <a:stretch/>
        </p:blipFill>
        <p:spPr>
          <a:xfrm>
            <a:off x="9807973" y="72152"/>
            <a:ext cx="674078" cy="674078"/>
          </a:xfrm>
          <a:prstGeom prst="rect">
            <a:avLst/>
          </a:prstGeom>
          <a:noFill/>
          <a:ln>
            <a:noFill/>
          </a:ln>
        </p:spPr>
      </p:pic>
      <p:sp>
        <p:nvSpPr>
          <p:cNvPr id="396" name="Google Shape;396;p16"/>
          <p:cNvSpPr txBox="1"/>
          <p:nvPr/>
        </p:nvSpPr>
        <p:spPr>
          <a:xfrm>
            <a:off x="165934" y="3109644"/>
            <a:ext cx="6234866" cy="646290"/>
          </a:xfrm>
          <a:prstGeom prst="rect">
            <a:avLst/>
          </a:prstGeom>
          <a:noFill/>
          <a:ln>
            <a:noFill/>
          </a:ln>
        </p:spPr>
        <p:txBody>
          <a:bodyPr spcFirstLastPara="1" wrap="square" lIns="91425" tIns="45700" rIns="91425" bIns="45700" anchor="t" anchorCtr="0">
            <a:spAutoFit/>
          </a:bodyPr>
          <a:lstStyle/>
          <a:p>
            <a:pPr lvl="0"/>
            <a:r>
              <a:rPr lang="en-AU" sz="1800" dirty="0">
                <a:solidFill>
                  <a:schemeClr val="dk1"/>
                </a:solidFill>
                <a:latin typeface="Century Gothic"/>
                <a:ea typeface="Century Gothic"/>
                <a:cs typeface="Century Gothic"/>
                <a:sym typeface="Century Gothic"/>
              </a:rPr>
              <a:t>Insert text  - use examples from content/texts/topics from class</a:t>
            </a:r>
            <a:endParaRPr lang="en-AU" sz="1800" dirty="0"/>
          </a:p>
        </p:txBody>
      </p:sp>
      <p:cxnSp>
        <p:nvCxnSpPr>
          <p:cNvPr id="397" name="Google Shape;397;p16"/>
          <p:cNvCxnSpPr/>
          <p:nvPr/>
        </p:nvCxnSpPr>
        <p:spPr>
          <a:xfrm>
            <a:off x="2983099" y="3478976"/>
            <a:ext cx="3855378" cy="0"/>
          </a:xfrm>
          <a:prstGeom prst="straightConnector1">
            <a:avLst/>
          </a:prstGeom>
          <a:noFill/>
          <a:ln w="25400" cap="flat" cmpd="sng">
            <a:solidFill>
              <a:schemeClr val="dk1"/>
            </a:solidFill>
            <a:prstDash val="dot"/>
            <a:miter lim="800000"/>
            <a:headEnd type="none" w="sm" len="sm"/>
            <a:tailEnd type="none" w="sm" len="sm"/>
          </a:ln>
        </p:spPr>
      </p:cxnSp>
      <p:sp>
        <p:nvSpPr>
          <p:cNvPr id="398" name="Google Shape;398;p16"/>
          <p:cNvSpPr/>
          <p:nvPr/>
        </p:nvSpPr>
        <p:spPr>
          <a:xfrm>
            <a:off x="7073979" y="2767196"/>
            <a:ext cx="1778014" cy="412474"/>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399" name="Google Shape;399;p16"/>
          <p:cNvSpPr txBox="1"/>
          <p:nvPr/>
        </p:nvSpPr>
        <p:spPr>
          <a:xfrm>
            <a:off x="138957" y="3968194"/>
            <a:ext cx="6372420" cy="646290"/>
          </a:xfrm>
          <a:prstGeom prst="rect">
            <a:avLst/>
          </a:prstGeom>
          <a:noFill/>
          <a:ln>
            <a:noFill/>
          </a:ln>
        </p:spPr>
        <p:txBody>
          <a:bodyPr spcFirstLastPara="1" wrap="square" lIns="91425" tIns="45700" rIns="91425" bIns="45700" anchor="t" anchorCtr="0">
            <a:spAutoFit/>
          </a:bodyPr>
          <a:lstStyle/>
          <a:p>
            <a:pPr lvl="0"/>
            <a:r>
              <a:rPr lang="en-AU" sz="1800" dirty="0">
                <a:solidFill>
                  <a:schemeClr val="dk1"/>
                </a:solidFill>
                <a:latin typeface="Century Gothic"/>
                <a:ea typeface="Century Gothic"/>
                <a:cs typeface="Century Gothic"/>
                <a:sym typeface="Century Gothic"/>
              </a:rPr>
              <a:t>Insert text  - use examples from content/texts/topics from class</a:t>
            </a:r>
            <a:endParaRPr lang="en-AU" sz="1800" dirty="0"/>
          </a:p>
        </p:txBody>
      </p:sp>
      <p:cxnSp>
        <p:nvCxnSpPr>
          <p:cNvPr id="400" name="Google Shape;400;p16"/>
          <p:cNvCxnSpPr/>
          <p:nvPr/>
        </p:nvCxnSpPr>
        <p:spPr>
          <a:xfrm>
            <a:off x="2822110" y="4337526"/>
            <a:ext cx="3855378" cy="0"/>
          </a:xfrm>
          <a:prstGeom prst="straightConnector1">
            <a:avLst/>
          </a:prstGeom>
          <a:noFill/>
          <a:ln w="25400" cap="flat" cmpd="sng">
            <a:solidFill>
              <a:schemeClr val="dk1"/>
            </a:solidFill>
            <a:prstDash val="dot"/>
            <a:miter lim="800000"/>
            <a:headEnd type="none" w="sm" len="sm"/>
            <a:tailEnd type="none" w="sm" len="sm"/>
          </a:ln>
        </p:spPr>
      </p:cxnSp>
      <p:sp>
        <p:nvSpPr>
          <p:cNvPr id="401" name="Google Shape;401;p16"/>
          <p:cNvSpPr/>
          <p:nvPr/>
        </p:nvSpPr>
        <p:spPr>
          <a:xfrm>
            <a:off x="7047002" y="3625745"/>
            <a:ext cx="1778014" cy="484401"/>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will the result/ effect be?</a:t>
            </a:r>
            <a:endParaRPr/>
          </a:p>
        </p:txBody>
      </p:sp>
      <p:sp>
        <p:nvSpPr>
          <p:cNvPr id="402" name="Google Shape;402;p16"/>
          <p:cNvSpPr txBox="1"/>
          <p:nvPr/>
        </p:nvSpPr>
        <p:spPr>
          <a:xfrm>
            <a:off x="165933" y="4913750"/>
            <a:ext cx="6672543" cy="646290"/>
          </a:xfrm>
          <a:prstGeom prst="rect">
            <a:avLst/>
          </a:prstGeom>
          <a:noFill/>
          <a:ln>
            <a:noFill/>
          </a:ln>
        </p:spPr>
        <p:txBody>
          <a:bodyPr spcFirstLastPara="1" wrap="square" lIns="91425" tIns="45700" rIns="91425" bIns="45700" anchor="t" anchorCtr="0">
            <a:spAutoFit/>
          </a:bodyPr>
          <a:lstStyle/>
          <a:p>
            <a:pPr lvl="0"/>
            <a:r>
              <a:rPr lang="en-AU" sz="1800" dirty="0">
                <a:solidFill>
                  <a:schemeClr val="dk1"/>
                </a:solidFill>
                <a:latin typeface="Century Gothic"/>
                <a:ea typeface="Century Gothic"/>
                <a:cs typeface="Century Gothic"/>
                <a:sym typeface="Century Gothic"/>
              </a:rPr>
              <a:t>Insert text  - use examples from content/texts/topics from class</a:t>
            </a:r>
            <a:endParaRPr lang="en-AU" sz="1800" dirty="0"/>
          </a:p>
        </p:txBody>
      </p:sp>
      <p:cxnSp>
        <p:nvCxnSpPr>
          <p:cNvPr id="403" name="Google Shape;403;p16"/>
          <p:cNvCxnSpPr/>
          <p:nvPr/>
        </p:nvCxnSpPr>
        <p:spPr>
          <a:xfrm>
            <a:off x="2983099" y="5283082"/>
            <a:ext cx="3855378" cy="0"/>
          </a:xfrm>
          <a:prstGeom prst="straightConnector1">
            <a:avLst/>
          </a:prstGeom>
          <a:noFill/>
          <a:ln w="25400" cap="flat" cmpd="sng">
            <a:solidFill>
              <a:schemeClr val="dk1"/>
            </a:solidFill>
            <a:prstDash val="dot"/>
            <a:miter lim="800000"/>
            <a:headEnd type="none" w="sm" len="sm"/>
            <a:tailEnd type="none" w="sm" len="sm"/>
          </a:ln>
        </p:spPr>
      </p:cxnSp>
      <p:sp>
        <p:nvSpPr>
          <p:cNvPr id="404" name="Google Shape;404;p16"/>
          <p:cNvSpPr/>
          <p:nvPr/>
        </p:nvSpPr>
        <p:spPr>
          <a:xfrm>
            <a:off x="7073979" y="4571301"/>
            <a:ext cx="1778014" cy="456967"/>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next?</a:t>
            </a:r>
            <a:endParaRPr/>
          </a:p>
        </p:txBody>
      </p:sp>
      <p:sp>
        <p:nvSpPr>
          <p:cNvPr id="405" name="Google Shape;405;p16"/>
          <p:cNvSpPr txBox="1"/>
          <p:nvPr/>
        </p:nvSpPr>
        <p:spPr>
          <a:xfrm>
            <a:off x="138956" y="5823856"/>
            <a:ext cx="6261844" cy="646290"/>
          </a:xfrm>
          <a:prstGeom prst="rect">
            <a:avLst/>
          </a:prstGeom>
          <a:noFill/>
          <a:ln>
            <a:noFill/>
          </a:ln>
        </p:spPr>
        <p:txBody>
          <a:bodyPr spcFirstLastPara="1" wrap="square" lIns="91425" tIns="45700" rIns="91425" bIns="45700" anchor="t" anchorCtr="0">
            <a:spAutoFit/>
          </a:bodyPr>
          <a:lstStyle/>
          <a:p>
            <a:pPr lvl="0"/>
            <a:r>
              <a:rPr lang="en-AU" sz="1800" dirty="0">
                <a:solidFill>
                  <a:schemeClr val="dk1"/>
                </a:solidFill>
                <a:latin typeface="Century Gothic"/>
                <a:ea typeface="Century Gothic"/>
                <a:cs typeface="Century Gothic"/>
                <a:sym typeface="Century Gothic"/>
              </a:rPr>
              <a:t>Insert text  - use examples from content/texts/topics from class</a:t>
            </a:r>
            <a:endParaRPr lang="en-AU" sz="1800" dirty="0"/>
          </a:p>
        </p:txBody>
      </p:sp>
      <p:cxnSp>
        <p:nvCxnSpPr>
          <p:cNvPr id="406" name="Google Shape;406;p16"/>
          <p:cNvCxnSpPr/>
          <p:nvPr/>
        </p:nvCxnSpPr>
        <p:spPr>
          <a:xfrm>
            <a:off x="2444377" y="6193188"/>
            <a:ext cx="3855378" cy="0"/>
          </a:xfrm>
          <a:prstGeom prst="straightConnector1">
            <a:avLst/>
          </a:prstGeom>
          <a:noFill/>
          <a:ln w="25400" cap="flat" cmpd="sng">
            <a:solidFill>
              <a:schemeClr val="dk1"/>
            </a:solidFill>
            <a:prstDash val="dot"/>
            <a:miter lim="800000"/>
            <a:headEnd type="none" w="sm" len="sm"/>
            <a:tailEnd type="none" w="sm" len="sm"/>
          </a:ln>
        </p:spPr>
      </p:cxnSp>
      <p:sp>
        <p:nvSpPr>
          <p:cNvPr id="407" name="Google Shape;407;p16"/>
          <p:cNvSpPr/>
          <p:nvPr/>
        </p:nvSpPr>
        <p:spPr>
          <a:xfrm>
            <a:off x="7047002" y="5481407"/>
            <a:ext cx="1778014" cy="456963"/>
          </a:xfrm>
          <a:prstGeom prst="wedgeRoundRectCallout">
            <a:avLst>
              <a:gd name="adj1" fmla="val -20833"/>
              <a:gd name="adj2" fmla="val 62500"/>
              <a:gd name="adj3" fmla="val 0"/>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200">
                <a:solidFill>
                  <a:schemeClr val="dk1"/>
                </a:solidFill>
                <a:latin typeface="Calibri"/>
                <a:ea typeface="Calibri"/>
                <a:cs typeface="Calibri"/>
                <a:sym typeface="Calibri"/>
              </a:rPr>
              <a:t>What might happen before a bath?</a:t>
            </a:r>
            <a:endParaRPr/>
          </a:p>
        </p:txBody>
      </p:sp>
      <p:sp>
        <p:nvSpPr>
          <p:cNvPr id="408" name="Google Shape;408;p16"/>
          <p:cNvSpPr txBox="1"/>
          <p:nvPr/>
        </p:nvSpPr>
        <p:spPr>
          <a:xfrm>
            <a:off x="10118035" y="913049"/>
            <a:ext cx="2073965" cy="1415772"/>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What is subordinating conjunction?</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 the  sentences change?</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Why do the sentences change?</a:t>
            </a:r>
            <a:endParaRPr/>
          </a:p>
        </p:txBody>
      </p:sp>
      <p:pic>
        <p:nvPicPr>
          <p:cNvPr id="410" name="Google Shape;410;p16" descr="Icon&#10;&#10;Description automatically generated"/>
          <p:cNvPicPr preferRelativeResize="0"/>
          <p:nvPr/>
        </p:nvPicPr>
        <p:blipFill rotWithShape="1">
          <a:blip r:embed="rId6">
            <a:alphaModFix/>
          </a:blip>
          <a:srcRect/>
          <a:stretch/>
        </p:blipFill>
        <p:spPr>
          <a:xfrm>
            <a:off x="11415213" y="72152"/>
            <a:ext cx="674078" cy="674078"/>
          </a:xfrm>
          <a:prstGeom prst="rect">
            <a:avLst/>
          </a:prstGeom>
          <a:noFill/>
          <a:ln>
            <a:noFill/>
          </a:ln>
        </p:spPr>
      </p:pic>
      <p:sp>
        <p:nvSpPr>
          <p:cNvPr id="411" name="Google Shape;411;p16"/>
          <p:cNvSpPr/>
          <p:nvPr/>
        </p:nvSpPr>
        <p:spPr>
          <a:xfrm>
            <a:off x="0" y="369331"/>
            <a:ext cx="8301849" cy="2308324"/>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Read the sentence stem. Circle the subordinating conjunction ‘if’, ‘when’, ‘after’ or ‘before’.</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Underline the action/ verb (what they are doing) that is being described before the comma.</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Use this information to orally complete the sentence with a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a:p>
            <a:pPr marL="457200" marR="0" lvl="0" indent="-457200" algn="l" rtl="0">
              <a:spcBef>
                <a:spcPts val="0"/>
              </a:spcBef>
              <a:spcAft>
                <a:spcPts val="0"/>
              </a:spcAft>
              <a:buClr>
                <a:schemeClr val="dk1"/>
              </a:buClr>
              <a:buSzPts val="1800"/>
              <a:buFont typeface="Calibri"/>
              <a:buAutoNum type="arabicPeriod"/>
            </a:pPr>
            <a:r>
              <a:rPr lang="en-AU" sz="1800">
                <a:solidFill>
                  <a:schemeClr val="dk1"/>
                </a:solidFill>
                <a:latin typeface="Century Gothic"/>
                <a:ea typeface="Century Gothic"/>
                <a:cs typeface="Century Gothic"/>
                <a:sym typeface="Century Gothic"/>
              </a:rPr>
              <a:t>Write the sentence stem, followed by a comma, then </a:t>
            </a:r>
            <a:r>
              <a:rPr lang="en-AU" sz="1800">
                <a:solidFill>
                  <a:schemeClr val="accent2"/>
                </a:solidFill>
                <a:latin typeface="Century Gothic"/>
                <a:ea typeface="Century Gothic"/>
                <a:cs typeface="Century Gothic"/>
                <a:sym typeface="Century Gothic"/>
              </a:rPr>
              <a:t>who</a:t>
            </a:r>
            <a:r>
              <a:rPr lang="en-AU" sz="1800">
                <a:solidFill>
                  <a:schemeClr val="dk1"/>
                </a:solidFill>
                <a:latin typeface="Century Gothic"/>
                <a:ea typeface="Century Gothic"/>
                <a:cs typeface="Century Gothic"/>
                <a:sym typeface="Century Gothic"/>
              </a:rPr>
              <a:t> and an </a:t>
            </a:r>
            <a:r>
              <a:rPr lang="en-AU" sz="1800">
                <a:solidFill>
                  <a:srgbClr val="00B050"/>
                </a:solidFill>
                <a:latin typeface="Century Gothic"/>
                <a:ea typeface="Century Gothic"/>
                <a:cs typeface="Century Gothic"/>
                <a:sym typeface="Century Gothic"/>
              </a:rPr>
              <a:t>action/ verb (what they are doing).</a:t>
            </a:r>
            <a:endParaRPr/>
          </a:p>
        </p:txBody>
      </p:sp>
    </p:spTree>
    <p:extLst>
      <p:ext uri="{BB962C8B-B14F-4D97-AF65-F5344CB8AC3E}">
        <p14:creationId xmlns:p14="http://schemas.microsoft.com/office/powerpoint/2010/main" val="398079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6"/>
        <p:cNvGrpSpPr/>
        <p:nvPr/>
      </p:nvGrpSpPr>
      <p:grpSpPr>
        <a:xfrm>
          <a:off x="0" y="0"/>
          <a:ext cx="0" cy="0"/>
          <a:chOff x="0" y="0"/>
          <a:chExt cx="0" cy="0"/>
        </a:xfrm>
      </p:grpSpPr>
      <p:pic>
        <p:nvPicPr>
          <p:cNvPr id="97" name="Google Shape;97;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8" name="Google Shape;98;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100" name="Google Shape;100;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4" name="Google Shape;104;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5" name="Google Shape;105;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6" name="Google Shape;106;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7" name="Google Shape;107;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8" name="Google Shape;108;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11" name="Google Shape;111;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12" name="Google Shape;112;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13" name="Google Shape;113;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4" name="Google Shape;114;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5" name="Google Shape;115;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6" name="Google Shape;116;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p:nvPr/>
        </p:nvSpPr>
        <p:spPr>
          <a:xfrm>
            <a:off x="923925" y="2190750"/>
            <a:ext cx="10553700" cy="1815841"/>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0" i="0" u="none" strike="noStrike" cap="none" dirty="0">
                <a:solidFill>
                  <a:schemeClr val="dk1"/>
                </a:solidFill>
                <a:latin typeface="Century Gothic"/>
                <a:ea typeface="Century Gothic"/>
                <a:cs typeface="Century Gothic"/>
                <a:sym typeface="Century Gothic"/>
              </a:rPr>
              <a:t>We are learning to finish sentences when given a sentence stem starting with </a:t>
            </a:r>
            <a:r>
              <a:rPr lang="en-AU" sz="2800" b="0" i="0" u="none" strike="noStrike" cap="none" dirty="0" smtClean="0">
                <a:solidFill>
                  <a:schemeClr val="dk1"/>
                </a:solidFill>
                <a:latin typeface="Century Gothic"/>
                <a:ea typeface="Century Gothic"/>
                <a:cs typeface="Century Gothic"/>
                <a:sym typeface="Century Gothic"/>
              </a:rPr>
              <a:t>the conjunctions ‘before’, ‘after’, ‘if’ </a:t>
            </a:r>
            <a:r>
              <a:rPr lang="en-AU" sz="2800" b="0" i="0" u="none" strike="noStrike" cap="none" dirty="0">
                <a:solidFill>
                  <a:schemeClr val="dk1"/>
                </a:solidFill>
                <a:latin typeface="Century Gothic"/>
                <a:ea typeface="Century Gothic"/>
                <a:cs typeface="Century Gothic"/>
                <a:sym typeface="Century Gothic"/>
              </a:rPr>
              <a:t>or </a:t>
            </a:r>
            <a:r>
              <a:rPr lang="en-AU" sz="2800" b="0" i="0" u="none" strike="noStrike" cap="none" dirty="0" smtClean="0">
                <a:solidFill>
                  <a:schemeClr val="dk1"/>
                </a:solidFill>
                <a:latin typeface="Century Gothic"/>
                <a:ea typeface="Century Gothic"/>
                <a:cs typeface="Century Gothic"/>
                <a:sym typeface="Century Gothic"/>
              </a:rPr>
              <a:t>‘when’.</a:t>
            </a:r>
            <a:endParaRPr dirty="0"/>
          </a:p>
          <a:p>
            <a:pPr marL="0" marR="0" lvl="0" indent="0" algn="ctr" rtl="0">
              <a:spcBef>
                <a:spcPts val="0"/>
              </a:spcBef>
              <a:spcAft>
                <a:spcPts val="0"/>
              </a:spcAft>
              <a:buNone/>
            </a:pPr>
            <a:r>
              <a:rPr lang="en-AU" sz="2800" b="0" i="0" u="none" strike="noStrike" cap="none" dirty="0">
                <a:solidFill>
                  <a:schemeClr val="dk1"/>
                </a:solidFill>
                <a:latin typeface="Century Gothic"/>
                <a:ea typeface="Century Gothic"/>
                <a:cs typeface="Century Gothic"/>
                <a:sym typeface="Century Gothic"/>
              </a:rPr>
              <a:t>(Starting with a subordinating conjunction). </a:t>
            </a:r>
            <a:endParaRPr dirty="0"/>
          </a:p>
        </p:txBody>
      </p:sp>
      <p:sp>
        <p:nvSpPr>
          <p:cNvPr id="122" name="Google Shape;122;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0" i="0" u="none" strike="noStrike" cap="none">
                <a:solidFill>
                  <a:schemeClr val="lt1"/>
                </a:solidFill>
                <a:latin typeface="Century Gothic"/>
                <a:ea typeface="Century Gothic"/>
                <a:cs typeface="Century Gothic"/>
                <a:sym typeface="Century Gothic"/>
              </a:rPr>
              <a:t>Learning Objective</a:t>
            </a:r>
            <a:endParaRPr/>
          </a:p>
        </p:txBody>
      </p:sp>
      <p:pic>
        <p:nvPicPr>
          <p:cNvPr id="123" name="Google Shape;123;p3" descr="Icon&#10;&#10;Description automatically generated"/>
          <p:cNvPicPr preferRelativeResize="0">
            <a:picLocks noGrp="1"/>
          </p:cNvPicPr>
          <p:nvPr>
            <p:ph type="body" idx="1"/>
          </p:nvPr>
        </p:nvPicPr>
        <p:blipFill rotWithShape="1">
          <a:blip r:embed="rId3">
            <a:alphaModFix/>
          </a:blip>
          <a:srcRect/>
          <a:stretch/>
        </p:blipFill>
        <p:spPr>
          <a:xfrm>
            <a:off x="10061364" y="184665"/>
            <a:ext cx="674079" cy="6740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body" idx="1"/>
          </p:nvPr>
        </p:nvSpPr>
        <p:spPr>
          <a:xfrm>
            <a:off x="154907" y="766354"/>
            <a:ext cx="11845504" cy="6740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pic>
        <p:nvPicPr>
          <p:cNvPr id="130" name="Google Shape;130;p4" descr="https://cdn3.vectorstock.com/i/1000x1000/77/52/yes-tick-icon-vector-22957752.jpg"/>
          <p:cNvPicPr preferRelativeResize="0"/>
          <p:nvPr/>
        </p:nvPicPr>
        <p:blipFill rotWithShape="1">
          <a:blip r:embed="rId3">
            <a:alphaModFix/>
          </a:blip>
          <a:srcRect b="10582"/>
          <a:stretch/>
        </p:blipFill>
        <p:spPr>
          <a:xfrm>
            <a:off x="5677065" y="7421449"/>
            <a:ext cx="837870" cy="621089"/>
          </a:xfrm>
          <a:prstGeom prst="rect">
            <a:avLst/>
          </a:prstGeom>
          <a:noFill/>
          <a:ln>
            <a:noFill/>
          </a:ln>
        </p:spPr>
      </p:pic>
      <p:sp>
        <p:nvSpPr>
          <p:cNvPr id="131" name="Google Shape;131;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a:solidFill>
                  <a:schemeClr val="lt1"/>
                </a:solidFill>
                <a:latin typeface="Century Gothic"/>
                <a:ea typeface="Century Gothic"/>
                <a:cs typeface="Century Gothic"/>
                <a:sym typeface="Century Gothic"/>
              </a:rPr>
              <a:t>Concept Development</a:t>
            </a:r>
            <a:endParaRPr/>
          </a:p>
        </p:txBody>
      </p:sp>
      <p:pic>
        <p:nvPicPr>
          <p:cNvPr id="132" name="Google Shape;132;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5" name="Google Shape;135;p4"/>
          <p:cNvSpPr txBox="1"/>
          <p:nvPr/>
        </p:nvSpPr>
        <p:spPr>
          <a:xfrm>
            <a:off x="534005" y="801180"/>
            <a:ext cx="8858464" cy="280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Noto Sans Symbols"/>
              <a:buChar char="▪"/>
            </a:pPr>
            <a:r>
              <a:rPr lang="en-AU" sz="2400">
                <a:solidFill>
                  <a:schemeClr val="dk1"/>
                </a:solidFill>
                <a:latin typeface="Century Gothic"/>
                <a:ea typeface="Century Gothic"/>
                <a:cs typeface="Century Gothic"/>
                <a:sym typeface="Century Gothic"/>
              </a:rPr>
              <a:t>When we are writing, we can use ‘if’, ‘when’, ‘before’ and ‘after’ at the beginning of a sentence. </a:t>
            </a:r>
            <a:endParaRPr/>
          </a:p>
          <a:p>
            <a:pPr marL="228600" marR="0" lvl="0" indent="-228600" algn="l" rtl="0">
              <a:lnSpc>
                <a:spcPct val="90000"/>
              </a:lnSpc>
              <a:spcBef>
                <a:spcPts val="1000"/>
              </a:spcBef>
              <a:spcAft>
                <a:spcPts val="0"/>
              </a:spcAft>
              <a:buClr>
                <a:schemeClr val="dk1"/>
              </a:buClr>
              <a:buSzPts val="2400"/>
              <a:buFont typeface="Noto Sans Symbols"/>
              <a:buChar char="▪"/>
            </a:pPr>
            <a:r>
              <a:rPr lang="en-AU" sz="2400">
                <a:solidFill>
                  <a:schemeClr val="dk1"/>
                </a:solidFill>
                <a:latin typeface="Century Gothic"/>
                <a:ea typeface="Century Gothic"/>
                <a:cs typeface="Century Gothic"/>
                <a:sym typeface="Century Gothic"/>
              </a:rPr>
              <a:t>A special name for these words is ‘subordinating conjunctions’. </a:t>
            </a:r>
            <a:endParaRPr/>
          </a:p>
          <a:p>
            <a:pPr marL="228600" marR="0" lvl="0" indent="-228600" algn="l" rtl="0">
              <a:lnSpc>
                <a:spcPct val="90000"/>
              </a:lnSpc>
              <a:spcBef>
                <a:spcPts val="1000"/>
              </a:spcBef>
              <a:spcAft>
                <a:spcPts val="0"/>
              </a:spcAft>
              <a:buClr>
                <a:schemeClr val="dk1"/>
              </a:buClr>
              <a:buSzPts val="2400"/>
              <a:buFont typeface="Noto Sans Symbols"/>
              <a:buChar char="▪"/>
            </a:pPr>
            <a:r>
              <a:rPr lang="en-AU" sz="2400">
                <a:solidFill>
                  <a:schemeClr val="dk1"/>
                </a:solidFill>
                <a:latin typeface="Century Gothic"/>
                <a:ea typeface="Century Gothic"/>
                <a:cs typeface="Century Gothic"/>
                <a:sym typeface="Century Gothic"/>
              </a:rPr>
              <a:t>The subordinating conjunctions of ‘if’, ‘when’, ‘before’ and ‘after’ show how actions are linked together or related.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body" idx="1"/>
          </p:nvPr>
        </p:nvSpPr>
        <p:spPr>
          <a:xfrm>
            <a:off x="154907" y="766354"/>
            <a:ext cx="11845504" cy="1646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41" name="Google Shape;141;p5"/>
          <p:cNvSpPr/>
          <p:nvPr/>
        </p:nvSpPr>
        <p:spPr>
          <a:xfrm>
            <a:off x="325098" y="2412958"/>
            <a:ext cx="32753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Sentence stems:</a:t>
            </a:r>
            <a:endParaRPr/>
          </a:p>
        </p:txBody>
      </p:sp>
      <p:sp>
        <p:nvSpPr>
          <p:cNvPr id="142" name="Google Shape;142;p5"/>
          <p:cNvSpPr txBox="1"/>
          <p:nvPr/>
        </p:nvSpPr>
        <p:spPr>
          <a:xfrm>
            <a:off x="301225" y="315619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When</a:t>
            </a:r>
            <a:r>
              <a:rPr lang="en-AU" sz="2000" u="sng">
                <a:solidFill>
                  <a:schemeClr val="dk1"/>
                </a:solidFill>
                <a:latin typeface="Century Gothic"/>
                <a:ea typeface="Century Gothic"/>
                <a:cs typeface="Century Gothic"/>
                <a:sym typeface="Century Gothic"/>
              </a:rPr>
              <a:t> 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43" name="Google Shape;143;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44" name="Google Shape;144;p5"/>
          <p:cNvSpPr txBox="1"/>
          <p:nvPr/>
        </p:nvSpPr>
        <p:spPr>
          <a:xfrm>
            <a:off x="10181939" y="1250631"/>
            <a:ext cx="1988664" cy="138499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Subordinating conjunctions show how actions are …</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These sentence stems are not ... (a complete thought)</a:t>
            </a:r>
            <a:endParaRPr/>
          </a:p>
        </p:txBody>
      </p:sp>
      <p:pic>
        <p:nvPicPr>
          <p:cNvPr id="145" name="Google Shape;145;p5"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46" name="Google Shape;146;p5"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47" name="Google Shape;147;p5"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sp>
        <p:nvSpPr>
          <p:cNvPr id="148" name="Google Shape;148;p5"/>
          <p:cNvSpPr txBox="1"/>
          <p:nvPr/>
        </p:nvSpPr>
        <p:spPr>
          <a:xfrm>
            <a:off x="301225" y="3696975"/>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If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49" name="Google Shape;149;p5"/>
          <p:cNvSpPr txBox="1"/>
          <p:nvPr/>
        </p:nvSpPr>
        <p:spPr>
          <a:xfrm>
            <a:off x="336711" y="4339791"/>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50" name="Google Shape;150;p5"/>
          <p:cNvSpPr txBox="1"/>
          <p:nvPr/>
        </p:nvSpPr>
        <p:spPr>
          <a:xfrm>
            <a:off x="346496" y="4982607"/>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51" name="Google Shape;151;p5"/>
          <p:cNvSpPr txBox="1"/>
          <p:nvPr/>
        </p:nvSpPr>
        <p:spPr>
          <a:xfrm>
            <a:off x="1001301" y="5842507"/>
            <a:ext cx="9940213"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These sentence stems are not complete thoughts. They tell us when something has happened or will happen but they are not a complete thought.</a:t>
            </a:r>
            <a:endParaRPr/>
          </a:p>
        </p:txBody>
      </p:sp>
      <p:sp>
        <p:nvSpPr>
          <p:cNvPr id="152" name="Google Shape;152;p5"/>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“when’, ‘before’ and ‘after’ are subordinating conjunctions that show how to two actions are linked together or related.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‘if’, when’,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in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body" idx="1"/>
          </p:nvPr>
        </p:nvSpPr>
        <p:spPr>
          <a:xfrm>
            <a:off x="154907" y="766354"/>
            <a:ext cx="11845504" cy="16466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58" name="Google Shape;158;p6"/>
          <p:cNvSpPr/>
          <p:nvPr/>
        </p:nvSpPr>
        <p:spPr>
          <a:xfrm>
            <a:off x="334884" y="2971630"/>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pic>
        <p:nvPicPr>
          <p:cNvPr id="159" name="Google Shape;159;p6" descr="https://cdn3.vectorstock.com/i/1000x1000/77/52/yes-tick-icon-vector-22957752.jpg"/>
          <p:cNvPicPr preferRelativeResize="0"/>
          <p:nvPr/>
        </p:nvPicPr>
        <p:blipFill rotWithShape="1">
          <a:blip r:embed="rId3">
            <a:alphaModFix/>
          </a:blip>
          <a:srcRect b="10582"/>
          <a:stretch/>
        </p:blipFill>
        <p:spPr>
          <a:xfrm>
            <a:off x="7447730" y="3264444"/>
            <a:ext cx="837870" cy="621089"/>
          </a:xfrm>
          <a:prstGeom prst="rect">
            <a:avLst/>
          </a:prstGeom>
          <a:noFill/>
          <a:ln>
            <a:noFill/>
          </a:ln>
        </p:spPr>
      </p:pic>
      <p:sp>
        <p:nvSpPr>
          <p:cNvPr id="160" name="Google Shape;160;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61" name="Google Shape;161;p6"/>
          <p:cNvSpPr txBox="1"/>
          <p:nvPr/>
        </p:nvSpPr>
        <p:spPr>
          <a:xfrm>
            <a:off x="10181939" y="1250631"/>
            <a:ext cx="1988664" cy="156966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200" b="1">
                <a:solidFill>
                  <a:schemeClr val="dk1"/>
                </a:solidFill>
                <a:latin typeface="Century Gothic"/>
                <a:ea typeface="Century Gothic"/>
                <a:cs typeface="Century Gothic"/>
                <a:sym typeface="Century Gothic"/>
              </a:rPr>
              <a:t>CFU:</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Subordinating conjunctions show how actions are …</a:t>
            </a:r>
            <a:endParaRPr/>
          </a:p>
          <a:p>
            <a:pPr marL="285750" marR="0" lvl="0" indent="-285750" algn="l" rtl="0">
              <a:spcBef>
                <a:spcPts val="0"/>
              </a:spcBef>
              <a:spcAft>
                <a:spcPts val="0"/>
              </a:spcAft>
              <a:buClr>
                <a:schemeClr val="dk1"/>
              </a:buClr>
              <a:buSzPts val="1200"/>
              <a:buFont typeface="Arial"/>
              <a:buChar char="•"/>
            </a:pPr>
            <a:r>
              <a:rPr lang="en-AU" sz="1200">
                <a:solidFill>
                  <a:schemeClr val="dk1"/>
                </a:solidFill>
                <a:latin typeface="Century Gothic"/>
                <a:ea typeface="Century Gothic"/>
                <a:cs typeface="Century Gothic"/>
                <a:sym typeface="Century Gothic"/>
              </a:rPr>
              <a:t>How does starting with before and after change the sentence?</a:t>
            </a:r>
            <a:endParaRPr/>
          </a:p>
        </p:txBody>
      </p:sp>
      <p:pic>
        <p:nvPicPr>
          <p:cNvPr id="162" name="Google Shape;162;p6"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63" name="Google Shape;163;p6"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64" name="Google Shape;164;p6"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65" name="Google Shape;165;p6"/>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“when’, ‘before’ and ‘after’ are subordinating conjunctions that show how to two actions are linked together or related.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‘if’, when’,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in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66" name="Google Shape;166;p6"/>
          <p:cNvSpPr txBox="1"/>
          <p:nvPr/>
        </p:nvSpPr>
        <p:spPr>
          <a:xfrm>
            <a:off x="279828" y="4012638"/>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When</a:t>
            </a:r>
            <a:r>
              <a:rPr lang="en-AU" sz="2000" u="sng">
                <a:solidFill>
                  <a:schemeClr val="dk1"/>
                </a:solidFill>
                <a:latin typeface="Century Gothic"/>
                <a:ea typeface="Century Gothic"/>
                <a:cs typeface="Century Gothic"/>
                <a:sym typeface="Century Gothic"/>
              </a:rPr>
              <a:t> 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Billy finds a seat.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67" name="Google Shape;167;p6"/>
          <p:cNvSpPr txBox="1"/>
          <p:nvPr/>
        </p:nvSpPr>
        <p:spPr>
          <a:xfrm>
            <a:off x="279828" y="4553422"/>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If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Billy will make it to school on time.</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68" name="Google Shape;168;p6"/>
          <p:cNvSpPr txBox="1"/>
          <p:nvPr/>
        </p:nvSpPr>
        <p:spPr>
          <a:xfrm>
            <a:off x="315314" y="5196238"/>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the bus driver takes off.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69" name="Google Shape;169;p6"/>
          <p:cNvSpPr txBox="1"/>
          <p:nvPr/>
        </p:nvSpPr>
        <p:spPr>
          <a:xfrm>
            <a:off x="325099" y="5839054"/>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Billy races to the bus stop.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pic>
        <p:nvPicPr>
          <p:cNvPr id="175" name="Google Shape;175;p7"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76" name="Google Shape;176;p7"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77" name="Google Shape;177;p7" descr="Icon&#10;&#10;Description automatically generated"/>
          <p:cNvPicPr preferRelativeResize="0"/>
          <p:nvPr/>
        </p:nvPicPr>
        <p:blipFill rotWithShape="1">
          <a:blip r:embed="rId5">
            <a:alphaModFix/>
          </a:blip>
          <a:srcRect/>
          <a:stretch/>
        </p:blipFill>
        <p:spPr>
          <a:xfrm>
            <a:off x="9771566" y="111768"/>
            <a:ext cx="693813" cy="679158"/>
          </a:xfrm>
          <a:prstGeom prst="rect">
            <a:avLst/>
          </a:prstGeom>
          <a:noFill/>
          <a:ln>
            <a:noFill/>
          </a:ln>
        </p:spPr>
      </p:pic>
      <p:sp>
        <p:nvSpPr>
          <p:cNvPr id="178" name="Google Shape;178;p7"/>
          <p:cNvSpPr txBox="1"/>
          <p:nvPr/>
        </p:nvSpPr>
        <p:spPr>
          <a:xfrm>
            <a:off x="10118035" y="913049"/>
            <a:ext cx="2073965"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Why are these non examples?</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How can we fix the non-examples?</a:t>
            </a:r>
            <a:endParaRPr/>
          </a:p>
        </p:txBody>
      </p:sp>
      <p:sp>
        <p:nvSpPr>
          <p:cNvPr id="179" name="Google Shape;179;p7"/>
          <p:cNvSpPr/>
          <p:nvPr/>
        </p:nvSpPr>
        <p:spPr>
          <a:xfrm>
            <a:off x="479697" y="2259034"/>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pic>
        <p:nvPicPr>
          <p:cNvPr id="180" name="Google Shape;180;p7" descr="See the source image"/>
          <p:cNvPicPr preferRelativeResize="0"/>
          <p:nvPr/>
        </p:nvPicPr>
        <p:blipFill rotWithShape="1">
          <a:blip r:embed="rId6">
            <a:alphaModFix/>
          </a:blip>
          <a:srcRect l="50750"/>
          <a:stretch/>
        </p:blipFill>
        <p:spPr>
          <a:xfrm>
            <a:off x="6416394" y="2114611"/>
            <a:ext cx="857250" cy="784725"/>
          </a:xfrm>
          <a:prstGeom prst="rect">
            <a:avLst/>
          </a:prstGeom>
          <a:noFill/>
          <a:ln>
            <a:noFill/>
          </a:ln>
        </p:spPr>
      </p:pic>
      <p:sp>
        <p:nvSpPr>
          <p:cNvPr id="181" name="Google Shape;181;p7"/>
          <p:cNvSpPr txBox="1"/>
          <p:nvPr/>
        </p:nvSpPr>
        <p:spPr>
          <a:xfrm>
            <a:off x="1022806" y="3313517"/>
            <a:ext cx="9940213"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when, but Billy would not normally crawl under the seat.</a:t>
            </a:r>
            <a:endParaRPr/>
          </a:p>
        </p:txBody>
      </p:sp>
      <p:sp>
        <p:nvSpPr>
          <p:cNvPr id="182" name="Google Shape;182;p7"/>
          <p:cNvSpPr txBox="1"/>
          <p:nvPr/>
        </p:nvSpPr>
        <p:spPr>
          <a:xfrm>
            <a:off x="1001301" y="4103422"/>
            <a:ext cx="9940213"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if, but it is not a complete thought. There is no subject after the comma. We do not know ’who’ makes it to school.</a:t>
            </a:r>
            <a:endParaRPr/>
          </a:p>
        </p:txBody>
      </p:sp>
      <p:sp>
        <p:nvSpPr>
          <p:cNvPr id="183" name="Google Shape;183;p7"/>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“when’, ‘before’ and ‘after’ are subordinating conjunctions that show how to two actions are linked together or related.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‘if’, when’,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in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84" name="Google Shape;184;p7"/>
          <p:cNvSpPr txBox="1"/>
          <p:nvPr/>
        </p:nvSpPr>
        <p:spPr>
          <a:xfrm>
            <a:off x="279828" y="2864740"/>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When</a:t>
            </a:r>
            <a:r>
              <a:rPr lang="en-AU" sz="2000" u="sng">
                <a:solidFill>
                  <a:schemeClr val="dk1"/>
                </a:solidFill>
                <a:latin typeface="Century Gothic"/>
                <a:ea typeface="Century Gothic"/>
                <a:cs typeface="Century Gothic"/>
                <a:sym typeface="Century Gothic"/>
              </a:rPr>
              <a:t> 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Billy crawls under the seat.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85" name="Google Shape;185;p7"/>
          <p:cNvSpPr txBox="1"/>
          <p:nvPr/>
        </p:nvSpPr>
        <p:spPr>
          <a:xfrm>
            <a:off x="279828" y="3725336"/>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If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makes it to school on time.</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86" name="Google Shape;186;p7"/>
          <p:cNvSpPr txBox="1"/>
          <p:nvPr/>
        </p:nvSpPr>
        <p:spPr>
          <a:xfrm>
            <a:off x="240003" y="4749753"/>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the bus driver stops the bus.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87" name="Google Shape;187;p7"/>
          <p:cNvSpPr txBox="1"/>
          <p:nvPr/>
        </p:nvSpPr>
        <p:spPr>
          <a:xfrm>
            <a:off x="325099" y="5839054"/>
            <a:ext cx="1184550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to the bus stop.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188" name="Google Shape;188;p7"/>
          <p:cNvSpPr txBox="1"/>
          <p:nvPr/>
        </p:nvSpPr>
        <p:spPr>
          <a:xfrm>
            <a:off x="1022806" y="5150727"/>
            <a:ext cx="9940213"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after, but does not match the first part of the sentence. The bus would already be stopped. </a:t>
            </a:r>
            <a:endParaRPr/>
          </a:p>
        </p:txBody>
      </p:sp>
      <p:sp>
        <p:nvSpPr>
          <p:cNvPr id="189" name="Google Shape;189;p7"/>
          <p:cNvSpPr txBox="1"/>
          <p:nvPr/>
        </p:nvSpPr>
        <p:spPr>
          <a:xfrm>
            <a:off x="1022805" y="6198032"/>
            <a:ext cx="9940213" cy="646331"/>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before, but it is not a complete thought. There is no subject or verb after the comma. We do not know ’who’ or ‘what’.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pic>
        <p:nvPicPr>
          <p:cNvPr id="196" name="Google Shape;196;p8"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97" name="Google Shape;197;p8"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98" name="Google Shape;198;p8" descr="Icon&#10;&#10;Description automatically generated"/>
          <p:cNvPicPr preferRelativeResize="0"/>
          <p:nvPr/>
        </p:nvPicPr>
        <p:blipFill rotWithShape="1">
          <a:blip r:embed="rId5">
            <a:alphaModFix/>
          </a:blip>
          <a:srcRect/>
          <a:stretch/>
        </p:blipFill>
        <p:spPr>
          <a:xfrm>
            <a:off x="9771566" y="126056"/>
            <a:ext cx="693813" cy="679158"/>
          </a:xfrm>
          <a:prstGeom prst="rect">
            <a:avLst/>
          </a:prstGeom>
          <a:noFill/>
          <a:ln>
            <a:noFill/>
          </a:ln>
        </p:spPr>
      </p:pic>
      <p:sp>
        <p:nvSpPr>
          <p:cNvPr id="199" name="Google Shape;199;p8"/>
          <p:cNvSpPr txBox="1"/>
          <p:nvPr/>
        </p:nvSpPr>
        <p:spPr>
          <a:xfrm>
            <a:off x="154907" y="4912185"/>
            <a:ext cx="5870787" cy="5861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If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makes it to school on time.</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00" name="Google Shape;200;p8"/>
          <p:cNvSpPr/>
          <p:nvPr/>
        </p:nvSpPr>
        <p:spPr>
          <a:xfrm>
            <a:off x="394601" y="2464095"/>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pic>
        <p:nvPicPr>
          <p:cNvPr id="201" name="Google Shape;201;p8" descr="See the source image"/>
          <p:cNvPicPr preferRelativeResize="0"/>
          <p:nvPr/>
        </p:nvPicPr>
        <p:blipFill rotWithShape="1">
          <a:blip r:embed="rId6">
            <a:alphaModFix/>
          </a:blip>
          <a:srcRect l="50750"/>
          <a:stretch/>
        </p:blipFill>
        <p:spPr>
          <a:xfrm>
            <a:off x="3600450" y="2186275"/>
            <a:ext cx="857250" cy="784725"/>
          </a:xfrm>
          <a:prstGeom prst="rect">
            <a:avLst/>
          </a:prstGeom>
          <a:noFill/>
          <a:ln>
            <a:noFill/>
          </a:ln>
        </p:spPr>
      </p:pic>
      <p:sp>
        <p:nvSpPr>
          <p:cNvPr id="202" name="Google Shape;202;p8"/>
          <p:cNvSpPr txBox="1"/>
          <p:nvPr/>
        </p:nvSpPr>
        <p:spPr>
          <a:xfrm>
            <a:off x="154907" y="3050027"/>
            <a:ext cx="594109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When</a:t>
            </a:r>
            <a:r>
              <a:rPr lang="en-AU" sz="2000" u="sng">
                <a:solidFill>
                  <a:schemeClr val="dk1"/>
                </a:solidFill>
                <a:latin typeface="Century Gothic"/>
                <a:ea typeface="Century Gothic"/>
                <a:cs typeface="Century Gothic"/>
                <a:sym typeface="Century Gothic"/>
              </a:rPr>
              <a:t> 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Billy jumps into the pool.</a:t>
            </a:r>
            <a:endParaRPr sz="2000">
              <a:solidFill>
                <a:schemeClr val="dk1"/>
              </a:solidFill>
              <a:latin typeface="Century Gothic"/>
              <a:ea typeface="Century Gothic"/>
              <a:cs typeface="Century Gothic"/>
              <a:sym typeface="Century Gothic"/>
            </a:endParaRPr>
          </a:p>
        </p:txBody>
      </p:sp>
      <p:sp>
        <p:nvSpPr>
          <p:cNvPr id="203" name="Google Shape;203;p8"/>
          <p:cNvSpPr txBox="1"/>
          <p:nvPr/>
        </p:nvSpPr>
        <p:spPr>
          <a:xfrm>
            <a:off x="937712" y="3791584"/>
            <a:ext cx="4682100" cy="64650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when, but it does not make sense. </a:t>
            </a:r>
            <a:endParaRPr/>
          </a:p>
        </p:txBody>
      </p:sp>
      <p:sp>
        <p:nvSpPr>
          <p:cNvPr id="204" name="Google Shape;204;p8"/>
          <p:cNvSpPr txBox="1"/>
          <p:nvPr/>
        </p:nvSpPr>
        <p:spPr>
          <a:xfrm>
            <a:off x="901416" y="5605743"/>
            <a:ext cx="4703546" cy="1200329"/>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if, but it is not a complete thought. There is no subject after the comma. We do not know ’who’ makes it to school.</a:t>
            </a:r>
            <a:endParaRPr/>
          </a:p>
        </p:txBody>
      </p:sp>
      <p:sp>
        <p:nvSpPr>
          <p:cNvPr id="205" name="Google Shape;205;p8"/>
          <p:cNvSpPr/>
          <p:nvPr/>
        </p:nvSpPr>
        <p:spPr>
          <a:xfrm>
            <a:off x="6572249" y="2391091"/>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pic>
        <p:nvPicPr>
          <p:cNvPr id="206" name="Google Shape;206;p8" descr="https://cdn3.vectorstock.com/i/1000x1000/77/52/yes-tick-icon-vector-22957752.jpg"/>
          <p:cNvPicPr preferRelativeResize="0"/>
          <p:nvPr/>
        </p:nvPicPr>
        <p:blipFill rotWithShape="1">
          <a:blip r:embed="rId7">
            <a:alphaModFix/>
          </a:blip>
          <a:srcRect b="10582"/>
          <a:stretch/>
        </p:blipFill>
        <p:spPr>
          <a:xfrm>
            <a:off x="9029587" y="2311378"/>
            <a:ext cx="837870" cy="621089"/>
          </a:xfrm>
          <a:prstGeom prst="rect">
            <a:avLst/>
          </a:prstGeom>
          <a:noFill/>
          <a:ln>
            <a:noFill/>
          </a:ln>
        </p:spPr>
      </p:pic>
      <p:sp>
        <p:nvSpPr>
          <p:cNvPr id="207" name="Google Shape;207;p8"/>
          <p:cNvSpPr txBox="1"/>
          <p:nvPr/>
        </p:nvSpPr>
        <p:spPr>
          <a:xfrm>
            <a:off x="6572249" y="4912185"/>
            <a:ext cx="5379748"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If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Billy makes it to school on time.</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08" name="Google Shape;208;p8"/>
          <p:cNvSpPr txBox="1"/>
          <p:nvPr/>
        </p:nvSpPr>
        <p:spPr>
          <a:xfrm>
            <a:off x="6620663" y="3038868"/>
            <a:ext cx="5464844" cy="7527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When</a:t>
            </a:r>
            <a:r>
              <a:rPr lang="en-AU" sz="2000" u="sng">
                <a:solidFill>
                  <a:schemeClr val="dk1"/>
                </a:solidFill>
                <a:latin typeface="Century Gothic"/>
                <a:ea typeface="Century Gothic"/>
                <a:cs typeface="Century Gothic"/>
                <a:sym typeface="Century Gothic"/>
              </a:rPr>
              <a:t> 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Billy sits on a seat.</a:t>
            </a:r>
            <a:endParaRPr/>
          </a:p>
        </p:txBody>
      </p:sp>
      <p:sp>
        <p:nvSpPr>
          <p:cNvPr id="209" name="Google Shape;209;p8"/>
          <p:cNvSpPr txBox="1"/>
          <p:nvPr/>
        </p:nvSpPr>
        <p:spPr>
          <a:xfrm>
            <a:off x="10118035" y="913049"/>
            <a:ext cx="2073965"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Why are these non examples?</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How can we fix the non-examples?</a:t>
            </a:r>
            <a:endParaRPr/>
          </a:p>
        </p:txBody>
      </p:sp>
      <p:sp>
        <p:nvSpPr>
          <p:cNvPr id="210" name="Google Shape;210;p8"/>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“when’, ‘before’ and ‘after’ are subordinating conjunctions that show how to two actions are linked together or related.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‘if’, when’,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in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pic>
        <p:nvPicPr>
          <p:cNvPr id="217" name="Google Shape;217;p9"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218" name="Google Shape;218;p9"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219" name="Google Shape;219;p9" descr="Icon&#10;&#10;Description automatically generated"/>
          <p:cNvPicPr preferRelativeResize="0"/>
          <p:nvPr/>
        </p:nvPicPr>
        <p:blipFill rotWithShape="1">
          <a:blip r:embed="rId5">
            <a:alphaModFix/>
          </a:blip>
          <a:srcRect/>
          <a:stretch/>
        </p:blipFill>
        <p:spPr>
          <a:xfrm>
            <a:off x="9771566" y="126056"/>
            <a:ext cx="693813" cy="679158"/>
          </a:xfrm>
          <a:prstGeom prst="rect">
            <a:avLst/>
          </a:prstGeom>
          <a:noFill/>
          <a:ln>
            <a:noFill/>
          </a:ln>
        </p:spPr>
      </p:pic>
      <p:sp>
        <p:nvSpPr>
          <p:cNvPr id="220" name="Google Shape;220;p9"/>
          <p:cNvSpPr txBox="1"/>
          <p:nvPr/>
        </p:nvSpPr>
        <p:spPr>
          <a:xfrm>
            <a:off x="210084" y="4937190"/>
            <a:ext cx="5379748"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to the bus stop.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21" name="Google Shape;221;p9"/>
          <p:cNvSpPr/>
          <p:nvPr/>
        </p:nvSpPr>
        <p:spPr>
          <a:xfrm>
            <a:off x="394601" y="2464095"/>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FF0000"/>
                </a:solidFill>
                <a:latin typeface="Century Gothic"/>
                <a:ea typeface="Century Gothic"/>
                <a:cs typeface="Century Gothic"/>
                <a:sym typeface="Century Gothic"/>
              </a:rPr>
              <a:t>Non-Examples:</a:t>
            </a:r>
            <a:endParaRPr/>
          </a:p>
        </p:txBody>
      </p:sp>
      <p:pic>
        <p:nvPicPr>
          <p:cNvPr id="222" name="Google Shape;222;p9" descr="See the source image"/>
          <p:cNvPicPr preferRelativeResize="0"/>
          <p:nvPr/>
        </p:nvPicPr>
        <p:blipFill rotWithShape="1">
          <a:blip r:embed="rId6">
            <a:alphaModFix/>
          </a:blip>
          <a:srcRect l="50750"/>
          <a:stretch/>
        </p:blipFill>
        <p:spPr>
          <a:xfrm>
            <a:off x="3600450" y="2186275"/>
            <a:ext cx="857250" cy="784725"/>
          </a:xfrm>
          <a:prstGeom prst="rect">
            <a:avLst/>
          </a:prstGeom>
          <a:noFill/>
          <a:ln>
            <a:noFill/>
          </a:ln>
        </p:spPr>
      </p:pic>
      <p:sp>
        <p:nvSpPr>
          <p:cNvPr id="223" name="Google Shape;223;p9"/>
          <p:cNvSpPr txBox="1"/>
          <p:nvPr/>
        </p:nvSpPr>
        <p:spPr>
          <a:xfrm>
            <a:off x="154907" y="3050027"/>
            <a:ext cx="546484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the bus driver stops the bus.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24" name="Google Shape;224;p9"/>
          <p:cNvSpPr txBox="1"/>
          <p:nvPr/>
        </p:nvSpPr>
        <p:spPr>
          <a:xfrm>
            <a:off x="240003" y="3718580"/>
            <a:ext cx="5319911" cy="92333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after, but does not match the first part of the sentence. The bus would already be stopped. </a:t>
            </a:r>
            <a:endParaRPr/>
          </a:p>
        </p:txBody>
      </p:sp>
      <p:sp>
        <p:nvSpPr>
          <p:cNvPr id="225" name="Google Shape;225;p9"/>
          <p:cNvSpPr txBox="1"/>
          <p:nvPr/>
        </p:nvSpPr>
        <p:spPr>
          <a:xfrm>
            <a:off x="259168" y="5449423"/>
            <a:ext cx="5330664" cy="1200329"/>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a:solidFill>
                  <a:srgbClr val="FF0000"/>
                </a:solidFill>
                <a:latin typeface="Century Gothic"/>
                <a:ea typeface="Century Gothic"/>
                <a:cs typeface="Century Gothic"/>
                <a:sym typeface="Century Gothic"/>
              </a:rPr>
              <a:t>This sentences does begin with before, but it is not a complete thought. There is no subject or verb after the comma. We do not know ’who’ or ‘what’.</a:t>
            </a:r>
            <a:endParaRPr/>
          </a:p>
        </p:txBody>
      </p:sp>
      <p:sp>
        <p:nvSpPr>
          <p:cNvPr id="226" name="Google Shape;226;p9"/>
          <p:cNvSpPr/>
          <p:nvPr/>
        </p:nvSpPr>
        <p:spPr>
          <a:xfrm>
            <a:off x="6572249" y="2391091"/>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a:solidFill>
                  <a:srgbClr val="00B050"/>
                </a:solidFill>
                <a:latin typeface="Century Gothic"/>
                <a:ea typeface="Century Gothic"/>
                <a:cs typeface="Century Gothic"/>
                <a:sym typeface="Century Gothic"/>
              </a:rPr>
              <a:t>Examples:</a:t>
            </a:r>
            <a:endParaRPr/>
          </a:p>
        </p:txBody>
      </p:sp>
      <p:pic>
        <p:nvPicPr>
          <p:cNvPr id="227" name="Google Shape;227;p9" descr="https://cdn3.vectorstock.com/i/1000x1000/77/52/yes-tick-icon-vector-22957752.jpg"/>
          <p:cNvPicPr preferRelativeResize="0"/>
          <p:nvPr/>
        </p:nvPicPr>
        <p:blipFill rotWithShape="1">
          <a:blip r:embed="rId7">
            <a:alphaModFix/>
          </a:blip>
          <a:srcRect b="10582"/>
          <a:stretch/>
        </p:blipFill>
        <p:spPr>
          <a:xfrm>
            <a:off x="9029587" y="2311378"/>
            <a:ext cx="837870" cy="621089"/>
          </a:xfrm>
          <a:prstGeom prst="rect">
            <a:avLst/>
          </a:prstGeom>
          <a:noFill/>
          <a:ln>
            <a:noFill/>
          </a:ln>
        </p:spPr>
      </p:pic>
      <p:sp>
        <p:nvSpPr>
          <p:cNvPr id="228" name="Google Shape;228;p9"/>
          <p:cNvSpPr txBox="1"/>
          <p:nvPr/>
        </p:nvSpPr>
        <p:spPr>
          <a:xfrm>
            <a:off x="6529701" y="4905137"/>
            <a:ext cx="5379748"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Before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Billy walks to the bus stop.</a:t>
            </a:r>
            <a:endParaRPr/>
          </a:p>
        </p:txBody>
      </p:sp>
      <p:sp>
        <p:nvSpPr>
          <p:cNvPr id="229" name="Google Shape;229;p9"/>
          <p:cNvSpPr txBox="1"/>
          <p:nvPr/>
        </p:nvSpPr>
        <p:spPr>
          <a:xfrm>
            <a:off x="6487153" y="3050027"/>
            <a:ext cx="5464844" cy="5442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u="sng">
                <a:solidFill>
                  <a:schemeClr val="dk1"/>
                </a:solidFill>
                <a:latin typeface="Century Gothic"/>
                <a:ea typeface="Century Gothic"/>
                <a:cs typeface="Century Gothic"/>
                <a:sym typeface="Century Gothic"/>
              </a:rPr>
              <a:t>After </a:t>
            </a:r>
            <a:r>
              <a:rPr lang="en-AU" sz="2000" u="sng">
                <a:solidFill>
                  <a:schemeClr val="dk1"/>
                </a:solidFill>
                <a:latin typeface="Century Gothic"/>
                <a:ea typeface="Century Gothic"/>
                <a:cs typeface="Century Gothic"/>
                <a:sym typeface="Century Gothic"/>
              </a:rPr>
              <a:t>he</a:t>
            </a:r>
            <a:r>
              <a:rPr lang="en-AU" sz="2000" b="1" u="sng">
                <a:solidFill>
                  <a:schemeClr val="dk1"/>
                </a:solidFill>
                <a:latin typeface="Century Gothic"/>
                <a:ea typeface="Century Gothic"/>
                <a:cs typeface="Century Gothic"/>
                <a:sym typeface="Century Gothic"/>
              </a:rPr>
              <a:t> </a:t>
            </a:r>
            <a:r>
              <a:rPr lang="en-AU" sz="2000" u="sng">
                <a:solidFill>
                  <a:schemeClr val="dk1"/>
                </a:solidFill>
                <a:latin typeface="Century Gothic"/>
                <a:ea typeface="Century Gothic"/>
                <a:cs typeface="Century Gothic"/>
                <a:sym typeface="Century Gothic"/>
              </a:rPr>
              <a:t>gets on the bus</a:t>
            </a:r>
            <a:r>
              <a:rPr lang="en-AU" sz="2000">
                <a:solidFill>
                  <a:schemeClr val="dk1"/>
                </a:solidFill>
                <a:latin typeface="Century Gothic"/>
                <a:ea typeface="Century Gothic"/>
                <a:cs typeface="Century Gothic"/>
                <a:sym typeface="Century Gothic"/>
              </a:rPr>
              <a:t>, the bus driver starts the bus. </a:t>
            </a:r>
            <a:r>
              <a:rPr lang="en-AU" sz="2000" b="1">
                <a:solidFill>
                  <a:srgbClr val="2F5496"/>
                </a:solidFill>
                <a:latin typeface="Century Gothic"/>
                <a:ea typeface="Century Gothic"/>
                <a:cs typeface="Century Gothic"/>
                <a:sym typeface="Century Gothic"/>
              </a:rPr>
              <a:t> </a:t>
            </a:r>
            <a:endParaRPr sz="2000">
              <a:solidFill>
                <a:schemeClr val="dk1"/>
              </a:solidFill>
              <a:latin typeface="Century Gothic"/>
              <a:ea typeface="Century Gothic"/>
              <a:cs typeface="Century Gothic"/>
              <a:sym typeface="Century Gothic"/>
            </a:endParaRPr>
          </a:p>
        </p:txBody>
      </p:sp>
      <p:sp>
        <p:nvSpPr>
          <p:cNvPr id="230" name="Google Shape;230;p9"/>
          <p:cNvSpPr txBox="1"/>
          <p:nvPr/>
        </p:nvSpPr>
        <p:spPr>
          <a:xfrm>
            <a:off x="10118035" y="913049"/>
            <a:ext cx="2073965" cy="116955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a:solidFill>
                  <a:schemeClr val="dk1"/>
                </a:solidFill>
                <a:latin typeface="Century Gothic"/>
                <a:ea typeface="Century Gothic"/>
                <a:cs typeface="Century Gothic"/>
                <a:sym typeface="Century Gothic"/>
              </a:rPr>
              <a:t>CFU:</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Why are these non examples?</a:t>
            </a:r>
            <a:endParaRPr/>
          </a:p>
          <a:p>
            <a:pPr marL="0" marR="0" lvl="0" indent="0" algn="l" rtl="0">
              <a:spcBef>
                <a:spcPts val="0"/>
              </a:spcBef>
              <a:spcAft>
                <a:spcPts val="0"/>
              </a:spcAft>
              <a:buNone/>
            </a:pPr>
            <a:r>
              <a:rPr lang="en-AU" sz="1400">
                <a:solidFill>
                  <a:schemeClr val="dk1"/>
                </a:solidFill>
                <a:latin typeface="Century Gothic"/>
                <a:ea typeface="Century Gothic"/>
                <a:cs typeface="Century Gothic"/>
                <a:sym typeface="Century Gothic"/>
              </a:rPr>
              <a:t>How can we fix the non-examples?</a:t>
            </a:r>
            <a:endParaRPr/>
          </a:p>
        </p:txBody>
      </p:sp>
      <p:sp>
        <p:nvSpPr>
          <p:cNvPr id="231" name="Google Shape;231;p9"/>
          <p:cNvSpPr txBox="1"/>
          <p:nvPr/>
        </p:nvSpPr>
        <p:spPr>
          <a:xfrm>
            <a:off x="154907" y="402386"/>
            <a:ext cx="8858464" cy="1729003"/>
          </a:xfrm>
          <a:prstGeom prst="rect">
            <a:avLst/>
          </a:prstGeom>
          <a:solidFill>
            <a:srgbClr val="F5D327"/>
          </a:solid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‘If’, “when’, ‘before’ and ‘after’ are subordinating conjunctions that show how to two actions are linked together or related. </a:t>
            </a:r>
            <a:endParaRPr/>
          </a:p>
          <a:p>
            <a:pPr marL="228600" marR="0" lvl="0" indent="-228600" algn="l" rtl="0">
              <a:lnSpc>
                <a:spcPct val="90000"/>
              </a:lnSpc>
              <a:spcBef>
                <a:spcPts val="100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When a sentence begins with ‘if’, when’, ‘before’ or ‘after’ and one action (what happens), we need to complete the sentence by adding a </a:t>
            </a:r>
            <a:r>
              <a:rPr lang="en-AU" sz="2000" b="1">
                <a:solidFill>
                  <a:schemeClr val="dk1"/>
                </a:solidFill>
                <a:latin typeface="Century Gothic"/>
                <a:ea typeface="Century Gothic"/>
                <a:cs typeface="Century Gothic"/>
                <a:sym typeface="Century Gothic"/>
              </a:rPr>
              <a:t>related</a:t>
            </a:r>
            <a:r>
              <a:rPr lang="en-AU" sz="2000">
                <a:solidFill>
                  <a:schemeClr val="dk1"/>
                </a:solidFill>
                <a:latin typeface="Century Gothic"/>
                <a:ea typeface="Century Gothic"/>
                <a:cs typeface="Century Gothic"/>
                <a:sym typeface="Century Gothic"/>
              </a:rPr>
              <a:t> action in the correct order.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2667</Words>
  <Application>Microsoft Office PowerPoint</Application>
  <PresentationFormat>Widescreen</PresentationFormat>
  <Paragraphs>247</Paragraphs>
  <Slides>17</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Noto Sans Symbols</vt:lpstr>
      <vt:lpstr>Arial</vt:lpstr>
      <vt:lpstr>Century Gothic</vt:lpstr>
      <vt:lpstr>Calibri</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2</cp:revision>
  <dcterms:created xsi:type="dcterms:W3CDTF">2021-08-04T08:19:39Z</dcterms:created>
  <dcterms:modified xsi:type="dcterms:W3CDTF">2022-10-18T05:42:26Z</dcterms:modified>
</cp:coreProperties>
</file>