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71" r:id="rId4"/>
    <p:sldId id="310" r:id="rId5"/>
    <p:sldId id="309" r:id="rId6"/>
    <p:sldId id="296" r:id="rId7"/>
    <p:sldId id="300" r:id="rId8"/>
    <p:sldId id="297" r:id="rId9"/>
    <p:sldId id="301" r:id="rId10"/>
    <p:sldId id="302" r:id="rId11"/>
    <p:sldId id="303" r:id="rId12"/>
    <p:sldId id="299" r:id="rId13"/>
    <p:sldId id="291" r:id="rId14"/>
    <p:sldId id="293" r:id="rId15"/>
    <p:sldId id="305" r:id="rId16"/>
    <p:sldId id="307" r:id="rId17"/>
    <p:sldId id="31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FF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02" autoAdjust="0"/>
    <p:restoredTop sz="94712"/>
  </p:normalViewPr>
  <p:slideViewPr>
    <p:cSldViewPr snapToGrid="0">
      <p:cViewPr varScale="1">
        <p:scale>
          <a:sx n="92" d="100"/>
          <a:sy n="92" d="100"/>
        </p:scale>
        <p:origin x="82"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EF4A-6ADD-884C-9558-CB3A0A7E5DF4}" type="datetimeFigureOut">
              <a:rPr lang="en-AU" smtClean="0"/>
              <a:t>18/10/2022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2486A-CD35-8149-A4F2-0147E3C43587}" type="slidenum">
              <a:rPr lang="en-AU" smtClean="0"/>
              <a:t>‹#›</a:t>
            </a:fld>
            <a:endParaRPr lang="en-AU"/>
          </a:p>
        </p:txBody>
      </p:sp>
    </p:spTree>
    <p:extLst>
      <p:ext uri="{BB962C8B-B14F-4D97-AF65-F5344CB8AC3E}">
        <p14:creationId xmlns:p14="http://schemas.microsoft.com/office/powerpoint/2010/main" val="61117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*Teacher note – it is not necessary to teach the children specifically what subordinating conjunctions do or are in any detail. The reason the terminology is used is to give students the language needed for discussion about the topic and to begin to familiarise them with the terminology for future years. </a:t>
            </a:r>
          </a:p>
        </p:txBody>
      </p:sp>
      <p:sp>
        <p:nvSpPr>
          <p:cNvPr id="4" name="Slide Number Placeholder 3"/>
          <p:cNvSpPr>
            <a:spLocks noGrp="1"/>
          </p:cNvSpPr>
          <p:nvPr>
            <p:ph type="sldNum" sz="quarter" idx="5"/>
          </p:nvPr>
        </p:nvSpPr>
        <p:spPr/>
        <p:txBody>
          <a:bodyPr/>
          <a:lstStyle/>
          <a:p>
            <a:fld id="{93A2486A-CD35-8149-A4F2-0147E3C43587}" type="slidenum">
              <a:rPr lang="en-AU" smtClean="0"/>
              <a:t>5</a:t>
            </a:fld>
            <a:endParaRPr lang="en-AU"/>
          </a:p>
        </p:txBody>
      </p:sp>
    </p:spTree>
    <p:extLst>
      <p:ext uri="{BB962C8B-B14F-4D97-AF65-F5344CB8AC3E}">
        <p14:creationId xmlns:p14="http://schemas.microsoft.com/office/powerpoint/2010/main" val="3543869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Option 2 for non-examples to demonstrate how they can be fixed.</a:t>
            </a:r>
          </a:p>
        </p:txBody>
      </p:sp>
      <p:sp>
        <p:nvSpPr>
          <p:cNvPr id="4" name="Slide Number Placeholder 3"/>
          <p:cNvSpPr>
            <a:spLocks noGrp="1"/>
          </p:cNvSpPr>
          <p:nvPr>
            <p:ph type="sldNum" sz="quarter" idx="5"/>
          </p:nvPr>
        </p:nvSpPr>
        <p:spPr/>
        <p:txBody>
          <a:bodyPr/>
          <a:lstStyle/>
          <a:p>
            <a:fld id="{93A2486A-CD35-8149-A4F2-0147E3C43587}" type="slidenum">
              <a:rPr lang="en-AU" smtClean="0"/>
              <a:t>9</a:t>
            </a:fld>
            <a:endParaRPr lang="en-AU"/>
          </a:p>
        </p:txBody>
      </p:sp>
    </p:spTree>
    <p:extLst>
      <p:ext uri="{BB962C8B-B14F-4D97-AF65-F5344CB8AC3E}">
        <p14:creationId xmlns:p14="http://schemas.microsoft.com/office/powerpoint/2010/main" val="95053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https://images.pexels.com/photos/3661453/pexels-photo-3661453.jpeg?cs=srgb&amp;dl=two-children-playing-with-lego-blocks-on-floor-3661453.jpg&amp;fm=jpg</a:t>
            </a:r>
          </a:p>
          <a:p>
            <a:endParaRPr lang="en-AU" dirty="0"/>
          </a:p>
        </p:txBody>
      </p:sp>
      <p:sp>
        <p:nvSpPr>
          <p:cNvPr id="4" name="Slide Number Placeholder 3"/>
          <p:cNvSpPr>
            <a:spLocks noGrp="1"/>
          </p:cNvSpPr>
          <p:nvPr>
            <p:ph type="sldNum" sz="quarter" idx="10"/>
          </p:nvPr>
        </p:nvSpPr>
        <p:spPr/>
        <p:txBody>
          <a:bodyPr/>
          <a:lstStyle/>
          <a:p>
            <a:fld id="{93A2486A-CD35-8149-A4F2-0147E3C43587}" type="slidenum">
              <a:rPr lang="en-AU" smtClean="0"/>
              <a:t>15</a:t>
            </a:fld>
            <a:endParaRPr lang="en-AU"/>
          </a:p>
        </p:txBody>
      </p:sp>
    </p:spTree>
    <p:extLst>
      <p:ext uri="{BB962C8B-B14F-4D97-AF65-F5344CB8AC3E}">
        <p14:creationId xmlns:p14="http://schemas.microsoft.com/office/powerpoint/2010/main" val="199202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https://get.pxhere.com/photo/tree-nature-forest-plant-flower-adventure-jump-spring-jungle-climbing-children-enjoy-work-together-woody-plant-1077454.jpg</a:t>
            </a:r>
          </a:p>
          <a:p>
            <a:endParaRPr lang="en-AU" dirty="0"/>
          </a:p>
        </p:txBody>
      </p:sp>
      <p:sp>
        <p:nvSpPr>
          <p:cNvPr id="4" name="Slide Number Placeholder 3"/>
          <p:cNvSpPr>
            <a:spLocks noGrp="1"/>
          </p:cNvSpPr>
          <p:nvPr>
            <p:ph type="sldNum" sz="quarter" idx="10"/>
          </p:nvPr>
        </p:nvSpPr>
        <p:spPr/>
        <p:txBody>
          <a:bodyPr/>
          <a:lstStyle/>
          <a:p>
            <a:fld id="{93A2486A-CD35-8149-A4F2-0147E3C43587}" type="slidenum">
              <a:rPr lang="en-AU" smtClean="0"/>
              <a:t>16</a:t>
            </a:fld>
            <a:endParaRPr lang="en-AU"/>
          </a:p>
        </p:txBody>
      </p:sp>
    </p:spTree>
    <p:extLst>
      <p:ext uri="{BB962C8B-B14F-4D97-AF65-F5344CB8AC3E}">
        <p14:creationId xmlns:p14="http://schemas.microsoft.com/office/powerpoint/2010/main" val="307501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A2486A-CD35-8149-A4F2-0147E3C43587}" type="slidenum">
              <a:rPr lang="en-AU" smtClean="0"/>
              <a:t>17</a:t>
            </a:fld>
            <a:endParaRPr lang="en-AU"/>
          </a:p>
        </p:txBody>
      </p:sp>
    </p:spTree>
    <p:extLst>
      <p:ext uri="{BB962C8B-B14F-4D97-AF65-F5344CB8AC3E}">
        <p14:creationId xmlns:p14="http://schemas.microsoft.com/office/powerpoint/2010/main" val="2334404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25129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4510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529892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356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ceptual Understandin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EA4C0-DFEB-416B-9F49-DC26B90F42AF}"/>
              </a:ext>
            </a:extLst>
          </p:cNvPr>
          <p:cNvSpPr>
            <a:spLocks noGrp="1"/>
          </p:cNvSpPr>
          <p:nvPr>
            <p:ph idx="1" hasCustomPrompt="1"/>
          </p:nvPr>
        </p:nvSpPr>
        <p:spPr>
          <a:xfrm>
            <a:off x="154907" y="766354"/>
            <a:ext cx="11845504" cy="5904410"/>
          </a:xfrm>
          <a:prstGeom prst="rect">
            <a:avLst/>
          </a:prstGeom>
        </p:spPr>
        <p:txBody>
          <a:bodyPr/>
          <a:lstStyle>
            <a:lvl1pPr>
              <a:defRPr sz="2000">
                <a:latin typeface="Century Gothic" panose="020B0502020202020204" pitchFamily="34" charset="0"/>
                <a:ea typeface="Verdana" panose="020B0604030504040204" pitchFamily="34" charset="0"/>
              </a:defRPr>
            </a:lvl1pPr>
          </a:lstStyle>
          <a:p>
            <a:pPr marL="0" indent="0">
              <a:buNone/>
            </a:pPr>
            <a:r>
              <a:rPr lang="en-AU" sz="2000" dirty="0">
                <a:latin typeface="Verdana" panose="020B0604030504040204" pitchFamily="34" charset="0"/>
                <a:ea typeface="Verdana" panose="020B0604030504040204" pitchFamily="34" charset="0"/>
              </a:rPr>
              <a:t>Click to add text</a:t>
            </a:r>
            <a:endParaRPr lang="en-AU" dirty="0">
              <a:latin typeface="Arial Rounded MT Bold" panose="020F0704030504030204" pitchFamily="34" charset="0"/>
            </a:endParaRPr>
          </a:p>
        </p:txBody>
      </p:sp>
    </p:spTree>
    <p:extLst>
      <p:ext uri="{BB962C8B-B14F-4D97-AF65-F5344CB8AC3E}">
        <p14:creationId xmlns:p14="http://schemas.microsoft.com/office/powerpoint/2010/main" val="2229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89433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F4EABA-7327-4C9B-A25B-2EC6D8E7B2ED}" type="datetimeFigureOut">
              <a:rPr lang="en-AU" smtClean="0"/>
              <a:t>18/10/2022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9470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7580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E6F4EABA-7327-4C9B-A25B-2EC6D8E7B2ED}" type="datetimeFigureOut">
              <a:rPr lang="en-AU" smtClean="0"/>
              <a:t>18/10/2022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9299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E6F4EABA-7327-4C9B-A25B-2EC6D8E7B2ED}" type="datetimeFigureOut">
              <a:rPr lang="en-AU" smtClean="0"/>
              <a:t>18/10/2022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07194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F4EABA-7327-4C9B-A25B-2EC6D8E7B2ED}" type="datetimeFigureOut">
              <a:rPr lang="en-AU" smtClean="0"/>
              <a:t>18/10/2022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3078853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13885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F4EABA-7327-4C9B-A25B-2EC6D8E7B2ED}" type="datetimeFigureOut">
              <a:rPr lang="en-AU" smtClean="0"/>
              <a:t>18/10/2022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482C3C5-518F-455F-891D-918179D3F322}" type="slidenum">
              <a:rPr lang="en-AU" smtClean="0"/>
              <a:t>‹#›</a:t>
            </a:fld>
            <a:endParaRPr lang="en-AU"/>
          </a:p>
        </p:txBody>
      </p:sp>
    </p:spTree>
    <p:extLst>
      <p:ext uri="{BB962C8B-B14F-4D97-AF65-F5344CB8AC3E}">
        <p14:creationId xmlns:p14="http://schemas.microsoft.com/office/powerpoint/2010/main" val="260985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E6F4EABA-7327-4C9B-A25B-2EC6D8E7B2ED}" type="datetimeFigureOut">
              <a:rPr lang="en-AU" smtClean="0"/>
              <a:pPr/>
              <a:t>18/10/2022</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1482C3C5-518F-455F-891D-918179D3F322}" type="slidenum">
              <a:rPr lang="en-AU" smtClean="0"/>
              <a:pPr/>
              <a:t>‹#›</a:t>
            </a:fld>
            <a:endParaRPr lang="en-AU" dirty="0"/>
          </a:p>
        </p:txBody>
      </p:sp>
    </p:spTree>
    <p:extLst>
      <p:ext uri="{BB962C8B-B14F-4D97-AF65-F5344CB8AC3E}">
        <p14:creationId xmlns:p14="http://schemas.microsoft.com/office/powerpoint/2010/main" val="3145172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74" r:id="rId13"/>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nc-nd/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bstyle.bg/en/product.php?id=198" TargetMode="External"/><Relationship Id="rId5" Type="http://schemas.openxmlformats.org/officeDocument/2006/relationships/image" Target="../media/image19.jp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creativecommons.org/licenses/by/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n-oofs.blogspot.com/2015/08/why-children-need-quality-sleep.html" TargetMode="External"/><Relationship Id="rId5" Type="http://schemas.openxmlformats.org/officeDocument/2006/relationships/image" Target="../media/image20.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hyperlink" Target="https://pxhere.com/en/photo/107745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1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2.png"/><Relationship Id="rId7" Type="http://schemas.openxmlformats.org/officeDocument/2006/relationships/hyperlink" Target="https://theconversation.com/why-do-parents-take-such-different-approaches-to-their-kids-education-66198" TargetMode="External"/><Relationship Id="rId2" Type="http://schemas.openxmlformats.org/officeDocument/2006/relationships/image" Target="../media/image13.jpeg"/><Relationship Id="rId1" Type="http://schemas.openxmlformats.org/officeDocument/2006/relationships/slideLayout" Target="../slideLayouts/slideLayout12.xml"/><Relationship Id="rId6" Type="http://schemas.openxmlformats.org/officeDocument/2006/relationships/image" Target="../media/image14.jpeg"/><Relationship Id="rId11" Type="http://schemas.openxmlformats.org/officeDocument/2006/relationships/hyperlink" Target="https://creativecommons.org/licenses/by-sa/3.0/" TargetMode="External"/><Relationship Id="rId5" Type="http://schemas.openxmlformats.org/officeDocument/2006/relationships/image" Target="../media/image12.png"/><Relationship Id="rId10" Type="http://schemas.openxmlformats.org/officeDocument/2006/relationships/hyperlink" Target="https://www.flickr.com/photos/124808053@N07/14762645960/" TargetMode="External"/><Relationship Id="rId4" Type="http://schemas.openxmlformats.org/officeDocument/2006/relationships/image" Target="../media/image10.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0BDE3-08CA-4B6C-9FF3-036D3F24054D}"/>
              </a:ext>
            </a:extLst>
          </p:cNvPr>
          <p:cNvSpPr>
            <a:spLocks noGrp="1"/>
          </p:cNvSpPr>
          <p:nvPr>
            <p:ph type="subTitle" idx="1"/>
          </p:nvPr>
        </p:nvSpPr>
        <p:spPr>
          <a:xfrm>
            <a:off x="1561323" y="1773238"/>
            <a:ext cx="9144000" cy="3190648"/>
          </a:xfrm>
          <a:solidFill>
            <a:srgbClr val="00B050"/>
          </a:solidFill>
          <a:ln>
            <a:solidFill>
              <a:schemeClr val="tx1"/>
            </a:solidFill>
          </a:ln>
        </p:spPr>
        <p:txBody>
          <a:bodyPr>
            <a:normAutofit fontScale="92500" lnSpcReduction="10000"/>
          </a:bodyPr>
          <a:lstStyle/>
          <a:p>
            <a:pPr algn="l"/>
            <a:r>
              <a:rPr lang="en-AU" b="1" dirty="0"/>
              <a:t>Year: 1</a:t>
            </a:r>
            <a:endParaRPr lang="en-AU" dirty="0"/>
          </a:p>
          <a:p>
            <a:pPr algn="l"/>
            <a:endParaRPr lang="en-AU" dirty="0"/>
          </a:p>
          <a:p>
            <a:pPr algn="l"/>
            <a:r>
              <a:rPr lang="en-AU" b="1" dirty="0"/>
              <a:t>Term: </a:t>
            </a:r>
            <a:r>
              <a:rPr lang="en-AU" dirty="0"/>
              <a:t>2</a:t>
            </a:r>
          </a:p>
          <a:p>
            <a:pPr algn="l"/>
            <a:endParaRPr lang="en-AU" dirty="0"/>
          </a:p>
          <a:p>
            <a:pPr algn="l">
              <a:lnSpc>
                <a:spcPct val="110000"/>
              </a:lnSpc>
            </a:pPr>
            <a:r>
              <a:rPr lang="en-AU" b="1" dirty="0"/>
              <a:t>Objective: </a:t>
            </a:r>
            <a:r>
              <a:rPr lang="en-AU" dirty="0"/>
              <a:t>Complete a sentence when provided with a sentence stem beginning with a subordinating conjunction (If and When). </a:t>
            </a:r>
          </a:p>
          <a:p>
            <a:pPr algn="l"/>
            <a:endParaRPr lang="en-AU" dirty="0"/>
          </a:p>
          <a:p>
            <a:pPr algn="l"/>
            <a:r>
              <a:rPr lang="en-AU" b="1" dirty="0"/>
              <a:t>Author: </a:t>
            </a:r>
            <a:r>
              <a:rPr lang="en-AU" dirty="0"/>
              <a:t>Rebecca Glasson</a:t>
            </a:r>
          </a:p>
        </p:txBody>
      </p:sp>
    </p:spTree>
    <p:extLst>
      <p:ext uri="{BB962C8B-B14F-4D97-AF65-F5344CB8AC3E}">
        <p14:creationId xmlns:p14="http://schemas.microsoft.com/office/powerpoint/2010/main" val="112359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I do</a:t>
            </a:r>
          </a:p>
        </p:txBody>
      </p:sp>
      <p:sp>
        <p:nvSpPr>
          <p:cNvPr id="3" name="TextBox 2"/>
          <p:cNvSpPr txBox="1"/>
          <p:nvPr/>
        </p:nvSpPr>
        <p:spPr>
          <a:xfrm>
            <a:off x="9771566" y="966408"/>
            <a:ext cx="2420434" cy="1785104"/>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200" dirty="0">
                <a:latin typeface="Century Gothic" panose="020B0502020202020204" pitchFamily="34" charset="0"/>
              </a:rPr>
              <a:t>What are they?</a:t>
            </a:r>
          </a:p>
          <a:p>
            <a:pPr marL="285750" indent="-285750">
              <a:buFont typeface="Arial" panose="020B0604020202020204" pitchFamily="34" charset="0"/>
              <a:buChar char="•"/>
            </a:pPr>
            <a:r>
              <a:rPr lang="en-AU" sz="1200" dirty="0">
                <a:latin typeface="Century Gothic" panose="020B0502020202020204" pitchFamily="34" charset="0"/>
              </a:rPr>
              <a:t>Are the two actions related?</a:t>
            </a:r>
          </a:p>
          <a:p>
            <a:pPr marL="285750" indent="-285750">
              <a:buFont typeface="Arial" panose="020B0604020202020204" pitchFamily="34" charset="0"/>
              <a:buChar char="•"/>
            </a:pPr>
            <a:r>
              <a:rPr lang="en-AU" sz="1200" dirty="0">
                <a:latin typeface="Century Gothic" panose="020B0502020202020204" pitchFamily="34" charset="0"/>
              </a:rPr>
              <a:t>Is the new sentence a complete thought?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20342"/>
            <a:ext cx="693813" cy="679158"/>
          </a:xfrm>
          <a:prstGeom prst="rect">
            <a:avLst/>
          </a:prstGeom>
        </p:spPr>
      </p:pic>
      <p:sp>
        <p:nvSpPr>
          <p:cNvPr id="15" name="Rectangle 14">
            <a:extLst>
              <a:ext uri="{FF2B5EF4-FFF2-40B4-BE49-F238E27FC236}">
                <a16:creationId xmlns:a16="http://schemas.microsoft.com/office/drawing/2014/main" id="{9C63E8AA-D3F2-8A4C-8AF1-5C434B5CEB8B}"/>
              </a:ext>
            </a:extLst>
          </p:cNvPr>
          <p:cNvSpPr/>
          <p:nvPr/>
        </p:nvSpPr>
        <p:spPr>
          <a:xfrm>
            <a:off x="240003" y="2388978"/>
            <a:ext cx="8301849" cy="1754326"/>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‘when’ or ‘if’.</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related to each other? </a:t>
            </a:r>
          </a:p>
        </p:txBody>
      </p:sp>
      <p:sp>
        <p:nvSpPr>
          <p:cNvPr id="25" name="Content Placeholder 3">
            <a:extLst>
              <a:ext uri="{FF2B5EF4-FFF2-40B4-BE49-F238E27FC236}">
                <a16:creationId xmlns:a16="http://schemas.microsoft.com/office/drawing/2014/main" id="{F0A9DF0A-E659-E642-A3DA-6BB04FA1C5E6}"/>
              </a:ext>
            </a:extLst>
          </p:cNvPr>
          <p:cNvSpPr txBox="1">
            <a:spLocks/>
          </p:cNvSpPr>
          <p:nvPr/>
        </p:nvSpPr>
        <p:spPr>
          <a:xfrm>
            <a:off x="292443" y="4785048"/>
            <a:ext cx="3750920"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If</a:t>
            </a:r>
            <a:r>
              <a:rPr lang="en-AU" b="1" dirty="0">
                <a:latin typeface="Century Gothic" panose="020B0502020202020204" pitchFamily="34" charset="0"/>
              </a:rPr>
              <a:t> </a:t>
            </a:r>
            <a:r>
              <a:rPr lang="en-AU" dirty="0">
                <a:latin typeface="Century Gothic" panose="020B0502020202020204" pitchFamily="34" charset="0"/>
              </a:rPr>
              <a:t>I eat my dinner,</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6" name="Content Placeholder 3">
            <a:extLst>
              <a:ext uri="{FF2B5EF4-FFF2-40B4-BE49-F238E27FC236}">
                <a16:creationId xmlns:a16="http://schemas.microsoft.com/office/drawing/2014/main" id="{91571D62-5FA4-8743-92CE-57A7D6FDE230}"/>
              </a:ext>
            </a:extLst>
          </p:cNvPr>
          <p:cNvSpPr txBox="1">
            <a:spLocks/>
          </p:cNvSpPr>
          <p:nvPr/>
        </p:nvSpPr>
        <p:spPr>
          <a:xfrm>
            <a:off x="240003" y="5435444"/>
            <a:ext cx="3360447"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When I eat my dinner,</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5" name="Oval 4">
            <a:extLst>
              <a:ext uri="{FF2B5EF4-FFF2-40B4-BE49-F238E27FC236}">
                <a16:creationId xmlns:a16="http://schemas.microsoft.com/office/drawing/2014/main" id="{34183961-D65F-C84D-9227-47719B5E2433}"/>
              </a:ext>
            </a:extLst>
          </p:cNvPr>
          <p:cNvSpPr/>
          <p:nvPr/>
        </p:nvSpPr>
        <p:spPr>
          <a:xfrm>
            <a:off x="154906" y="4703704"/>
            <a:ext cx="434527"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7" name="Oval 26">
            <a:extLst>
              <a:ext uri="{FF2B5EF4-FFF2-40B4-BE49-F238E27FC236}">
                <a16:creationId xmlns:a16="http://schemas.microsoft.com/office/drawing/2014/main" id="{947CC951-91F8-FF44-AADF-FD92B56FC8AA}"/>
              </a:ext>
            </a:extLst>
          </p:cNvPr>
          <p:cNvSpPr/>
          <p:nvPr/>
        </p:nvSpPr>
        <p:spPr>
          <a:xfrm>
            <a:off x="269568" y="5342071"/>
            <a:ext cx="811087"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9" name="Rectangle 28">
            <a:extLst>
              <a:ext uri="{FF2B5EF4-FFF2-40B4-BE49-F238E27FC236}">
                <a16:creationId xmlns:a16="http://schemas.microsoft.com/office/drawing/2014/main" id="{8D350501-3D56-804F-8E54-E4401014A552}"/>
              </a:ext>
            </a:extLst>
          </p:cNvPr>
          <p:cNvSpPr/>
          <p:nvPr/>
        </p:nvSpPr>
        <p:spPr>
          <a:xfrm>
            <a:off x="627908" y="5178039"/>
            <a:ext cx="550810" cy="594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0" name="Rectangle 29">
            <a:extLst>
              <a:ext uri="{FF2B5EF4-FFF2-40B4-BE49-F238E27FC236}">
                <a16:creationId xmlns:a16="http://schemas.microsoft.com/office/drawing/2014/main" id="{0A8C4669-E167-E54C-B1D7-CA06AF00717A}"/>
              </a:ext>
            </a:extLst>
          </p:cNvPr>
          <p:cNvSpPr/>
          <p:nvPr/>
        </p:nvSpPr>
        <p:spPr>
          <a:xfrm>
            <a:off x="1169114" y="5856391"/>
            <a:ext cx="707188"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16" name="Content Placeholder 3">
            <a:extLst>
              <a:ext uri="{FF2B5EF4-FFF2-40B4-BE49-F238E27FC236}">
                <a16:creationId xmlns:a16="http://schemas.microsoft.com/office/drawing/2014/main" id="{6233B3B5-DE78-96D1-0765-2C77CEC38A76}"/>
              </a:ext>
            </a:extLst>
          </p:cNvPr>
          <p:cNvSpPr txBox="1">
            <a:spLocks/>
          </p:cNvSpPr>
          <p:nvPr/>
        </p:nvSpPr>
        <p:spPr>
          <a:xfrm>
            <a:off x="2626564" y="4791417"/>
            <a:ext cx="3951483"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 can have ice-cream.</a:t>
            </a:r>
          </a:p>
        </p:txBody>
      </p:sp>
      <p:sp>
        <p:nvSpPr>
          <p:cNvPr id="17" name="Content Placeholder 3">
            <a:extLst>
              <a:ext uri="{FF2B5EF4-FFF2-40B4-BE49-F238E27FC236}">
                <a16:creationId xmlns:a16="http://schemas.microsoft.com/office/drawing/2014/main" id="{F919015E-B79F-FFCF-9753-628E4C9A9CD3}"/>
              </a:ext>
            </a:extLst>
          </p:cNvPr>
          <p:cNvSpPr txBox="1">
            <a:spLocks/>
          </p:cNvSpPr>
          <p:nvPr/>
        </p:nvSpPr>
        <p:spPr>
          <a:xfrm>
            <a:off x="3137312" y="5435444"/>
            <a:ext cx="406509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 can have ice-cream. </a:t>
            </a:r>
          </a:p>
        </p:txBody>
      </p:sp>
      <p:sp>
        <p:nvSpPr>
          <p:cNvPr id="22" name="Content Placeholder 3">
            <a:extLst>
              <a:ext uri="{FF2B5EF4-FFF2-40B4-BE49-F238E27FC236}">
                <a16:creationId xmlns:a16="http://schemas.microsoft.com/office/drawing/2014/main" id="{666E1326-81F1-5A6A-194C-6ECCCF71C1D4}"/>
              </a:ext>
            </a:extLst>
          </p:cNvPr>
          <p:cNvSpPr txBox="1">
            <a:spLocks/>
          </p:cNvSpPr>
          <p:nvPr/>
        </p:nvSpPr>
        <p:spPr>
          <a:xfrm>
            <a:off x="154905" y="402385"/>
            <a:ext cx="9305175" cy="1855777"/>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t>
            </a:r>
            <a:r>
              <a:rPr lang="en-AU" b="1" dirty="0">
                <a:latin typeface="Century Gothic" panose="020B0502020202020204" pitchFamily="34" charset="0"/>
              </a:rPr>
              <a:t>When’</a:t>
            </a:r>
            <a:r>
              <a:rPr lang="en-AU" dirty="0">
                <a:latin typeface="Century Gothic" panose="020B0502020202020204" pitchFamily="34" charset="0"/>
              </a:rPr>
              <a:t> and </a:t>
            </a:r>
            <a:r>
              <a:rPr lang="en-AU" b="1" dirty="0">
                <a:latin typeface="Century Gothic" panose="020B0502020202020204" pitchFamily="34" charset="0"/>
              </a:rPr>
              <a:t>‘If’</a:t>
            </a:r>
            <a:r>
              <a:rPr lang="en-AU" dirty="0">
                <a:latin typeface="Century Gothic" panose="020B0502020202020204" pitchFamily="34" charset="0"/>
              </a:rPr>
              <a:t> are subordinating conjunctions that indicate something will happen only as a result or condition of another action happening.</a:t>
            </a:r>
          </a:p>
          <a:p>
            <a:pPr>
              <a:lnSpc>
                <a:spcPct val="100000"/>
              </a:lnSpc>
              <a:spcBef>
                <a:spcPts val="0"/>
              </a:spcBef>
              <a:buFont typeface="Wingdings" panose="05000000000000000000" pitchFamily="2" charset="2"/>
              <a:buChar char="§"/>
            </a:pPr>
            <a:r>
              <a:rPr lang="en-AU" dirty="0">
                <a:latin typeface="Century Gothic" panose="020B0502020202020204" pitchFamily="34" charset="0"/>
              </a:rPr>
              <a:t>Their meaning is similar. </a:t>
            </a:r>
          </a:p>
          <a:p>
            <a:pPr marL="0" indent="0">
              <a:lnSpc>
                <a:spcPct val="100000"/>
              </a:lnSpc>
              <a:spcBef>
                <a:spcPts val="0"/>
              </a:spcBef>
              <a:buNone/>
            </a:pPr>
            <a:r>
              <a:rPr lang="en-AU" b="1" dirty="0">
                <a:latin typeface="Century Gothic" panose="020B0502020202020204" pitchFamily="34" charset="0"/>
              </a:rPr>
              <a:t>When</a:t>
            </a:r>
            <a:r>
              <a:rPr lang="en-AU" dirty="0">
                <a:latin typeface="Century Gothic" panose="020B0502020202020204" pitchFamily="34" charset="0"/>
              </a:rPr>
              <a:t> indicates the second action will definitely happen because of the first action. </a:t>
            </a:r>
          </a:p>
          <a:p>
            <a:pPr marL="0" indent="0">
              <a:lnSpc>
                <a:spcPct val="100000"/>
              </a:lnSpc>
              <a:spcBef>
                <a:spcPts val="0"/>
              </a:spcBef>
              <a:buNone/>
            </a:pPr>
            <a:r>
              <a:rPr lang="en-AU" b="1" dirty="0">
                <a:latin typeface="Century Gothic" panose="020B0502020202020204" pitchFamily="34" charset="0"/>
              </a:rPr>
              <a:t>If</a:t>
            </a:r>
            <a:r>
              <a:rPr lang="en-AU" dirty="0">
                <a:latin typeface="Century Gothic" panose="020B0502020202020204" pitchFamily="34" charset="0"/>
              </a:rPr>
              <a:t> indicates the second action will only happen if the first action happens.</a:t>
            </a:r>
          </a:p>
        </p:txBody>
      </p:sp>
    </p:spTree>
    <p:extLst>
      <p:ext uri="{BB962C8B-B14F-4D97-AF65-F5344CB8AC3E}">
        <p14:creationId xmlns:p14="http://schemas.microsoft.com/office/powerpoint/2010/main" val="31730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animBg="1"/>
      <p:bldP spid="27" grpId="0" animBg="1"/>
      <p:bldP spid="29" grpId="0" animBg="1"/>
      <p:bldP spid="30"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12" name="TextBox 11"/>
          <p:cNvSpPr txBox="1"/>
          <p:nvPr/>
        </p:nvSpPr>
        <p:spPr>
          <a:xfrm>
            <a:off x="0" y="-1"/>
            <a:ext cx="3957638"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 – We do</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5" name="Content Placeholder 3">
            <a:extLst>
              <a:ext uri="{FF2B5EF4-FFF2-40B4-BE49-F238E27FC236}">
                <a16:creationId xmlns:a16="http://schemas.microsoft.com/office/drawing/2014/main" id="{F0A9DF0A-E659-E642-A3DA-6BB04FA1C5E6}"/>
              </a:ext>
            </a:extLst>
          </p:cNvPr>
          <p:cNvSpPr txBox="1">
            <a:spLocks/>
          </p:cNvSpPr>
          <p:nvPr/>
        </p:nvSpPr>
        <p:spPr>
          <a:xfrm>
            <a:off x="315314" y="4958410"/>
            <a:ext cx="4272566"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If</a:t>
            </a:r>
            <a:r>
              <a:rPr lang="en-AU" b="1" dirty="0">
                <a:latin typeface="Century Gothic" panose="020B0502020202020204" pitchFamily="34" charset="0"/>
              </a:rPr>
              <a:t> </a:t>
            </a:r>
            <a:r>
              <a:rPr lang="en-AU" dirty="0">
                <a:latin typeface="Century Gothic" panose="020B0502020202020204" pitchFamily="34" charset="0"/>
              </a:rPr>
              <a:t>it is not raining,</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6" name="Content Placeholder 3">
            <a:extLst>
              <a:ext uri="{FF2B5EF4-FFF2-40B4-BE49-F238E27FC236}">
                <a16:creationId xmlns:a16="http://schemas.microsoft.com/office/drawing/2014/main" id="{91571D62-5FA4-8743-92CE-57A7D6FDE230}"/>
              </a:ext>
            </a:extLst>
          </p:cNvPr>
          <p:cNvSpPr txBox="1">
            <a:spLocks/>
          </p:cNvSpPr>
          <p:nvPr/>
        </p:nvSpPr>
        <p:spPr>
          <a:xfrm>
            <a:off x="262874" y="5610261"/>
            <a:ext cx="4325006"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When it is not raining,</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5" name="Oval 4">
            <a:extLst>
              <a:ext uri="{FF2B5EF4-FFF2-40B4-BE49-F238E27FC236}">
                <a16:creationId xmlns:a16="http://schemas.microsoft.com/office/drawing/2014/main" id="{34183961-D65F-C84D-9227-47719B5E2433}"/>
              </a:ext>
            </a:extLst>
          </p:cNvPr>
          <p:cNvSpPr/>
          <p:nvPr/>
        </p:nvSpPr>
        <p:spPr>
          <a:xfrm>
            <a:off x="101741" y="4850845"/>
            <a:ext cx="487607"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7" name="Oval 26">
            <a:extLst>
              <a:ext uri="{FF2B5EF4-FFF2-40B4-BE49-F238E27FC236}">
                <a16:creationId xmlns:a16="http://schemas.microsoft.com/office/drawing/2014/main" id="{947CC951-91F8-FF44-AADF-FD92B56FC8AA}"/>
              </a:ext>
            </a:extLst>
          </p:cNvPr>
          <p:cNvSpPr/>
          <p:nvPr/>
        </p:nvSpPr>
        <p:spPr>
          <a:xfrm>
            <a:off x="292439" y="5516888"/>
            <a:ext cx="850049" cy="522514"/>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a:p>
        </p:txBody>
      </p:sp>
      <p:sp>
        <p:nvSpPr>
          <p:cNvPr id="29" name="Rectangle 28">
            <a:extLst>
              <a:ext uri="{FF2B5EF4-FFF2-40B4-BE49-F238E27FC236}">
                <a16:creationId xmlns:a16="http://schemas.microsoft.com/office/drawing/2014/main" id="{8D350501-3D56-804F-8E54-E4401014A552}"/>
              </a:ext>
            </a:extLst>
          </p:cNvPr>
          <p:cNvSpPr/>
          <p:nvPr/>
        </p:nvSpPr>
        <p:spPr>
          <a:xfrm>
            <a:off x="589347" y="5341832"/>
            <a:ext cx="1768841"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30" name="Rectangle 29">
            <a:extLst>
              <a:ext uri="{FF2B5EF4-FFF2-40B4-BE49-F238E27FC236}">
                <a16:creationId xmlns:a16="http://schemas.microsoft.com/office/drawing/2014/main" id="{0A8C4669-E167-E54C-B1D7-CA06AF00717A}"/>
              </a:ext>
            </a:extLst>
          </p:cNvPr>
          <p:cNvSpPr/>
          <p:nvPr/>
        </p:nvSpPr>
        <p:spPr>
          <a:xfrm>
            <a:off x="1142488" y="5993683"/>
            <a:ext cx="1708996" cy="4571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Century Gothic" panose="020B0502020202020204" pitchFamily="34" charset="0"/>
            </a:endParaRPr>
          </a:p>
        </p:txBody>
      </p:sp>
      <p:sp>
        <p:nvSpPr>
          <p:cNvPr id="16" name="Content Placeholder 3">
            <a:extLst>
              <a:ext uri="{FF2B5EF4-FFF2-40B4-BE49-F238E27FC236}">
                <a16:creationId xmlns:a16="http://schemas.microsoft.com/office/drawing/2014/main" id="{359E1A36-B807-A0CF-4853-91DE04C82C5F}"/>
              </a:ext>
            </a:extLst>
          </p:cNvPr>
          <p:cNvSpPr txBox="1">
            <a:spLocks/>
          </p:cNvSpPr>
          <p:nvPr/>
        </p:nvSpPr>
        <p:spPr>
          <a:xfrm>
            <a:off x="2521436" y="4944218"/>
            <a:ext cx="3197136"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you can play outside.</a:t>
            </a:r>
          </a:p>
        </p:txBody>
      </p:sp>
      <p:sp>
        <p:nvSpPr>
          <p:cNvPr id="17" name="Content Placeholder 3">
            <a:extLst>
              <a:ext uri="{FF2B5EF4-FFF2-40B4-BE49-F238E27FC236}">
                <a16:creationId xmlns:a16="http://schemas.microsoft.com/office/drawing/2014/main" id="{E7BEB9FD-A134-7F15-14B7-6B08D00B294A}"/>
              </a:ext>
            </a:extLst>
          </p:cNvPr>
          <p:cNvSpPr txBox="1">
            <a:spLocks/>
          </p:cNvSpPr>
          <p:nvPr/>
        </p:nvSpPr>
        <p:spPr>
          <a:xfrm>
            <a:off x="3018400" y="5581877"/>
            <a:ext cx="3059259"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dirty="0">
                <a:latin typeface="Century Gothic" panose="020B0502020202020204" pitchFamily="34" charset="0"/>
              </a:rPr>
              <a:t>you can play outside.</a:t>
            </a:r>
          </a:p>
        </p:txBody>
      </p:sp>
      <p:sp>
        <p:nvSpPr>
          <p:cNvPr id="18" name="TextBox 17">
            <a:extLst>
              <a:ext uri="{FF2B5EF4-FFF2-40B4-BE49-F238E27FC236}">
                <a16:creationId xmlns:a16="http://schemas.microsoft.com/office/drawing/2014/main" id="{9FAAA431-39F5-9337-58DA-C990F19BE853}"/>
              </a:ext>
            </a:extLst>
          </p:cNvPr>
          <p:cNvSpPr txBox="1"/>
          <p:nvPr/>
        </p:nvSpPr>
        <p:spPr>
          <a:xfrm>
            <a:off x="9771566" y="966408"/>
            <a:ext cx="2420434" cy="2154436"/>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Does the part after the comma have a subject and a verb?</a:t>
            </a:r>
          </a:p>
          <a:p>
            <a:pPr marL="285750" indent="-285750">
              <a:buFont typeface="Arial" panose="020B0604020202020204" pitchFamily="34" charset="0"/>
              <a:buChar char="•"/>
            </a:pPr>
            <a:r>
              <a:rPr lang="en-AU" sz="1200" dirty="0">
                <a:latin typeface="Century Gothic" panose="020B0502020202020204" pitchFamily="34" charset="0"/>
              </a:rPr>
              <a:t>What are they?</a:t>
            </a:r>
          </a:p>
          <a:p>
            <a:pPr marL="285750" indent="-285750">
              <a:buFont typeface="Arial" panose="020B0604020202020204" pitchFamily="34" charset="0"/>
              <a:buChar char="•"/>
            </a:pPr>
            <a:r>
              <a:rPr lang="en-AU" sz="1200" dirty="0">
                <a:latin typeface="Century Gothic" panose="020B0502020202020204" pitchFamily="34" charset="0"/>
              </a:rPr>
              <a:t>Are the two actions related?</a:t>
            </a:r>
          </a:p>
          <a:p>
            <a:pPr marL="285750" indent="-285750">
              <a:buFont typeface="Arial" panose="020B0604020202020204" pitchFamily="34" charset="0"/>
              <a:buChar char="•"/>
            </a:pPr>
            <a:r>
              <a:rPr lang="en-AU" sz="1200" dirty="0">
                <a:latin typeface="Century Gothic" panose="020B0502020202020204" pitchFamily="34" charset="0"/>
              </a:rPr>
              <a:t>Are they in the correct order?</a:t>
            </a:r>
          </a:p>
          <a:p>
            <a:pPr marL="285750" indent="-285750">
              <a:buFont typeface="Arial" panose="020B0604020202020204" pitchFamily="34" charset="0"/>
              <a:buChar char="•"/>
            </a:pPr>
            <a:r>
              <a:rPr lang="en-AU" sz="1200" dirty="0">
                <a:latin typeface="Century Gothic" panose="020B0502020202020204" pitchFamily="34" charset="0"/>
              </a:rPr>
              <a:t>Is the new sentence a complete thought?</a:t>
            </a:r>
          </a:p>
        </p:txBody>
      </p:sp>
      <p:sp>
        <p:nvSpPr>
          <p:cNvPr id="23" name="Content Placeholder 3">
            <a:extLst>
              <a:ext uri="{FF2B5EF4-FFF2-40B4-BE49-F238E27FC236}">
                <a16:creationId xmlns:a16="http://schemas.microsoft.com/office/drawing/2014/main" id="{C78ED512-3620-E612-AC17-663977A002BA}"/>
              </a:ext>
            </a:extLst>
          </p:cNvPr>
          <p:cNvSpPr txBox="1">
            <a:spLocks/>
          </p:cNvSpPr>
          <p:nvPr/>
        </p:nvSpPr>
        <p:spPr>
          <a:xfrm>
            <a:off x="154905" y="402385"/>
            <a:ext cx="9305175" cy="1855777"/>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t>
            </a:r>
            <a:r>
              <a:rPr lang="en-AU" b="1" dirty="0">
                <a:latin typeface="Century Gothic" panose="020B0502020202020204" pitchFamily="34" charset="0"/>
              </a:rPr>
              <a:t>When’</a:t>
            </a:r>
            <a:r>
              <a:rPr lang="en-AU" dirty="0">
                <a:latin typeface="Century Gothic" panose="020B0502020202020204" pitchFamily="34" charset="0"/>
              </a:rPr>
              <a:t> and </a:t>
            </a:r>
            <a:r>
              <a:rPr lang="en-AU" b="1" dirty="0">
                <a:latin typeface="Century Gothic" panose="020B0502020202020204" pitchFamily="34" charset="0"/>
              </a:rPr>
              <a:t>‘If’</a:t>
            </a:r>
            <a:r>
              <a:rPr lang="en-AU" dirty="0">
                <a:latin typeface="Century Gothic" panose="020B0502020202020204" pitchFamily="34" charset="0"/>
              </a:rPr>
              <a:t> are subordinating conjunctions that indicate something will happen only as a result or condition of another action happening.</a:t>
            </a:r>
          </a:p>
          <a:p>
            <a:pPr>
              <a:lnSpc>
                <a:spcPct val="100000"/>
              </a:lnSpc>
              <a:spcBef>
                <a:spcPts val="0"/>
              </a:spcBef>
              <a:buFont typeface="Wingdings" panose="05000000000000000000" pitchFamily="2" charset="2"/>
              <a:buChar char="§"/>
            </a:pPr>
            <a:r>
              <a:rPr lang="en-AU" dirty="0">
                <a:latin typeface="Century Gothic" panose="020B0502020202020204" pitchFamily="34" charset="0"/>
              </a:rPr>
              <a:t>Their meaning is similar. </a:t>
            </a:r>
          </a:p>
          <a:p>
            <a:pPr marL="0" indent="0">
              <a:lnSpc>
                <a:spcPct val="100000"/>
              </a:lnSpc>
              <a:spcBef>
                <a:spcPts val="0"/>
              </a:spcBef>
              <a:buNone/>
            </a:pPr>
            <a:r>
              <a:rPr lang="en-AU" b="1" dirty="0">
                <a:latin typeface="Century Gothic" panose="020B0502020202020204" pitchFamily="34" charset="0"/>
              </a:rPr>
              <a:t>When</a:t>
            </a:r>
            <a:r>
              <a:rPr lang="en-AU" dirty="0">
                <a:latin typeface="Century Gothic" panose="020B0502020202020204" pitchFamily="34" charset="0"/>
              </a:rPr>
              <a:t> indicates the second action will definitely happen because of the first action. </a:t>
            </a:r>
          </a:p>
          <a:p>
            <a:pPr marL="0" indent="0">
              <a:lnSpc>
                <a:spcPct val="100000"/>
              </a:lnSpc>
              <a:spcBef>
                <a:spcPts val="0"/>
              </a:spcBef>
              <a:buNone/>
            </a:pPr>
            <a:r>
              <a:rPr lang="en-AU" b="1" dirty="0">
                <a:latin typeface="Century Gothic" panose="020B0502020202020204" pitchFamily="34" charset="0"/>
              </a:rPr>
              <a:t>If</a:t>
            </a:r>
            <a:r>
              <a:rPr lang="en-AU" dirty="0">
                <a:latin typeface="Century Gothic" panose="020B0502020202020204" pitchFamily="34" charset="0"/>
              </a:rPr>
              <a:t> indicates the second action will only happen if the first action happens. </a:t>
            </a:r>
          </a:p>
          <a:p>
            <a:pPr marL="0" indent="0">
              <a:buFont typeface="Calibri" panose="020F0502020204030204" pitchFamily="34" charset="0"/>
              <a:buNone/>
            </a:pPr>
            <a:endParaRPr lang="en-AU" dirty="0">
              <a:latin typeface="Century Gothic" panose="020B0502020202020204" pitchFamily="34" charset="0"/>
            </a:endParaRPr>
          </a:p>
        </p:txBody>
      </p:sp>
      <p:sp>
        <p:nvSpPr>
          <p:cNvPr id="22" name="Rectangle 21">
            <a:extLst>
              <a:ext uri="{FF2B5EF4-FFF2-40B4-BE49-F238E27FC236}">
                <a16:creationId xmlns:a16="http://schemas.microsoft.com/office/drawing/2014/main" id="{968A6A72-E8B8-2C7F-A8A3-C8AAB25A87ED}"/>
              </a:ext>
            </a:extLst>
          </p:cNvPr>
          <p:cNvSpPr/>
          <p:nvPr/>
        </p:nvSpPr>
        <p:spPr>
          <a:xfrm>
            <a:off x="240003" y="2388978"/>
            <a:ext cx="8301849" cy="1754326"/>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‘when’ or ‘if’.</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Now read the action/ verb (what they are doing) after the comma. </a:t>
            </a:r>
          </a:p>
          <a:p>
            <a:pPr marL="457200" indent="-457200">
              <a:buFont typeface="+mj-lt"/>
              <a:buAutoNum type="arabicPeriod"/>
            </a:pPr>
            <a:r>
              <a:rPr lang="en-AU" dirty="0">
                <a:latin typeface="Century Gothic" panose="020B0502020202020204" pitchFamily="34" charset="0"/>
              </a:rPr>
              <a:t>Are the actions related to each other? </a:t>
            </a:r>
          </a:p>
        </p:txBody>
      </p:sp>
    </p:spTree>
    <p:extLst>
      <p:ext uri="{BB962C8B-B14F-4D97-AF65-F5344CB8AC3E}">
        <p14:creationId xmlns:p14="http://schemas.microsoft.com/office/powerpoint/2010/main" val="8365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 grpId="0" animBg="1"/>
      <p:bldP spid="27" grpId="0" animBg="1"/>
      <p:bldP spid="29" grpId="0" animBg="1"/>
      <p:bldP spid="30" grpId="0" animBg="1"/>
      <p:bldP spid="16" grpId="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Hinge Point Question</a:t>
            </a:r>
          </a:p>
        </p:txBody>
      </p:sp>
      <p:sp>
        <p:nvSpPr>
          <p:cNvPr id="25" name="TextBox 24"/>
          <p:cNvSpPr txBox="1"/>
          <p:nvPr/>
        </p:nvSpPr>
        <p:spPr>
          <a:xfrm>
            <a:off x="10221800" y="1027753"/>
            <a:ext cx="1988664" cy="1231106"/>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Is the sentence a complete thought?</a:t>
            </a:r>
          </a:p>
          <a:p>
            <a:pPr marL="285750" indent="-285750">
              <a:buFont typeface="Arial" panose="020B0604020202020204" pitchFamily="34" charset="0"/>
              <a:buChar char="•"/>
            </a:pPr>
            <a:r>
              <a:rPr lang="en-AU" sz="1200" dirty="0">
                <a:latin typeface="Century Gothic" panose="020B0502020202020204" pitchFamily="34" charset="0"/>
              </a:rPr>
              <a:t>Do the actions before and after the comma match?</a:t>
            </a:r>
          </a:p>
        </p:txBody>
      </p:sp>
      <p:pic>
        <p:nvPicPr>
          <p:cNvPr id="31" name="Content Placeholder 4" descr="Icon&#10;&#10;Description automatically generated">
            <a:extLst>
              <a:ext uri="{FF2B5EF4-FFF2-40B4-BE49-F238E27FC236}">
                <a16:creationId xmlns:a16="http://schemas.microsoft.com/office/drawing/2014/main" id="{F852DCB0-9829-46C5-BDD3-1B1C296F260D}"/>
              </a:ext>
            </a:extLst>
          </p:cNvPr>
          <p:cNvPicPr>
            <a:picLocks noChangeAspect="1"/>
          </p:cNvPicPr>
          <p:nvPr/>
        </p:nvPicPr>
        <p:blipFill>
          <a:blip r:embed="rId2"/>
          <a:stretch>
            <a:fillRect/>
          </a:stretch>
        </p:blipFill>
        <p:spPr>
          <a:xfrm>
            <a:off x="10018958" y="68648"/>
            <a:ext cx="674079" cy="674079"/>
          </a:xfrm>
          <a:prstGeom prst="rect">
            <a:avLst/>
          </a:prstGeom>
        </p:spPr>
      </p:pic>
      <p:sp>
        <p:nvSpPr>
          <p:cNvPr id="24" name="Rectangle 23">
            <a:extLst>
              <a:ext uri="{FF2B5EF4-FFF2-40B4-BE49-F238E27FC236}">
                <a16:creationId xmlns:a16="http://schemas.microsoft.com/office/drawing/2014/main" id="{45360935-94F5-0645-9CA8-DC107332F022}"/>
              </a:ext>
            </a:extLst>
          </p:cNvPr>
          <p:cNvSpPr/>
          <p:nvPr/>
        </p:nvSpPr>
        <p:spPr>
          <a:xfrm>
            <a:off x="311748" y="3244334"/>
            <a:ext cx="5392823" cy="369332"/>
          </a:xfrm>
          <a:prstGeom prst="rect">
            <a:avLst/>
          </a:prstGeom>
        </p:spPr>
        <p:txBody>
          <a:bodyPr wrap="none">
            <a:spAutoFit/>
          </a:bodyPr>
          <a:lstStyle/>
          <a:p>
            <a:r>
              <a:rPr lang="en-AU" dirty="0">
                <a:latin typeface="Century Gothic" panose="020B0502020202020204" pitchFamily="34" charset="0"/>
              </a:rPr>
              <a:t>1. If it is hot tomorrow, we will go to the beach. </a:t>
            </a:r>
            <a:endParaRPr lang="en-AU" dirty="0"/>
          </a:p>
        </p:txBody>
      </p:sp>
      <p:sp>
        <p:nvSpPr>
          <p:cNvPr id="32" name="Rectangle 31">
            <a:extLst>
              <a:ext uri="{FF2B5EF4-FFF2-40B4-BE49-F238E27FC236}">
                <a16:creationId xmlns:a16="http://schemas.microsoft.com/office/drawing/2014/main" id="{20578DD2-4D96-3C46-B5F6-F9F06511CBA9}"/>
              </a:ext>
            </a:extLst>
          </p:cNvPr>
          <p:cNvSpPr/>
          <p:nvPr/>
        </p:nvSpPr>
        <p:spPr>
          <a:xfrm>
            <a:off x="311748" y="4039081"/>
            <a:ext cx="5710218" cy="369332"/>
          </a:xfrm>
          <a:prstGeom prst="rect">
            <a:avLst/>
          </a:prstGeom>
        </p:spPr>
        <p:txBody>
          <a:bodyPr wrap="none">
            <a:spAutoFit/>
          </a:bodyPr>
          <a:lstStyle/>
          <a:p>
            <a:r>
              <a:rPr lang="en-AU" dirty="0">
                <a:latin typeface="Century Gothic" panose="020B0502020202020204" pitchFamily="34" charset="0"/>
              </a:rPr>
              <a:t>2. When it is hot tomorrow, we will go ice-skating. </a:t>
            </a:r>
            <a:endParaRPr lang="en-AU" dirty="0"/>
          </a:p>
        </p:txBody>
      </p:sp>
      <p:sp>
        <p:nvSpPr>
          <p:cNvPr id="34" name="Rectangle 33">
            <a:extLst>
              <a:ext uri="{FF2B5EF4-FFF2-40B4-BE49-F238E27FC236}">
                <a16:creationId xmlns:a16="http://schemas.microsoft.com/office/drawing/2014/main" id="{E0DC1150-F76F-E842-B140-A105A155738D}"/>
              </a:ext>
            </a:extLst>
          </p:cNvPr>
          <p:cNvSpPr/>
          <p:nvPr/>
        </p:nvSpPr>
        <p:spPr>
          <a:xfrm>
            <a:off x="311748" y="4836724"/>
            <a:ext cx="6006773" cy="369332"/>
          </a:xfrm>
          <a:prstGeom prst="rect">
            <a:avLst/>
          </a:prstGeom>
        </p:spPr>
        <p:txBody>
          <a:bodyPr wrap="none">
            <a:spAutoFit/>
          </a:bodyPr>
          <a:lstStyle/>
          <a:p>
            <a:r>
              <a:rPr lang="en-AU" dirty="0">
                <a:latin typeface="Century Gothic" panose="020B0502020202020204" pitchFamily="34" charset="0"/>
              </a:rPr>
              <a:t>3. If Lisa does not pack her lunch, she will be hungry.</a:t>
            </a:r>
            <a:endParaRPr lang="en-AU" dirty="0"/>
          </a:p>
        </p:txBody>
      </p:sp>
      <p:sp>
        <p:nvSpPr>
          <p:cNvPr id="35" name="Rectangle 34">
            <a:extLst>
              <a:ext uri="{FF2B5EF4-FFF2-40B4-BE49-F238E27FC236}">
                <a16:creationId xmlns:a16="http://schemas.microsoft.com/office/drawing/2014/main" id="{5EAC226C-C80A-ED4D-B0B2-0D20F3A0DD83}"/>
              </a:ext>
            </a:extLst>
          </p:cNvPr>
          <p:cNvSpPr/>
          <p:nvPr/>
        </p:nvSpPr>
        <p:spPr>
          <a:xfrm>
            <a:off x="311748" y="5634367"/>
            <a:ext cx="5049780" cy="369332"/>
          </a:xfrm>
          <a:prstGeom prst="rect">
            <a:avLst/>
          </a:prstGeom>
        </p:spPr>
        <p:txBody>
          <a:bodyPr wrap="none">
            <a:spAutoFit/>
          </a:bodyPr>
          <a:lstStyle/>
          <a:p>
            <a:r>
              <a:rPr lang="en-AU" dirty="0">
                <a:latin typeface="Century Gothic" panose="020B0502020202020204" pitchFamily="34" charset="0"/>
              </a:rPr>
              <a:t>4. When Mary played on the oval, fell over. </a:t>
            </a:r>
            <a:endParaRPr lang="en-AU" dirty="0"/>
          </a:p>
        </p:txBody>
      </p:sp>
      <p:pic>
        <p:nvPicPr>
          <p:cNvPr id="13" name="Picture 2" descr="https://cdn3.vectorstock.com/i/1000x1000/77/52/yes-tick-icon-vector-22957752.jpg">
            <a:extLst>
              <a:ext uri="{FF2B5EF4-FFF2-40B4-BE49-F238E27FC236}">
                <a16:creationId xmlns:a16="http://schemas.microsoft.com/office/drawing/2014/main" id="{F3956724-31CE-284C-9CAC-18E65DCBECA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7721646" y="4812325"/>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See the source image">
            <a:extLst>
              <a:ext uri="{FF2B5EF4-FFF2-40B4-BE49-F238E27FC236}">
                <a16:creationId xmlns:a16="http://schemas.microsoft.com/office/drawing/2014/main" id="{009B01DC-EA05-6247-B433-88AB6D9BEAC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8141135" y="5633361"/>
            <a:ext cx="350327" cy="32068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cdn3.vectorstock.com/i/1000x1000/77/52/yes-tick-icon-vector-22957752.jpg">
            <a:extLst>
              <a:ext uri="{FF2B5EF4-FFF2-40B4-BE49-F238E27FC236}">
                <a16:creationId xmlns:a16="http://schemas.microsoft.com/office/drawing/2014/main" id="{9F32696A-03BD-DE47-9A2B-AB5AD307FEB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8823541" y="3231420"/>
            <a:ext cx="395901" cy="2934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See the source image">
            <a:extLst>
              <a:ext uri="{FF2B5EF4-FFF2-40B4-BE49-F238E27FC236}">
                <a16:creationId xmlns:a16="http://schemas.microsoft.com/office/drawing/2014/main" id="{13838401-A113-A04D-A8FA-456628315A6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750"/>
          <a:stretch/>
        </p:blipFill>
        <p:spPr bwMode="auto">
          <a:xfrm>
            <a:off x="8275264" y="4034533"/>
            <a:ext cx="350327" cy="32068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95F48DD-1E81-3B48-A074-A65DC5B0633C}"/>
              </a:ext>
            </a:extLst>
          </p:cNvPr>
          <p:cNvGrpSpPr/>
          <p:nvPr/>
        </p:nvGrpSpPr>
        <p:grpSpPr>
          <a:xfrm>
            <a:off x="9322118" y="129646"/>
            <a:ext cx="659077" cy="640983"/>
            <a:chOff x="9322118" y="129646"/>
            <a:chExt cx="659077" cy="640983"/>
          </a:xfrm>
        </p:grpSpPr>
        <p:pic>
          <p:nvPicPr>
            <p:cNvPr id="18" name="Picture 17" descr="Logo, icon&#10;&#10;Description automatically generated">
              <a:extLst>
                <a:ext uri="{FF2B5EF4-FFF2-40B4-BE49-F238E27FC236}">
                  <a16:creationId xmlns:a16="http://schemas.microsoft.com/office/drawing/2014/main" id="{A93B6EE7-4C4A-FF41-B984-0C498A209A81}"/>
                </a:ext>
              </a:extLst>
            </p:cNvPr>
            <p:cNvPicPr>
              <a:picLocks noChangeAspect="1"/>
            </p:cNvPicPr>
            <p:nvPr/>
          </p:nvPicPr>
          <p:blipFill>
            <a:blip r:embed="rId5"/>
            <a:stretch>
              <a:fillRect/>
            </a:stretch>
          </p:blipFill>
          <p:spPr>
            <a:xfrm>
              <a:off x="9322118" y="129646"/>
              <a:ext cx="293746" cy="293746"/>
            </a:xfrm>
            <a:prstGeom prst="rect">
              <a:avLst/>
            </a:prstGeom>
          </p:spPr>
        </p:pic>
        <p:pic>
          <p:nvPicPr>
            <p:cNvPr id="19" name="Picture 18" descr="Icon&#10;&#10;Description automatically generated">
              <a:extLst>
                <a:ext uri="{FF2B5EF4-FFF2-40B4-BE49-F238E27FC236}">
                  <a16:creationId xmlns:a16="http://schemas.microsoft.com/office/drawing/2014/main" id="{E24328FF-0BCB-EA44-B5FC-877307EB62D1}"/>
                </a:ext>
              </a:extLst>
            </p:cNvPr>
            <p:cNvPicPr>
              <a:picLocks noChangeAspect="1"/>
            </p:cNvPicPr>
            <p:nvPr/>
          </p:nvPicPr>
          <p:blipFill>
            <a:blip r:embed="rId6"/>
            <a:stretch>
              <a:fillRect/>
            </a:stretch>
          </p:blipFill>
          <p:spPr>
            <a:xfrm>
              <a:off x="9687449" y="129646"/>
              <a:ext cx="293746" cy="293746"/>
            </a:xfrm>
            <a:prstGeom prst="rect">
              <a:avLst/>
            </a:prstGeom>
          </p:spPr>
        </p:pic>
        <p:pic>
          <p:nvPicPr>
            <p:cNvPr id="20" name="Picture 19" descr="Icon&#10;&#10;Description automatically generated">
              <a:extLst>
                <a:ext uri="{FF2B5EF4-FFF2-40B4-BE49-F238E27FC236}">
                  <a16:creationId xmlns:a16="http://schemas.microsoft.com/office/drawing/2014/main" id="{3D703060-A082-9F46-86AB-AB0FC2D1F80D}"/>
                </a:ext>
              </a:extLst>
            </p:cNvPr>
            <p:cNvPicPr>
              <a:picLocks noChangeAspect="1"/>
            </p:cNvPicPr>
            <p:nvPr/>
          </p:nvPicPr>
          <p:blipFill>
            <a:blip r:embed="rId7"/>
            <a:stretch>
              <a:fillRect/>
            </a:stretch>
          </p:blipFill>
          <p:spPr>
            <a:xfrm>
              <a:off x="9354993" y="476883"/>
              <a:ext cx="293746" cy="293746"/>
            </a:xfrm>
            <a:prstGeom prst="rect">
              <a:avLst/>
            </a:prstGeom>
          </p:spPr>
        </p:pic>
        <p:pic>
          <p:nvPicPr>
            <p:cNvPr id="21" name="Picture 20" descr="Icon&#10;&#10;Description automatically generated">
              <a:extLst>
                <a:ext uri="{FF2B5EF4-FFF2-40B4-BE49-F238E27FC236}">
                  <a16:creationId xmlns:a16="http://schemas.microsoft.com/office/drawing/2014/main" id="{D272BBD1-39CD-6343-ABAF-BC551AB9FF2C}"/>
                </a:ext>
              </a:extLst>
            </p:cNvPr>
            <p:cNvPicPr>
              <a:picLocks noChangeAspect="1"/>
            </p:cNvPicPr>
            <p:nvPr/>
          </p:nvPicPr>
          <p:blipFill>
            <a:blip r:embed="rId8"/>
            <a:stretch>
              <a:fillRect/>
            </a:stretch>
          </p:blipFill>
          <p:spPr>
            <a:xfrm>
              <a:off x="9687449" y="476883"/>
              <a:ext cx="293746" cy="293746"/>
            </a:xfrm>
            <a:prstGeom prst="rect">
              <a:avLst/>
            </a:prstGeom>
          </p:spPr>
        </p:pic>
      </p:grpSp>
      <p:pic>
        <p:nvPicPr>
          <p:cNvPr id="22" name="Picture 21" descr="Icon&#10;&#10;Description automatically generated">
            <a:extLst>
              <a:ext uri="{FF2B5EF4-FFF2-40B4-BE49-F238E27FC236}">
                <a16:creationId xmlns:a16="http://schemas.microsoft.com/office/drawing/2014/main" id="{E7FB1F72-8129-CB40-A198-AD08504B3EEC}"/>
              </a:ext>
            </a:extLst>
          </p:cNvPr>
          <p:cNvPicPr>
            <a:picLocks noChangeAspect="1"/>
          </p:cNvPicPr>
          <p:nvPr/>
        </p:nvPicPr>
        <p:blipFill>
          <a:blip r:embed="rId9"/>
          <a:stretch>
            <a:fillRect/>
          </a:stretch>
        </p:blipFill>
        <p:spPr>
          <a:xfrm>
            <a:off x="10764622" y="77327"/>
            <a:ext cx="674079" cy="674079"/>
          </a:xfrm>
          <a:prstGeom prst="rect">
            <a:avLst/>
          </a:prstGeom>
        </p:spPr>
      </p:pic>
      <p:pic>
        <p:nvPicPr>
          <p:cNvPr id="23" name="Picture 22" descr="Logo, icon&#10;&#10;Description automatically generated">
            <a:extLst>
              <a:ext uri="{FF2B5EF4-FFF2-40B4-BE49-F238E27FC236}">
                <a16:creationId xmlns:a16="http://schemas.microsoft.com/office/drawing/2014/main" id="{82985AE7-3008-2146-BE18-E7709D1BABDD}"/>
              </a:ext>
            </a:extLst>
          </p:cNvPr>
          <p:cNvPicPr>
            <a:picLocks noChangeAspect="1"/>
          </p:cNvPicPr>
          <p:nvPr/>
        </p:nvPicPr>
        <p:blipFill>
          <a:blip r:embed="rId10"/>
          <a:stretch>
            <a:fillRect/>
          </a:stretch>
        </p:blipFill>
        <p:spPr>
          <a:xfrm>
            <a:off x="11461299" y="77327"/>
            <a:ext cx="674078" cy="674078"/>
          </a:xfrm>
          <a:prstGeom prst="rect">
            <a:avLst/>
          </a:prstGeom>
        </p:spPr>
      </p:pic>
      <p:sp>
        <p:nvSpPr>
          <p:cNvPr id="27" name="Content Placeholder 3">
            <a:extLst>
              <a:ext uri="{FF2B5EF4-FFF2-40B4-BE49-F238E27FC236}">
                <a16:creationId xmlns:a16="http://schemas.microsoft.com/office/drawing/2014/main" id="{3A7A815C-278D-40CF-6E93-422C133F2BC2}"/>
              </a:ext>
            </a:extLst>
          </p:cNvPr>
          <p:cNvSpPr txBox="1">
            <a:spLocks/>
          </p:cNvSpPr>
          <p:nvPr/>
        </p:nvSpPr>
        <p:spPr>
          <a:xfrm>
            <a:off x="154905" y="402385"/>
            <a:ext cx="9305175" cy="1855777"/>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a:t>
            </a:r>
            <a:r>
              <a:rPr lang="en-AU" b="1" dirty="0">
                <a:latin typeface="Century Gothic" panose="020B0502020202020204" pitchFamily="34" charset="0"/>
              </a:rPr>
              <a:t>When’</a:t>
            </a:r>
            <a:r>
              <a:rPr lang="en-AU" dirty="0">
                <a:latin typeface="Century Gothic" panose="020B0502020202020204" pitchFamily="34" charset="0"/>
              </a:rPr>
              <a:t> and </a:t>
            </a:r>
            <a:r>
              <a:rPr lang="en-AU" b="1" dirty="0">
                <a:latin typeface="Century Gothic" panose="020B0502020202020204" pitchFamily="34" charset="0"/>
              </a:rPr>
              <a:t>‘If’</a:t>
            </a:r>
            <a:r>
              <a:rPr lang="en-AU" dirty="0">
                <a:latin typeface="Century Gothic" panose="020B0502020202020204" pitchFamily="34" charset="0"/>
              </a:rPr>
              <a:t> are subordinating conjunctions that indicate something will happen only as a result or condition of another action happening.</a:t>
            </a:r>
          </a:p>
          <a:p>
            <a:pPr>
              <a:lnSpc>
                <a:spcPct val="100000"/>
              </a:lnSpc>
              <a:spcBef>
                <a:spcPts val="0"/>
              </a:spcBef>
              <a:buFont typeface="Wingdings" panose="05000000000000000000" pitchFamily="2" charset="2"/>
              <a:buChar char="§"/>
            </a:pPr>
            <a:r>
              <a:rPr lang="en-AU" dirty="0">
                <a:latin typeface="Century Gothic" panose="020B0502020202020204" pitchFamily="34" charset="0"/>
              </a:rPr>
              <a:t>Their meaning is similar. </a:t>
            </a:r>
          </a:p>
          <a:p>
            <a:pPr marL="0" indent="0">
              <a:lnSpc>
                <a:spcPct val="100000"/>
              </a:lnSpc>
              <a:spcBef>
                <a:spcPts val="0"/>
              </a:spcBef>
              <a:buNone/>
            </a:pPr>
            <a:r>
              <a:rPr lang="en-AU" b="1" dirty="0">
                <a:latin typeface="Century Gothic" panose="020B0502020202020204" pitchFamily="34" charset="0"/>
              </a:rPr>
              <a:t>When</a:t>
            </a:r>
            <a:r>
              <a:rPr lang="en-AU" dirty="0">
                <a:latin typeface="Century Gothic" panose="020B0502020202020204" pitchFamily="34" charset="0"/>
              </a:rPr>
              <a:t> indicates the second action will definitely happen because of the first action. </a:t>
            </a:r>
          </a:p>
          <a:p>
            <a:pPr marL="0" indent="0">
              <a:lnSpc>
                <a:spcPct val="100000"/>
              </a:lnSpc>
              <a:spcBef>
                <a:spcPts val="0"/>
              </a:spcBef>
              <a:buNone/>
            </a:pPr>
            <a:r>
              <a:rPr lang="en-AU" b="1" dirty="0">
                <a:latin typeface="Century Gothic" panose="020B0502020202020204" pitchFamily="34" charset="0"/>
              </a:rPr>
              <a:t>If</a:t>
            </a:r>
            <a:r>
              <a:rPr lang="en-AU" dirty="0">
                <a:latin typeface="Century Gothic" panose="020B0502020202020204" pitchFamily="34" charset="0"/>
              </a:rPr>
              <a:t> indicates the second action will only happen if the first action happens.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2833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I do</a:t>
            </a:r>
          </a:p>
        </p:txBody>
      </p:sp>
      <p:sp>
        <p:nvSpPr>
          <p:cNvPr id="18" name="TextBox 17"/>
          <p:cNvSpPr txBox="1"/>
          <p:nvPr/>
        </p:nvSpPr>
        <p:spPr>
          <a:xfrm>
            <a:off x="10118035" y="913049"/>
            <a:ext cx="2073965" cy="1231106"/>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Wingdings" pitchFamily="2" charset="2"/>
              <a:buChar char="§"/>
            </a:pPr>
            <a:r>
              <a:rPr lang="en-AU" sz="1200" dirty="0">
                <a:latin typeface="Century Gothic" panose="020B0502020202020204" pitchFamily="34" charset="0"/>
              </a:rPr>
              <a:t>What is action/verb before the comma?</a:t>
            </a:r>
          </a:p>
          <a:p>
            <a:pPr marL="285750" indent="-285750">
              <a:buFont typeface="Wingdings" pitchFamily="2" charset="2"/>
              <a:buChar char="§"/>
            </a:pPr>
            <a:r>
              <a:rPr lang="en-AU" sz="1200" dirty="0">
                <a:latin typeface="Century Gothic" panose="020B0502020202020204" pitchFamily="34" charset="0"/>
              </a:rPr>
              <a:t>Does this match the action/ verb after the comma?</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1327210" y="69145"/>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755685" y="69145"/>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10523590" y="69145"/>
            <a:ext cx="674078" cy="674078"/>
          </a:xfrm>
          <a:prstGeom prst="rect">
            <a:avLst/>
          </a:prstGeom>
        </p:spPr>
      </p:pic>
      <p:sp>
        <p:nvSpPr>
          <p:cNvPr id="7" name="TextBox 6">
            <a:extLst>
              <a:ext uri="{FF2B5EF4-FFF2-40B4-BE49-F238E27FC236}">
                <a16:creationId xmlns:a16="http://schemas.microsoft.com/office/drawing/2014/main" id="{1089963D-DACF-4163-8270-A09D89CD4519}"/>
              </a:ext>
            </a:extLst>
          </p:cNvPr>
          <p:cNvSpPr txBox="1"/>
          <p:nvPr/>
        </p:nvSpPr>
        <p:spPr>
          <a:xfrm>
            <a:off x="257374" y="3219455"/>
            <a:ext cx="5671564" cy="369332"/>
          </a:xfrm>
          <a:prstGeom prst="rect">
            <a:avLst/>
          </a:prstGeom>
          <a:noFill/>
        </p:spPr>
        <p:txBody>
          <a:bodyPr wrap="square" rtlCol="0">
            <a:spAutoFit/>
          </a:bodyPr>
          <a:lstStyle/>
          <a:p>
            <a:r>
              <a:rPr lang="en-AU" dirty="0">
                <a:latin typeface="Century Gothic" panose="020B0502020202020204" pitchFamily="34" charset="0"/>
              </a:rPr>
              <a:t>If Lucy puts her pyjamas on quickly, </a:t>
            </a:r>
          </a:p>
        </p:txBody>
      </p:sp>
      <p:sp>
        <p:nvSpPr>
          <p:cNvPr id="29" name="TextBox 28">
            <a:extLst>
              <a:ext uri="{FF2B5EF4-FFF2-40B4-BE49-F238E27FC236}">
                <a16:creationId xmlns:a16="http://schemas.microsoft.com/office/drawing/2014/main" id="{72D79668-2E84-A443-AD0C-31E6D1027B70}"/>
              </a:ext>
            </a:extLst>
          </p:cNvPr>
          <p:cNvSpPr txBox="1"/>
          <p:nvPr/>
        </p:nvSpPr>
        <p:spPr>
          <a:xfrm>
            <a:off x="257374" y="4080510"/>
            <a:ext cx="7908058" cy="369332"/>
          </a:xfrm>
          <a:prstGeom prst="rect">
            <a:avLst/>
          </a:prstGeom>
          <a:noFill/>
        </p:spPr>
        <p:txBody>
          <a:bodyPr wrap="square" rtlCol="0">
            <a:spAutoFit/>
          </a:bodyPr>
          <a:lstStyle/>
          <a:p>
            <a:r>
              <a:rPr lang="en-AU" dirty="0">
                <a:latin typeface="Century Gothic" panose="020B0502020202020204" pitchFamily="34" charset="0"/>
              </a:rPr>
              <a:t>If Lucy puts her pyjamas on quickly, she can have a bed time story.</a:t>
            </a:r>
          </a:p>
        </p:txBody>
      </p:sp>
      <p:sp>
        <p:nvSpPr>
          <p:cNvPr id="30" name="TextBox 29">
            <a:extLst>
              <a:ext uri="{FF2B5EF4-FFF2-40B4-BE49-F238E27FC236}">
                <a16:creationId xmlns:a16="http://schemas.microsoft.com/office/drawing/2014/main" id="{6F1CF680-48E8-0742-BA53-EC395777EE94}"/>
              </a:ext>
            </a:extLst>
          </p:cNvPr>
          <p:cNvSpPr txBox="1"/>
          <p:nvPr/>
        </p:nvSpPr>
        <p:spPr>
          <a:xfrm>
            <a:off x="257373" y="4941565"/>
            <a:ext cx="8044475" cy="369332"/>
          </a:xfrm>
          <a:prstGeom prst="rect">
            <a:avLst/>
          </a:prstGeom>
          <a:noFill/>
        </p:spPr>
        <p:txBody>
          <a:bodyPr wrap="square" rtlCol="0">
            <a:spAutoFit/>
          </a:bodyPr>
          <a:lstStyle/>
          <a:p>
            <a:r>
              <a:rPr lang="en-AU" dirty="0">
                <a:latin typeface="Century Gothic" panose="020B0502020202020204" pitchFamily="34" charset="0"/>
              </a:rPr>
              <a:t>When Lucy puts her pyjamas on,  </a:t>
            </a:r>
          </a:p>
        </p:txBody>
      </p:sp>
      <p:sp>
        <p:nvSpPr>
          <p:cNvPr id="31" name="TextBox 30">
            <a:extLst>
              <a:ext uri="{FF2B5EF4-FFF2-40B4-BE49-F238E27FC236}">
                <a16:creationId xmlns:a16="http://schemas.microsoft.com/office/drawing/2014/main" id="{B5C4E630-6DDF-D54E-9484-460F9871A2D9}"/>
              </a:ext>
            </a:extLst>
          </p:cNvPr>
          <p:cNvSpPr txBox="1"/>
          <p:nvPr/>
        </p:nvSpPr>
        <p:spPr>
          <a:xfrm>
            <a:off x="257374" y="5822248"/>
            <a:ext cx="8301848" cy="369332"/>
          </a:xfrm>
          <a:prstGeom prst="rect">
            <a:avLst/>
          </a:prstGeom>
          <a:noFill/>
        </p:spPr>
        <p:txBody>
          <a:bodyPr wrap="square" rtlCol="0">
            <a:spAutoFit/>
          </a:bodyPr>
          <a:lstStyle/>
          <a:p>
            <a:r>
              <a:rPr lang="en-AU" dirty="0">
                <a:latin typeface="Century Gothic" panose="020B0502020202020204" pitchFamily="34" charset="0"/>
              </a:rPr>
              <a:t>When Lucy puts her pyjamas on, she can have a bed time story</a:t>
            </a:r>
          </a:p>
        </p:txBody>
      </p:sp>
      <p:sp>
        <p:nvSpPr>
          <p:cNvPr id="32" name="Rectangle 31">
            <a:extLst>
              <a:ext uri="{FF2B5EF4-FFF2-40B4-BE49-F238E27FC236}">
                <a16:creationId xmlns:a16="http://schemas.microsoft.com/office/drawing/2014/main" id="{34F97E47-2719-1F44-B84B-62DB466EC732}"/>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or ‘when’.</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
        <p:nvSpPr>
          <p:cNvPr id="14" name="Rectangle 13">
            <a:extLst>
              <a:ext uri="{FF2B5EF4-FFF2-40B4-BE49-F238E27FC236}">
                <a16:creationId xmlns:a16="http://schemas.microsoft.com/office/drawing/2014/main" id="{58AF2052-8A95-D72C-FDFE-224911E79D09}"/>
              </a:ext>
            </a:extLst>
          </p:cNvPr>
          <p:cNvSpPr/>
          <p:nvPr/>
        </p:nvSpPr>
        <p:spPr>
          <a:xfrm>
            <a:off x="257374" y="-2123659"/>
            <a:ext cx="8301849" cy="1938992"/>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sz="2000" dirty="0">
                <a:latin typeface="Century Gothic" panose="020B0502020202020204" pitchFamily="34" charset="0"/>
              </a:rPr>
              <a:t>Identify the key word, the subordinating conjunction, and what it is modifying. </a:t>
            </a:r>
          </a:p>
          <a:p>
            <a:pPr marL="457200" indent="-457200">
              <a:buFont typeface="+mj-lt"/>
              <a:buAutoNum type="arabicPeriod"/>
            </a:pPr>
            <a:r>
              <a:rPr lang="en-AU" sz="2000" dirty="0">
                <a:latin typeface="Century Gothic" panose="020B0502020202020204" pitchFamily="34" charset="0"/>
              </a:rPr>
              <a:t>Use this information to complete the sentence with a </a:t>
            </a:r>
            <a:r>
              <a:rPr lang="en-AU" sz="2000" dirty="0">
                <a:solidFill>
                  <a:schemeClr val="accent2"/>
                </a:solidFill>
                <a:latin typeface="Century Gothic" panose="020B0502020202020204" pitchFamily="34" charset="0"/>
              </a:rPr>
              <a:t>who</a:t>
            </a:r>
            <a:r>
              <a:rPr lang="en-AU" sz="2000" dirty="0">
                <a:latin typeface="Century Gothic" panose="020B0502020202020204" pitchFamily="34" charset="0"/>
              </a:rPr>
              <a:t> and a </a:t>
            </a:r>
            <a:r>
              <a:rPr lang="en-AU" sz="2000" dirty="0">
                <a:solidFill>
                  <a:srgbClr val="00B050"/>
                </a:solidFill>
                <a:latin typeface="Century Gothic" panose="020B0502020202020204" pitchFamily="34" charset="0"/>
              </a:rPr>
              <a:t>what they are doing.</a:t>
            </a:r>
          </a:p>
          <a:p>
            <a:pPr marL="457200" indent="-457200">
              <a:buFont typeface="+mj-lt"/>
              <a:buAutoNum type="arabicPeriod"/>
            </a:pPr>
            <a:r>
              <a:rPr lang="en-AU" sz="2000" dirty="0">
                <a:latin typeface="Century Gothic" panose="020B0502020202020204" pitchFamily="34" charset="0"/>
              </a:rPr>
              <a:t>Write the sentence stem, followed by a comma, then </a:t>
            </a:r>
            <a:r>
              <a:rPr lang="en-AU" sz="2000" dirty="0">
                <a:solidFill>
                  <a:schemeClr val="accent2"/>
                </a:solidFill>
                <a:latin typeface="Century Gothic" panose="020B0502020202020204" pitchFamily="34" charset="0"/>
              </a:rPr>
              <a:t>who</a:t>
            </a:r>
            <a:r>
              <a:rPr lang="en-AU" sz="2000" dirty="0">
                <a:latin typeface="Century Gothic" panose="020B0502020202020204" pitchFamily="34" charset="0"/>
              </a:rPr>
              <a:t> and </a:t>
            </a:r>
            <a:r>
              <a:rPr lang="en-AU" sz="2000" dirty="0">
                <a:solidFill>
                  <a:srgbClr val="00B050"/>
                </a:solidFill>
                <a:latin typeface="Century Gothic" panose="020B0502020202020204" pitchFamily="34" charset="0"/>
              </a:rPr>
              <a:t>what.</a:t>
            </a:r>
          </a:p>
        </p:txBody>
      </p:sp>
      <p:pic>
        <p:nvPicPr>
          <p:cNvPr id="3" name="Picture 2">
            <a:extLst>
              <a:ext uri="{FF2B5EF4-FFF2-40B4-BE49-F238E27FC236}">
                <a16:creationId xmlns:a16="http://schemas.microsoft.com/office/drawing/2014/main" id="{559FFCAE-E380-850A-7D10-CADB0CB7F49F}"/>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9031705" y="3011784"/>
            <a:ext cx="1748590" cy="2448026"/>
          </a:xfrm>
          <a:prstGeom prst="rect">
            <a:avLst/>
          </a:prstGeom>
        </p:spPr>
      </p:pic>
      <p:sp>
        <p:nvSpPr>
          <p:cNvPr id="5" name="TextBox 4">
            <a:extLst>
              <a:ext uri="{FF2B5EF4-FFF2-40B4-BE49-F238E27FC236}">
                <a16:creationId xmlns:a16="http://schemas.microsoft.com/office/drawing/2014/main" id="{31191317-6339-D729-02D1-E58907EE7B9E}"/>
              </a:ext>
            </a:extLst>
          </p:cNvPr>
          <p:cNvSpPr txBox="1"/>
          <p:nvPr/>
        </p:nvSpPr>
        <p:spPr>
          <a:xfrm>
            <a:off x="9192795" y="5583524"/>
            <a:ext cx="1587500" cy="276999"/>
          </a:xfrm>
          <a:prstGeom prst="rect">
            <a:avLst/>
          </a:prstGeom>
          <a:noFill/>
        </p:spPr>
        <p:txBody>
          <a:bodyPr wrap="square" rtlCol="0">
            <a:spAutoFit/>
          </a:bodyPr>
          <a:lstStyle/>
          <a:p>
            <a:r>
              <a:rPr lang="en-US" sz="600" dirty="0">
                <a:hlinkClick r:id="rId6" tooltip="https://bstyle.bg/en/product.php?id=198"/>
              </a:rPr>
              <a:t>This Photo</a:t>
            </a:r>
            <a:r>
              <a:rPr lang="en-US" sz="600" dirty="0"/>
              <a:t> by Unknown Author is licensed under </a:t>
            </a:r>
            <a:r>
              <a:rPr lang="en-US" sz="600" dirty="0">
                <a:hlinkClick r:id="rId7" tooltip="https://creativecommons.org/licenses/by-nc-nd/3.0/"/>
              </a:rPr>
              <a:t>CC BY-NC-ND</a:t>
            </a:r>
            <a:endParaRPr lang="en-US" sz="600" dirty="0"/>
          </a:p>
        </p:txBody>
      </p:sp>
    </p:spTree>
    <p:extLst>
      <p:ext uri="{BB962C8B-B14F-4D97-AF65-F5344CB8AC3E}">
        <p14:creationId xmlns:p14="http://schemas.microsoft.com/office/powerpoint/2010/main" val="172916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sp>
        <p:nvSpPr>
          <p:cNvPr id="18" name="TextBox 17"/>
          <p:cNvSpPr txBox="1"/>
          <p:nvPr/>
        </p:nvSpPr>
        <p:spPr>
          <a:xfrm>
            <a:off x="10118035" y="913049"/>
            <a:ext cx="2073965" cy="1231106"/>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the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could the result of the first action be?</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2"/>
          <a:stretch>
            <a:fillRect/>
          </a:stretch>
        </p:blipFill>
        <p:spPr>
          <a:xfrm>
            <a:off x="10611593"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3"/>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4"/>
          <a:stretch>
            <a:fillRect/>
          </a:stretch>
        </p:blipFill>
        <p:spPr>
          <a:xfrm>
            <a:off x="9807973" y="72152"/>
            <a:ext cx="674078" cy="674078"/>
          </a:xfrm>
          <a:prstGeom prst="rect">
            <a:avLst/>
          </a:prstGeom>
        </p:spPr>
      </p:pic>
      <p:pic>
        <p:nvPicPr>
          <p:cNvPr id="3" name="Picture 2">
            <a:extLst>
              <a:ext uri="{FF2B5EF4-FFF2-40B4-BE49-F238E27FC236}">
                <a16:creationId xmlns:a16="http://schemas.microsoft.com/office/drawing/2014/main" id="{ADCA3170-0990-2646-8213-F17D96F6A3A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 xmlns:a1611="http://schemas.microsoft.com/office/drawing/2016/11/main" r:id="rId6"/>
              </a:ext>
            </a:extLst>
          </a:blip>
          <a:stretch>
            <a:fillRect/>
          </a:stretch>
        </p:blipFill>
        <p:spPr>
          <a:xfrm>
            <a:off x="8213035" y="3966837"/>
            <a:ext cx="3810000" cy="2489200"/>
          </a:xfrm>
          <a:prstGeom prst="rect">
            <a:avLst/>
          </a:prstGeom>
        </p:spPr>
      </p:pic>
      <p:sp>
        <p:nvSpPr>
          <p:cNvPr id="4" name="TextBox 3">
            <a:extLst>
              <a:ext uri="{FF2B5EF4-FFF2-40B4-BE49-F238E27FC236}">
                <a16:creationId xmlns:a16="http://schemas.microsoft.com/office/drawing/2014/main" id="{E36134A1-0D23-9A49-B556-676F1D9BEAC0}"/>
              </a:ext>
            </a:extLst>
          </p:cNvPr>
          <p:cNvSpPr txBox="1"/>
          <p:nvPr/>
        </p:nvSpPr>
        <p:spPr>
          <a:xfrm>
            <a:off x="8279618" y="6477646"/>
            <a:ext cx="3810000" cy="230832"/>
          </a:xfrm>
          <a:prstGeom prst="rect">
            <a:avLst/>
          </a:prstGeom>
          <a:noFill/>
        </p:spPr>
        <p:txBody>
          <a:bodyPr wrap="square" rtlCol="0">
            <a:spAutoFit/>
          </a:bodyPr>
          <a:lstStyle/>
          <a:p>
            <a:r>
              <a:rPr lang="en-AU" sz="900">
                <a:hlinkClick r:id="rId6" tooltip="https://n-oofs.blogspot.com/2015/08/why-children-need-quality-sleep.html"/>
              </a:rPr>
              <a:t>This Photo</a:t>
            </a:r>
            <a:r>
              <a:rPr lang="en-AU" sz="900"/>
              <a:t> by Unknown Author is licensed under </a:t>
            </a:r>
            <a:r>
              <a:rPr lang="en-AU" sz="900">
                <a:hlinkClick r:id="rId7" tooltip="https://creativecommons.org/licenses/by/3.0/"/>
              </a:rPr>
              <a:t>CC BY</a:t>
            </a:r>
            <a:endParaRPr lang="en-AU" sz="900"/>
          </a:p>
        </p:txBody>
      </p:sp>
      <p:sp>
        <p:nvSpPr>
          <p:cNvPr id="31" name="TextBox 30">
            <a:extLst>
              <a:ext uri="{FF2B5EF4-FFF2-40B4-BE49-F238E27FC236}">
                <a16:creationId xmlns:a16="http://schemas.microsoft.com/office/drawing/2014/main" id="{2D14C820-A5A9-8340-892A-17DBD65C3B07}"/>
              </a:ext>
            </a:extLst>
          </p:cNvPr>
          <p:cNvSpPr txBox="1"/>
          <p:nvPr/>
        </p:nvSpPr>
        <p:spPr>
          <a:xfrm>
            <a:off x="257374" y="4080510"/>
            <a:ext cx="7377866" cy="369332"/>
          </a:xfrm>
          <a:prstGeom prst="rect">
            <a:avLst/>
          </a:prstGeom>
          <a:noFill/>
        </p:spPr>
        <p:txBody>
          <a:bodyPr wrap="square" rtlCol="0">
            <a:spAutoFit/>
          </a:bodyPr>
          <a:lstStyle/>
          <a:p>
            <a:r>
              <a:rPr lang="en-AU" dirty="0">
                <a:latin typeface="Century Gothic" panose="020B0502020202020204" pitchFamily="34" charset="0"/>
              </a:rPr>
              <a:t>If the baby sleeps,</a:t>
            </a:r>
          </a:p>
        </p:txBody>
      </p:sp>
      <p:sp>
        <p:nvSpPr>
          <p:cNvPr id="33" name="TextBox 32">
            <a:extLst>
              <a:ext uri="{FF2B5EF4-FFF2-40B4-BE49-F238E27FC236}">
                <a16:creationId xmlns:a16="http://schemas.microsoft.com/office/drawing/2014/main" id="{B2FD8068-3A71-2F40-8F1E-9CE531BBDD6B}"/>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When the baby sleeps, </a:t>
            </a:r>
          </a:p>
        </p:txBody>
      </p:sp>
      <p:cxnSp>
        <p:nvCxnSpPr>
          <p:cNvPr id="34" name="Straight Connector 33">
            <a:extLst>
              <a:ext uri="{FF2B5EF4-FFF2-40B4-BE49-F238E27FC236}">
                <a16:creationId xmlns:a16="http://schemas.microsoft.com/office/drawing/2014/main" id="{B0174EBE-F2F2-8E44-9513-5AB43D6F0828}"/>
              </a:ext>
            </a:extLst>
          </p:cNvPr>
          <p:cNvCxnSpPr/>
          <p:nvPr/>
        </p:nvCxnSpPr>
        <p:spPr>
          <a:xfrm>
            <a:off x="2283556" y="4493052"/>
            <a:ext cx="479042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783A90-54D8-4B46-B997-73C9B806167C}"/>
              </a:ext>
            </a:extLst>
          </p:cNvPr>
          <p:cNvCxnSpPr/>
          <p:nvPr/>
        </p:nvCxnSpPr>
        <p:spPr>
          <a:xfrm>
            <a:off x="2661937" y="6191580"/>
            <a:ext cx="479042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CB3CEC9-2DB2-9340-9456-5C04AF14FAE2}"/>
              </a:ext>
            </a:extLst>
          </p:cNvPr>
          <p:cNvSpPr txBox="1"/>
          <p:nvPr/>
        </p:nvSpPr>
        <p:spPr>
          <a:xfrm>
            <a:off x="2416447" y="4084352"/>
            <a:ext cx="5671564" cy="369332"/>
          </a:xfrm>
          <a:prstGeom prst="rect">
            <a:avLst/>
          </a:prstGeom>
          <a:noFill/>
        </p:spPr>
        <p:txBody>
          <a:bodyPr wrap="square" rtlCol="0">
            <a:spAutoFit/>
          </a:bodyPr>
          <a:lstStyle/>
          <a:p>
            <a:r>
              <a:rPr lang="en-AU" dirty="0">
                <a:latin typeface="Century Gothic" panose="020B0502020202020204" pitchFamily="34" charset="0"/>
              </a:rPr>
              <a:t>mum can rest. </a:t>
            </a:r>
          </a:p>
        </p:txBody>
      </p:sp>
      <p:sp>
        <p:nvSpPr>
          <p:cNvPr id="37" name="TextBox 36">
            <a:extLst>
              <a:ext uri="{FF2B5EF4-FFF2-40B4-BE49-F238E27FC236}">
                <a16:creationId xmlns:a16="http://schemas.microsoft.com/office/drawing/2014/main" id="{3A15F8A2-7F21-8445-B283-1F42FFB47347}"/>
              </a:ext>
            </a:extLst>
          </p:cNvPr>
          <p:cNvSpPr txBox="1"/>
          <p:nvPr/>
        </p:nvSpPr>
        <p:spPr>
          <a:xfrm>
            <a:off x="2919852" y="5800639"/>
            <a:ext cx="5671564" cy="369332"/>
          </a:xfrm>
          <a:prstGeom prst="rect">
            <a:avLst/>
          </a:prstGeom>
          <a:noFill/>
        </p:spPr>
        <p:txBody>
          <a:bodyPr wrap="square" rtlCol="0">
            <a:spAutoFit/>
          </a:bodyPr>
          <a:lstStyle/>
          <a:p>
            <a:r>
              <a:rPr lang="en-AU" dirty="0">
                <a:latin typeface="Century Gothic" panose="020B0502020202020204" pitchFamily="34" charset="0"/>
              </a:rPr>
              <a:t>mum can rest.</a:t>
            </a:r>
          </a:p>
        </p:txBody>
      </p:sp>
      <p:sp>
        <p:nvSpPr>
          <p:cNvPr id="5" name="Rounded Rectangular Callout 4">
            <a:extLst>
              <a:ext uri="{FF2B5EF4-FFF2-40B4-BE49-F238E27FC236}">
                <a16:creationId xmlns:a16="http://schemas.microsoft.com/office/drawing/2014/main" id="{2939AF79-FE08-734E-ABE1-BE9A9186EA0B}"/>
              </a:ext>
            </a:extLst>
          </p:cNvPr>
          <p:cNvSpPr/>
          <p:nvPr/>
        </p:nvSpPr>
        <p:spPr>
          <a:xfrm>
            <a:off x="6191503" y="3223149"/>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happen if the baby sleeps?</a:t>
            </a:r>
          </a:p>
        </p:txBody>
      </p:sp>
      <p:sp>
        <p:nvSpPr>
          <p:cNvPr id="38" name="Rounded Rectangular Callout 37">
            <a:extLst>
              <a:ext uri="{FF2B5EF4-FFF2-40B4-BE49-F238E27FC236}">
                <a16:creationId xmlns:a16="http://schemas.microsoft.com/office/drawing/2014/main" id="{159E7049-7D5E-5F4D-A11E-070464234FDC}"/>
              </a:ext>
            </a:extLst>
          </p:cNvPr>
          <p:cNvSpPr/>
          <p:nvPr/>
        </p:nvSpPr>
        <p:spPr>
          <a:xfrm>
            <a:off x="6184972" y="4695425"/>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will happen if the baby sleeps?</a:t>
            </a:r>
          </a:p>
        </p:txBody>
      </p:sp>
      <p:sp>
        <p:nvSpPr>
          <p:cNvPr id="22" name="Rectangle 21">
            <a:extLst>
              <a:ext uri="{FF2B5EF4-FFF2-40B4-BE49-F238E27FC236}">
                <a16:creationId xmlns:a16="http://schemas.microsoft.com/office/drawing/2014/main" id="{E50AA82F-1575-326C-BD2A-F955677D5A21}"/>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or ‘when’.</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424015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6" grpId="0"/>
      <p:bldP spid="37" grpId="0"/>
      <p:bldP spid="5"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We do</a:t>
            </a:r>
          </a:p>
        </p:txBody>
      </p:sp>
      <p:sp>
        <p:nvSpPr>
          <p:cNvPr id="18" name="TextBox 17"/>
          <p:cNvSpPr txBox="1"/>
          <p:nvPr/>
        </p:nvSpPr>
        <p:spPr>
          <a:xfrm>
            <a:off x="10118035" y="913049"/>
            <a:ext cx="2073965" cy="1231106"/>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a:t>
            </a:r>
            <a:r>
              <a:rPr lang="en-AU" sz="1200">
                <a:latin typeface="Century Gothic" panose="020B0502020202020204" pitchFamily="34" charset="0"/>
              </a:rPr>
              <a:t>the </a:t>
            </a:r>
            <a:r>
              <a:rPr lang="en-AU" sz="1200" smtClean="0">
                <a:latin typeface="Century Gothic" panose="020B0502020202020204" pitchFamily="34" charset="0"/>
              </a:rPr>
              <a:t>subordinating conjunction</a:t>
            </a:r>
            <a:r>
              <a:rPr lang="en-AU" sz="1200" dirty="0">
                <a:latin typeface="Century Gothic" panose="020B0502020202020204" pitchFamily="34" charset="0"/>
              </a:rPr>
              <a:t>?</a:t>
            </a:r>
          </a:p>
          <a:p>
            <a:pPr marL="285750" indent="-285750">
              <a:buFont typeface="Arial" panose="020B0604020202020204" pitchFamily="34" charset="0"/>
              <a:buChar char="•"/>
            </a:pPr>
            <a:r>
              <a:rPr lang="en-AU" sz="1200" dirty="0">
                <a:latin typeface="Century Gothic" panose="020B0502020202020204" pitchFamily="34" charset="0"/>
              </a:rPr>
              <a:t>What could the result of the first action be?</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3"/>
          <a:stretch>
            <a:fillRect/>
          </a:stretch>
        </p:blipFill>
        <p:spPr>
          <a:xfrm>
            <a:off x="11351181" y="3229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4"/>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5"/>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257374" y="4080510"/>
            <a:ext cx="7377866" cy="369332"/>
          </a:xfrm>
          <a:prstGeom prst="rect">
            <a:avLst/>
          </a:prstGeom>
          <a:noFill/>
        </p:spPr>
        <p:txBody>
          <a:bodyPr wrap="square" rtlCol="0">
            <a:spAutoFit/>
          </a:bodyPr>
          <a:lstStyle/>
          <a:p>
            <a:r>
              <a:rPr lang="en-AU" dirty="0">
                <a:latin typeface="Century Gothic" panose="020B0502020202020204" pitchFamily="34" charset="0"/>
              </a:rPr>
              <a:t>If the blocks fall,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257374" y="5822248"/>
            <a:ext cx="7194986" cy="369332"/>
          </a:xfrm>
          <a:prstGeom prst="rect">
            <a:avLst/>
          </a:prstGeom>
          <a:noFill/>
        </p:spPr>
        <p:txBody>
          <a:bodyPr wrap="square" rtlCol="0">
            <a:spAutoFit/>
          </a:bodyPr>
          <a:lstStyle/>
          <a:p>
            <a:r>
              <a:rPr lang="en-AU" dirty="0">
                <a:latin typeface="Century Gothic" panose="020B0502020202020204" pitchFamily="34" charset="0"/>
              </a:rPr>
              <a:t>When the blocks fall, </a:t>
            </a:r>
          </a:p>
        </p:txBody>
      </p:sp>
      <p:cxnSp>
        <p:nvCxnSpPr>
          <p:cNvPr id="34" name="Straight Connector 33">
            <a:extLst>
              <a:ext uri="{FF2B5EF4-FFF2-40B4-BE49-F238E27FC236}">
                <a16:creationId xmlns:a16="http://schemas.microsoft.com/office/drawing/2014/main" id="{B0174EBE-F2F2-8E44-9513-5AB43D6F0828}"/>
              </a:ext>
            </a:extLst>
          </p:cNvPr>
          <p:cNvCxnSpPr/>
          <p:nvPr/>
        </p:nvCxnSpPr>
        <p:spPr>
          <a:xfrm>
            <a:off x="2844817" y="4478470"/>
            <a:ext cx="479042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A783A90-54D8-4B46-B997-73C9B806167C}"/>
              </a:ext>
            </a:extLst>
          </p:cNvPr>
          <p:cNvCxnSpPr/>
          <p:nvPr/>
        </p:nvCxnSpPr>
        <p:spPr>
          <a:xfrm>
            <a:off x="2661937" y="6191580"/>
            <a:ext cx="4790423"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ular Callout 4">
            <a:extLst>
              <a:ext uri="{FF2B5EF4-FFF2-40B4-BE49-F238E27FC236}">
                <a16:creationId xmlns:a16="http://schemas.microsoft.com/office/drawing/2014/main" id="{2939AF79-FE08-734E-ABE1-BE9A9186EA0B}"/>
              </a:ext>
            </a:extLst>
          </p:cNvPr>
          <p:cNvSpPr/>
          <p:nvPr/>
        </p:nvSpPr>
        <p:spPr>
          <a:xfrm>
            <a:off x="6096000" y="3052043"/>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the result be if the blocks fall?</a:t>
            </a:r>
          </a:p>
        </p:txBody>
      </p:sp>
      <p:sp>
        <p:nvSpPr>
          <p:cNvPr id="38" name="Rounded Rectangular Callout 37">
            <a:extLst>
              <a:ext uri="{FF2B5EF4-FFF2-40B4-BE49-F238E27FC236}">
                <a16:creationId xmlns:a16="http://schemas.microsoft.com/office/drawing/2014/main" id="{159E7049-7D5E-5F4D-A11E-070464234FDC}"/>
              </a:ext>
            </a:extLst>
          </p:cNvPr>
          <p:cNvSpPr/>
          <p:nvPr/>
        </p:nvSpPr>
        <p:spPr>
          <a:xfrm>
            <a:off x="6096000" y="4797337"/>
            <a:ext cx="1778014" cy="516012"/>
          </a:xfrm>
          <a:prstGeom prst="wedgeRoundRectCallou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rPr>
              <a:t>What might the result be when the blocks fall?</a:t>
            </a:r>
          </a:p>
        </p:txBody>
      </p:sp>
      <p:pic>
        <p:nvPicPr>
          <p:cNvPr id="22" name="Picture 21" descr="Icon&#10;&#10;Description automatically generated">
            <a:extLst>
              <a:ext uri="{FF2B5EF4-FFF2-40B4-BE49-F238E27FC236}">
                <a16:creationId xmlns:a16="http://schemas.microsoft.com/office/drawing/2014/main" id="{09D21042-EBAC-6648-8755-7016BF82966B}"/>
              </a:ext>
            </a:extLst>
          </p:cNvPr>
          <p:cNvPicPr>
            <a:picLocks noChangeAspect="1"/>
          </p:cNvPicPr>
          <p:nvPr/>
        </p:nvPicPr>
        <p:blipFill>
          <a:blip r:embed="rId6"/>
          <a:stretch>
            <a:fillRect/>
          </a:stretch>
        </p:blipFill>
        <p:spPr>
          <a:xfrm>
            <a:off x="10583277" y="51517"/>
            <a:ext cx="674079" cy="674079"/>
          </a:xfrm>
          <a:prstGeom prst="rect">
            <a:avLst/>
          </a:prstGeom>
        </p:spPr>
      </p:pic>
      <p:sp>
        <p:nvSpPr>
          <p:cNvPr id="16" name="Rectangle 15">
            <a:extLst>
              <a:ext uri="{FF2B5EF4-FFF2-40B4-BE49-F238E27FC236}">
                <a16:creationId xmlns:a16="http://schemas.microsoft.com/office/drawing/2014/main" id="{4742CAB0-6714-9542-43C3-E14016DF4650}"/>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or ‘when’.</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pic>
        <p:nvPicPr>
          <p:cNvPr id="17" name="Picture 16" descr="Two Children Playing with Lego Blocks on Floor · Free Stock Phot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69591" y="3574278"/>
            <a:ext cx="3496887" cy="2331258"/>
          </a:xfrm>
          <a:prstGeom prst="rect">
            <a:avLst/>
          </a:prstGeom>
        </p:spPr>
      </p:pic>
    </p:spTree>
    <p:extLst>
      <p:ext uri="{BB962C8B-B14F-4D97-AF65-F5344CB8AC3E}">
        <p14:creationId xmlns:p14="http://schemas.microsoft.com/office/powerpoint/2010/main" val="194745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5" grpId="0"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You do</a:t>
            </a:r>
          </a:p>
        </p:txBody>
      </p:sp>
      <p:sp>
        <p:nvSpPr>
          <p:cNvPr id="18" name="TextBox 17"/>
          <p:cNvSpPr txBox="1"/>
          <p:nvPr/>
        </p:nvSpPr>
        <p:spPr>
          <a:xfrm>
            <a:off x="10118035" y="913049"/>
            <a:ext cx="2073965" cy="1231106"/>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the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could the result of the first action be?</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3"/>
          <a:stretch>
            <a:fillRect/>
          </a:stretch>
        </p:blipFill>
        <p:spPr>
          <a:xfrm>
            <a:off x="10610295"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4"/>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5"/>
          <a:stretch>
            <a:fillRect/>
          </a:stretch>
        </p:blipFill>
        <p:spPr>
          <a:xfrm>
            <a:off x="9807973" y="72152"/>
            <a:ext cx="674078" cy="674078"/>
          </a:xfrm>
          <a:prstGeom prst="rect">
            <a:avLst/>
          </a:prstGeom>
        </p:spPr>
      </p:pic>
      <p:sp>
        <p:nvSpPr>
          <p:cNvPr id="31" name="TextBox 30">
            <a:extLst>
              <a:ext uri="{FF2B5EF4-FFF2-40B4-BE49-F238E27FC236}">
                <a16:creationId xmlns:a16="http://schemas.microsoft.com/office/drawing/2014/main" id="{2D14C820-A5A9-8340-892A-17DBD65C3B07}"/>
              </a:ext>
            </a:extLst>
          </p:cNvPr>
          <p:cNvSpPr txBox="1"/>
          <p:nvPr/>
        </p:nvSpPr>
        <p:spPr>
          <a:xfrm>
            <a:off x="163245" y="3127157"/>
            <a:ext cx="7377866" cy="369332"/>
          </a:xfrm>
          <a:prstGeom prst="rect">
            <a:avLst/>
          </a:prstGeom>
          <a:noFill/>
        </p:spPr>
        <p:txBody>
          <a:bodyPr wrap="square" rtlCol="0">
            <a:spAutoFit/>
          </a:bodyPr>
          <a:lstStyle/>
          <a:p>
            <a:r>
              <a:rPr lang="en-AU" dirty="0">
                <a:latin typeface="Century Gothic" panose="020B0502020202020204" pitchFamily="34" charset="0"/>
              </a:rPr>
              <a:t>When they climb down, </a:t>
            </a:r>
          </a:p>
        </p:txBody>
      </p:sp>
      <p:sp>
        <p:nvSpPr>
          <p:cNvPr id="33" name="TextBox 32">
            <a:extLst>
              <a:ext uri="{FF2B5EF4-FFF2-40B4-BE49-F238E27FC236}">
                <a16:creationId xmlns:a16="http://schemas.microsoft.com/office/drawing/2014/main" id="{B2FD8068-3A71-2F40-8F1E-9CE531BBDD6B}"/>
              </a:ext>
            </a:extLst>
          </p:cNvPr>
          <p:cNvSpPr txBox="1"/>
          <p:nvPr/>
        </p:nvSpPr>
        <p:spPr>
          <a:xfrm>
            <a:off x="163245" y="4012874"/>
            <a:ext cx="7194986" cy="369332"/>
          </a:xfrm>
          <a:prstGeom prst="rect">
            <a:avLst/>
          </a:prstGeom>
          <a:noFill/>
        </p:spPr>
        <p:txBody>
          <a:bodyPr wrap="square" rtlCol="0">
            <a:spAutoFit/>
          </a:bodyPr>
          <a:lstStyle/>
          <a:p>
            <a:r>
              <a:rPr lang="en-AU" dirty="0">
                <a:latin typeface="Century Gothic" panose="020B0502020202020204" pitchFamily="34" charset="0"/>
              </a:rPr>
              <a:t>If they climb down, </a:t>
            </a:r>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3320716" y="349648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16" name="Picture 15" descr="A group of people climbing a tree&#10;&#10;Description automatically generated with low confidence">
            <a:extLst>
              <a:ext uri="{FF2B5EF4-FFF2-40B4-BE49-F238E27FC236}">
                <a16:creationId xmlns:a16="http://schemas.microsoft.com/office/drawing/2014/main" id="{E1DEAFC2-BD4F-1147-AD62-48453CD2531A}"/>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7823309" y="2782669"/>
            <a:ext cx="3602831" cy="2702123"/>
          </a:xfrm>
          <a:prstGeom prst="rect">
            <a:avLst/>
          </a:prstGeom>
        </p:spPr>
      </p:pic>
      <p:sp>
        <p:nvSpPr>
          <p:cNvPr id="17" name="TextBox 16">
            <a:extLst>
              <a:ext uri="{FF2B5EF4-FFF2-40B4-BE49-F238E27FC236}">
                <a16:creationId xmlns:a16="http://schemas.microsoft.com/office/drawing/2014/main" id="{00393923-A72D-2849-8669-FF0C85666784}"/>
              </a:ext>
            </a:extLst>
          </p:cNvPr>
          <p:cNvSpPr txBox="1"/>
          <p:nvPr/>
        </p:nvSpPr>
        <p:spPr>
          <a:xfrm>
            <a:off x="212904" y="4989312"/>
            <a:ext cx="7377866" cy="369332"/>
          </a:xfrm>
          <a:prstGeom prst="rect">
            <a:avLst/>
          </a:prstGeom>
          <a:noFill/>
        </p:spPr>
        <p:txBody>
          <a:bodyPr wrap="square" rtlCol="0">
            <a:spAutoFit/>
          </a:bodyPr>
          <a:lstStyle/>
          <a:p>
            <a:r>
              <a:rPr lang="en-AU" dirty="0">
                <a:latin typeface="Century Gothic" panose="020B0502020202020204" pitchFamily="34" charset="0"/>
              </a:rPr>
              <a:t>If they go to the park, </a:t>
            </a:r>
          </a:p>
        </p:txBody>
      </p:sp>
      <p:sp>
        <p:nvSpPr>
          <p:cNvPr id="23" name="TextBox 22">
            <a:extLst>
              <a:ext uri="{FF2B5EF4-FFF2-40B4-BE49-F238E27FC236}">
                <a16:creationId xmlns:a16="http://schemas.microsoft.com/office/drawing/2014/main" id="{9BF19478-416B-CB40-9DA9-08C1D04FBCCE}"/>
              </a:ext>
            </a:extLst>
          </p:cNvPr>
          <p:cNvSpPr txBox="1"/>
          <p:nvPr/>
        </p:nvSpPr>
        <p:spPr>
          <a:xfrm>
            <a:off x="212904" y="6044847"/>
            <a:ext cx="7194986" cy="369332"/>
          </a:xfrm>
          <a:prstGeom prst="rect">
            <a:avLst/>
          </a:prstGeom>
          <a:noFill/>
        </p:spPr>
        <p:txBody>
          <a:bodyPr wrap="square" rtlCol="0">
            <a:spAutoFit/>
          </a:bodyPr>
          <a:lstStyle/>
          <a:p>
            <a:r>
              <a:rPr lang="en-AU" dirty="0">
                <a:latin typeface="Century Gothic" panose="020B0502020202020204" pitchFamily="34" charset="0"/>
              </a:rPr>
              <a:t>When they go to the park, </a:t>
            </a:r>
          </a:p>
        </p:txBody>
      </p:sp>
      <p:pic>
        <p:nvPicPr>
          <p:cNvPr id="26" name="Picture 25" descr="Icon&#10;&#10;Description automatically generated">
            <a:extLst>
              <a:ext uri="{FF2B5EF4-FFF2-40B4-BE49-F238E27FC236}">
                <a16:creationId xmlns:a16="http://schemas.microsoft.com/office/drawing/2014/main" id="{BDBC16A3-2EDA-2248-A79A-8CCC2817D6D3}"/>
              </a:ext>
            </a:extLst>
          </p:cNvPr>
          <p:cNvPicPr>
            <a:picLocks noChangeAspect="1"/>
          </p:cNvPicPr>
          <p:nvPr/>
        </p:nvPicPr>
        <p:blipFill>
          <a:blip r:embed="rId8"/>
          <a:stretch>
            <a:fillRect/>
          </a:stretch>
        </p:blipFill>
        <p:spPr>
          <a:xfrm>
            <a:off x="11412617" y="37590"/>
            <a:ext cx="674078" cy="674078"/>
          </a:xfrm>
          <a:prstGeom prst="rect">
            <a:avLst/>
          </a:prstGeom>
        </p:spPr>
      </p:pic>
      <p:cxnSp>
        <p:nvCxnSpPr>
          <p:cNvPr id="19" name="Straight Connector 18">
            <a:extLst>
              <a:ext uri="{FF2B5EF4-FFF2-40B4-BE49-F238E27FC236}">
                <a16:creationId xmlns:a16="http://schemas.microsoft.com/office/drawing/2014/main" id="{6E0DC926-284C-62D4-C279-991E0B9D0594}"/>
              </a:ext>
            </a:extLst>
          </p:cNvPr>
          <p:cNvCxnSpPr>
            <a:cxnSpLocks/>
          </p:cNvCxnSpPr>
          <p:nvPr/>
        </p:nvCxnSpPr>
        <p:spPr>
          <a:xfrm>
            <a:off x="3370375" y="4441232"/>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C9D100-C1C5-4E74-B7FF-FE37FFCAF463}"/>
              </a:ext>
            </a:extLst>
          </p:cNvPr>
          <p:cNvCxnSpPr>
            <a:cxnSpLocks/>
          </p:cNvCxnSpPr>
          <p:nvPr/>
        </p:nvCxnSpPr>
        <p:spPr>
          <a:xfrm>
            <a:off x="3320715" y="531502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9CBF1B-8C8A-E9FB-08A2-CAF11D9A2EBD}"/>
              </a:ext>
            </a:extLst>
          </p:cNvPr>
          <p:cNvCxnSpPr>
            <a:cxnSpLocks/>
          </p:cNvCxnSpPr>
          <p:nvPr/>
        </p:nvCxnSpPr>
        <p:spPr>
          <a:xfrm>
            <a:off x="3370375" y="636788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A00522-A952-DCC0-80BB-08BC123D8833}"/>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or ‘when’.</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Tree>
    <p:extLst>
      <p:ext uri="{BB962C8B-B14F-4D97-AF65-F5344CB8AC3E}">
        <p14:creationId xmlns:p14="http://schemas.microsoft.com/office/powerpoint/2010/main" val="11498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17"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Skill development: You do</a:t>
            </a:r>
          </a:p>
        </p:txBody>
      </p:sp>
      <p:sp>
        <p:nvSpPr>
          <p:cNvPr id="18" name="TextBox 17"/>
          <p:cNvSpPr txBox="1"/>
          <p:nvPr/>
        </p:nvSpPr>
        <p:spPr>
          <a:xfrm>
            <a:off x="10118035" y="913049"/>
            <a:ext cx="2073965" cy="1231106"/>
          </a:xfrm>
          <a:prstGeom prst="rect">
            <a:avLst/>
          </a:prstGeom>
          <a:solidFill>
            <a:srgbClr val="79FF9C"/>
          </a:solidFill>
        </p:spPr>
        <p:txBody>
          <a:bodyPr wrap="square" rtlCol="0">
            <a:spAutoFit/>
          </a:bodyPr>
          <a:lstStyle/>
          <a:p>
            <a:r>
              <a:rPr lang="en-AU" sz="1400"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is the subordinating conjunction?</a:t>
            </a:r>
          </a:p>
          <a:p>
            <a:pPr marL="285750" indent="-285750">
              <a:buFont typeface="Arial" panose="020B0604020202020204" pitchFamily="34" charset="0"/>
              <a:buChar char="•"/>
            </a:pPr>
            <a:r>
              <a:rPr lang="en-AU" sz="1200" dirty="0">
                <a:latin typeface="Century Gothic" panose="020B0502020202020204" pitchFamily="34" charset="0"/>
              </a:rPr>
              <a:t>What could the result of the first action be?</a:t>
            </a:r>
          </a:p>
        </p:txBody>
      </p:sp>
      <p:pic>
        <p:nvPicPr>
          <p:cNvPr id="13" name="Picture 12" descr="Logo, icon&#10;&#10;Description automatically generated">
            <a:extLst>
              <a:ext uri="{FF2B5EF4-FFF2-40B4-BE49-F238E27FC236}">
                <a16:creationId xmlns:a16="http://schemas.microsoft.com/office/drawing/2014/main" id="{E75C8986-7CB3-4E3A-B030-BAAB5B4B0DCB}"/>
              </a:ext>
            </a:extLst>
          </p:cNvPr>
          <p:cNvPicPr>
            <a:picLocks noChangeAspect="1"/>
          </p:cNvPicPr>
          <p:nvPr/>
        </p:nvPicPr>
        <p:blipFill>
          <a:blip r:embed="rId3"/>
          <a:stretch>
            <a:fillRect/>
          </a:stretch>
        </p:blipFill>
        <p:spPr>
          <a:xfrm>
            <a:off x="10610295" y="72152"/>
            <a:ext cx="674078" cy="674078"/>
          </a:xfrm>
          <a:prstGeom prst="rect">
            <a:avLst/>
          </a:prstGeom>
        </p:spPr>
      </p:pic>
      <p:pic>
        <p:nvPicPr>
          <p:cNvPr id="20" name="Content Placeholder 4" descr="Icon&#10;&#10;Description automatically generated">
            <a:extLst>
              <a:ext uri="{FF2B5EF4-FFF2-40B4-BE49-F238E27FC236}">
                <a16:creationId xmlns:a16="http://schemas.microsoft.com/office/drawing/2014/main" id="{C22CE6C2-ABFD-4E2B-9A07-121484895F3D}"/>
              </a:ext>
            </a:extLst>
          </p:cNvPr>
          <p:cNvPicPr>
            <a:picLocks noChangeAspect="1"/>
          </p:cNvPicPr>
          <p:nvPr/>
        </p:nvPicPr>
        <p:blipFill>
          <a:blip r:embed="rId4"/>
          <a:stretch>
            <a:fillRect/>
          </a:stretch>
        </p:blipFill>
        <p:spPr>
          <a:xfrm>
            <a:off x="9040068" y="72152"/>
            <a:ext cx="674079" cy="674079"/>
          </a:xfrm>
          <a:prstGeom prst="rect">
            <a:avLst/>
          </a:prstGeom>
        </p:spPr>
      </p:pic>
      <p:pic>
        <p:nvPicPr>
          <p:cNvPr id="21" name="Picture 20" descr="Icon&#10;&#10;Description automatically generated">
            <a:extLst>
              <a:ext uri="{FF2B5EF4-FFF2-40B4-BE49-F238E27FC236}">
                <a16:creationId xmlns:a16="http://schemas.microsoft.com/office/drawing/2014/main" id="{26263B14-979B-4AA9-80EC-5CB1A0D95FA3}"/>
              </a:ext>
            </a:extLst>
          </p:cNvPr>
          <p:cNvPicPr>
            <a:picLocks noChangeAspect="1"/>
          </p:cNvPicPr>
          <p:nvPr/>
        </p:nvPicPr>
        <p:blipFill>
          <a:blip r:embed="rId5"/>
          <a:stretch>
            <a:fillRect/>
          </a:stretch>
        </p:blipFill>
        <p:spPr>
          <a:xfrm>
            <a:off x="9807973" y="72152"/>
            <a:ext cx="674078" cy="674078"/>
          </a:xfrm>
          <a:prstGeom prst="rect">
            <a:avLst/>
          </a:prstGeom>
        </p:spPr>
      </p:pic>
      <p:sp>
        <p:nvSpPr>
          <p:cNvPr id="33" name="TextBox 32">
            <a:extLst>
              <a:ext uri="{FF2B5EF4-FFF2-40B4-BE49-F238E27FC236}">
                <a16:creationId xmlns:a16="http://schemas.microsoft.com/office/drawing/2014/main" id="{B2FD8068-3A71-2F40-8F1E-9CE531BBDD6B}"/>
              </a:ext>
            </a:extLst>
          </p:cNvPr>
          <p:cNvSpPr txBox="1"/>
          <p:nvPr/>
        </p:nvSpPr>
        <p:spPr>
          <a:xfrm>
            <a:off x="163245" y="4012874"/>
            <a:ext cx="7194986" cy="369332"/>
          </a:xfrm>
          <a:prstGeom prst="rect">
            <a:avLst/>
          </a:prstGeom>
          <a:noFill/>
        </p:spPr>
        <p:txBody>
          <a:bodyPr wrap="square" rtlCol="0">
            <a:spAutoFit/>
          </a:bodyPr>
          <a:lstStyle/>
          <a:p>
            <a:pPr lvl="0"/>
            <a:r>
              <a:rPr lang="en-AU" dirty="0">
                <a:solidFill>
                  <a:schemeClr val="dk1"/>
                </a:solidFill>
                <a:latin typeface="Century Gothic"/>
                <a:ea typeface="Century Gothic"/>
                <a:cs typeface="Century Gothic"/>
                <a:sym typeface="Century Gothic"/>
              </a:rPr>
              <a:t>Insert text  - use examples from content/texts/topics from class</a:t>
            </a:r>
            <a:endParaRPr lang="en-AU" dirty="0"/>
          </a:p>
        </p:txBody>
      </p:sp>
      <p:cxnSp>
        <p:nvCxnSpPr>
          <p:cNvPr id="34" name="Straight Connector 33">
            <a:extLst>
              <a:ext uri="{FF2B5EF4-FFF2-40B4-BE49-F238E27FC236}">
                <a16:creationId xmlns:a16="http://schemas.microsoft.com/office/drawing/2014/main" id="{B0174EBE-F2F2-8E44-9513-5AB43D6F0828}"/>
              </a:ext>
            </a:extLst>
          </p:cNvPr>
          <p:cNvCxnSpPr>
            <a:cxnSpLocks/>
          </p:cNvCxnSpPr>
          <p:nvPr/>
        </p:nvCxnSpPr>
        <p:spPr>
          <a:xfrm>
            <a:off x="3320716" y="349648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393923-A72D-2849-8669-FF0C85666784}"/>
              </a:ext>
            </a:extLst>
          </p:cNvPr>
          <p:cNvSpPr txBox="1"/>
          <p:nvPr/>
        </p:nvSpPr>
        <p:spPr>
          <a:xfrm>
            <a:off x="212904" y="4989312"/>
            <a:ext cx="7377866" cy="369332"/>
          </a:xfrm>
          <a:prstGeom prst="rect">
            <a:avLst/>
          </a:prstGeom>
          <a:noFill/>
        </p:spPr>
        <p:txBody>
          <a:bodyPr wrap="square" rtlCol="0">
            <a:spAutoFit/>
          </a:bodyPr>
          <a:lstStyle/>
          <a:p>
            <a:pPr lvl="0"/>
            <a:r>
              <a:rPr lang="en-AU" dirty="0">
                <a:solidFill>
                  <a:schemeClr val="dk1"/>
                </a:solidFill>
                <a:latin typeface="Century Gothic"/>
                <a:ea typeface="Century Gothic"/>
                <a:cs typeface="Century Gothic"/>
                <a:sym typeface="Century Gothic"/>
              </a:rPr>
              <a:t>Insert text  - use examples from content/texts/topics from class</a:t>
            </a:r>
            <a:endParaRPr lang="en-AU" dirty="0"/>
          </a:p>
        </p:txBody>
      </p:sp>
      <p:sp>
        <p:nvSpPr>
          <p:cNvPr id="23" name="TextBox 22">
            <a:extLst>
              <a:ext uri="{FF2B5EF4-FFF2-40B4-BE49-F238E27FC236}">
                <a16:creationId xmlns:a16="http://schemas.microsoft.com/office/drawing/2014/main" id="{9BF19478-416B-CB40-9DA9-08C1D04FBCCE}"/>
              </a:ext>
            </a:extLst>
          </p:cNvPr>
          <p:cNvSpPr txBox="1"/>
          <p:nvPr/>
        </p:nvSpPr>
        <p:spPr>
          <a:xfrm>
            <a:off x="212904" y="6044847"/>
            <a:ext cx="7194986" cy="369332"/>
          </a:xfrm>
          <a:prstGeom prst="rect">
            <a:avLst/>
          </a:prstGeom>
          <a:noFill/>
        </p:spPr>
        <p:txBody>
          <a:bodyPr wrap="square" rtlCol="0">
            <a:spAutoFit/>
          </a:bodyPr>
          <a:lstStyle/>
          <a:p>
            <a:pPr lvl="0"/>
            <a:r>
              <a:rPr lang="en-AU" dirty="0">
                <a:solidFill>
                  <a:schemeClr val="dk1"/>
                </a:solidFill>
                <a:latin typeface="Century Gothic"/>
                <a:ea typeface="Century Gothic"/>
                <a:cs typeface="Century Gothic"/>
                <a:sym typeface="Century Gothic"/>
              </a:rPr>
              <a:t>Insert text  - use examples from content/texts/topics from class</a:t>
            </a:r>
            <a:endParaRPr lang="en-AU" dirty="0"/>
          </a:p>
        </p:txBody>
      </p:sp>
      <p:pic>
        <p:nvPicPr>
          <p:cNvPr id="26" name="Picture 25" descr="Icon&#10;&#10;Description automatically generated">
            <a:extLst>
              <a:ext uri="{FF2B5EF4-FFF2-40B4-BE49-F238E27FC236}">
                <a16:creationId xmlns:a16="http://schemas.microsoft.com/office/drawing/2014/main" id="{BDBC16A3-2EDA-2248-A79A-8CCC2817D6D3}"/>
              </a:ext>
            </a:extLst>
          </p:cNvPr>
          <p:cNvPicPr>
            <a:picLocks noChangeAspect="1"/>
          </p:cNvPicPr>
          <p:nvPr/>
        </p:nvPicPr>
        <p:blipFill>
          <a:blip r:embed="rId6"/>
          <a:stretch>
            <a:fillRect/>
          </a:stretch>
        </p:blipFill>
        <p:spPr>
          <a:xfrm>
            <a:off x="11412617" y="37590"/>
            <a:ext cx="674078" cy="674078"/>
          </a:xfrm>
          <a:prstGeom prst="rect">
            <a:avLst/>
          </a:prstGeom>
        </p:spPr>
      </p:pic>
      <p:cxnSp>
        <p:nvCxnSpPr>
          <p:cNvPr id="19" name="Straight Connector 18">
            <a:extLst>
              <a:ext uri="{FF2B5EF4-FFF2-40B4-BE49-F238E27FC236}">
                <a16:creationId xmlns:a16="http://schemas.microsoft.com/office/drawing/2014/main" id="{6E0DC926-284C-62D4-C279-991E0B9D0594}"/>
              </a:ext>
            </a:extLst>
          </p:cNvPr>
          <p:cNvCxnSpPr>
            <a:cxnSpLocks/>
          </p:cNvCxnSpPr>
          <p:nvPr/>
        </p:nvCxnSpPr>
        <p:spPr>
          <a:xfrm>
            <a:off x="3370375" y="4441232"/>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C9D100-C1C5-4E74-B7FF-FE37FFCAF463}"/>
              </a:ext>
            </a:extLst>
          </p:cNvPr>
          <p:cNvCxnSpPr>
            <a:cxnSpLocks/>
          </p:cNvCxnSpPr>
          <p:nvPr/>
        </p:nvCxnSpPr>
        <p:spPr>
          <a:xfrm>
            <a:off x="3320715" y="531502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E9CBF1B-8C8A-E9FB-08A2-CAF11D9A2EBD}"/>
              </a:ext>
            </a:extLst>
          </p:cNvPr>
          <p:cNvCxnSpPr>
            <a:cxnSpLocks/>
          </p:cNvCxnSpPr>
          <p:nvPr/>
        </p:nvCxnSpPr>
        <p:spPr>
          <a:xfrm>
            <a:off x="3370375" y="6367889"/>
            <a:ext cx="4220395" cy="28628"/>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DAA00522-A952-DCC0-80BB-08BC123D8833}"/>
              </a:ext>
            </a:extLst>
          </p:cNvPr>
          <p:cNvSpPr/>
          <p:nvPr/>
        </p:nvSpPr>
        <p:spPr>
          <a:xfrm>
            <a:off x="0" y="369331"/>
            <a:ext cx="8301849" cy="2308324"/>
          </a:xfrm>
          <a:prstGeom prst="rect">
            <a:avLst/>
          </a:prstGeom>
          <a:solidFill>
            <a:schemeClr val="bg1"/>
          </a:solidFill>
          <a:ln w="38100">
            <a:solidFill>
              <a:srgbClr val="00B050"/>
            </a:solidFill>
          </a:ln>
        </p:spPr>
        <p:txBody>
          <a:bodyPr wrap="square">
            <a:spAutoFit/>
          </a:bodyPr>
          <a:lstStyle/>
          <a:p>
            <a:pPr marL="457200" indent="-457200">
              <a:buFont typeface="+mj-lt"/>
              <a:buAutoNum type="arabicPeriod"/>
            </a:pPr>
            <a:r>
              <a:rPr lang="en-AU" dirty="0">
                <a:latin typeface="Century Gothic" panose="020B0502020202020204" pitchFamily="34" charset="0"/>
              </a:rPr>
              <a:t>Read the sentence stem. Circle the subordinating conjunction ‘if’ or ‘when’.</a:t>
            </a:r>
          </a:p>
          <a:p>
            <a:pPr marL="457200" indent="-457200">
              <a:buFont typeface="+mj-lt"/>
              <a:buAutoNum type="arabicPeriod"/>
            </a:pPr>
            <a:r>
              <a:rPr lang="en-AU" dirty="0">
                <a:latin typeface="Century Gothic" panose="020B0502020202020204" pitchFamily="34" charset="0"/>
              </a:rPr>
              <a:t>Underline the action/ verb (what they are doing) that is being described before the comma.</a:t>
            </a:r>
          </a:p>
          <a:p>
            <a:pPr marL="457200" indent="-457200">
              <a:buFont typeface="+mj-lt"/>
              <a:buAutoNum type="arabicPeriod"/>
            </a:pPr>
            <a:r>
              <a:rPr lang="en-AU" dirty="0">
                <a:latin typeface="Century Gothic" panose="020B0502020202020204" pitchFamily="34" charset="0"/>
              </a:rPr>
              <a:t>Use this information to orally complete the sentence with a </a:t>
            </a:r>
            <a:r>
              <a:rPr lang="en-AU"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dirty="0">
                <a:solidFill>
                  <a:srgbClr val="00B050"/>
                </a:solidFill>
                <a:latin typeface="Century Gothic" panose="020B0502020202020204" pitchFamily="34" charset="0"/>
              </a:rPr>
              <a:t>action/ verb (what they are doing).</a:t>
            </a:r>
          </a:p>
          <a:p>
            <a:pPr marL="457200" indent="-457200">
              <a:buFont typeface="+mj-lt"/>
              <a:buAutoNum type="arabicPeriod"/>
            </a:pPr>
            <a:r>
              <a:rPr lang="en-AU" dirty="0">
                <a:latin typeface="Century Gothic" panose="020B0502020202020204" pitchFamily="34" charset="0"/>
              </a:rPr>
              <a:t>Write the </a:t>
            </a:r>
            <a:r>
              <a:rPr lang="en-AU" b="1" dirty="0">
                <a:latin typeface="Century Gothic" panose="020B0502020202020204" pitchFamily="34" charset="0"/>
              </a:rPr>
              <a:t>sentence stem</a:t>
            </a:r>
            <a:r>
              <a:rPr lang="en-AU" dirty="0">
                <a:latin typeface="Century Gothic" panose="020B0502020202020204" pitchFamily="34" charset="0"/>
              </a:rPr>
              <a:t>, followed by a </a:t>
            </a:r>
            <a:r>
              <a:rPr lang="en-AU" b="1" dirty="0">
                <a:latin typeface="Century Gothic" panose="020B0502020202020204" pitchFamily="34" charset="0"/>
              </a:rPr>
              <a:t>comma</a:t>
            </a:r>
            <a:r>
              <a:rPr lang="en-AU" dirty="0">
                <a:latin typeface="Century Gothic" panose="020B0502020202020204" pitchFamily="34" charset="0"/>
              </a:rPr>
              <a:t>, then </a:t>
            </a:r>
            <a:r>
              <a:rPr lang="en-AU" b="1" dirty="0">
                <a:solidFill>
                  <a:schemeClr val="accent2"/>
                </a:solidFill>
                <a:latin typeface="Century Gothic" panose="020B0502020202020204" pitchFamily="34" charset="0"/>
              </a:rPr>
              <a:t>who</a:t>
            </a:r>
            <a:r>
              <a:rPr lang="en-AU" dirty="0">
                <a:latin typeface="Century Gothic" panose="020B0502020202020204" pitchFamily="34" charset="0"/>
              </a:rPr>
              <a:t> and an </a:t>
            </a:r>
            <a:r>
              <a:rPr lang="en-AU" b="1" dirty="0">
                <a:solidFill>
                  <a:srgbClr val="00B050"/>
                </a:solidFill>
                <a:latin typeface="Century Gothic" panose="020B0502020202020204" pitchFamily="34" charset="0"/>
              </a:rPr>
              <a:t>action/ verb </a:t>
            </a:r>
            <a:r>
              <a:rPr lang="en-AU" dirty="0">
                <a:solidFill>
                  <a:srgbClr val="00B050"/>
                </a:solidFill>
                <a:latin typeface="Century Gothic" panose="020B0502020202020204" pitchFamily="34" charset="0"/>
              </a:rPr>
              <a:t>(what they are doing).</a:t>
            </a:r>
          </a:p>
        </p:txBody>
      </p:sp>
      <p:sp>
        <p:nvSpPr>
          <p:cNvPr id="28" name="Google Shape;403;p18"/>
          <p:cNvSpPr txBox="1"/>
          <p:nvPr/>
        </p:nvSpPr>
        <p:spPr>
          <a:xfrm>
            <a:off x="163245" y="3067945"/>
            <a:ext cx="7194986" cy="369332"/>
          </a:xfrm>
          <a:prstGeom prst="rect">
            <a:avLst/>
          </a:prstGeom>
          <a:noFill/>
          <a:ln>
            <a:noFill/>
          </a:ln>
        </p:spPr>
        <p:txBody>
          <a:bodyPr spcFirstLastPara="1" wrap="square" lIns="91425" tIns="45700" rIns="91425" bIns="45700" anchor="t" anchorCtr="0">
            <a:spAutoFit/>
          </a:bodyPr>
          <a:lstStyle/>
          <a:p>
            <a:pPr lvl="0"/>
            <a:r>
              <a:rPr lang="en-AU" sz="1800" dirty="0">
                <a:solidFill>
                  <a:schemeClr val="dk1"/>
                </a:solidFill>
                <a:latin typeface="Century Gothic"/>
                <a:ea typeface="Century Gothic"/>
                <a:cs typeface="Century Gothic"/>
                <a:sym typeface="Century Gothic"/>
              </a:rPr>
              <a:t>Insert text  - use examples from content/texts/topics from class</a:t>
            </a:r>
            <a:endParaRPr lang="en-AU" sz="1800" dirty="0"/>
          </a:p>
        </p:txBody>
      </p:sp>
    </p:spTree>
    <p:extLst>
      <p:ext uri="{BB962C8B-B14F-4D97-AF65-F5344CB8AC3E}">
        <p14:creationId xmlns:p14="http://schemas.microsoft.com/office/powerpoint/2010/main" val="421455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descr="Icon&#10;&#10;Description automatically generated">
            <a:extLst>
              <a:ext uri="{FF2B5EF4-FFF2-40B4-BE49-F238E27FC236}">
                <a16:creationId xmlns:a16="http://schemas.microsoft.com/office/drawing/2014/main" id="{7BF52388-8B41-CD41-AC9A-89B295FC7E29}"/>
              </a:ext>
            </a:extLst>
          </p:cNvPr>
          <p:cNvPicPr>
            <a:picLocks noGrp="1" noChangeAspect="1"/>
          </p:cNvPicPr>
          <p:nvPr>
            <p:ph idx="1"/>
          </p:nvPr>
        </p:nvPicPr>
        <p:blipFill>
          <a:blip r:embed="rId2"/>
          <a:stretch>
            <a:fillRect/>
          </a:stretch>
        </p:blipFill>
        <p:spPr>
          <a:xfrm>
            <a:off x="10432839" y="4874453"/>
            <a:ext cx="674079" cy="674079"/>
          </a:xfrm>
        </p:spPr>
      </p:pic>
      <p:pic>
        <p:nvPicPr>
          <p:cNvPr id="7" name="Picture 6" descr="Logo, icon&#10;&#10;Description automatically generated">
            <a:extLst>
              <a:ext uri="{FF2B5EF4-FFF2-40B4-BE49-F238E27FC236}">
                <a16:creationId xmlns:a16="http://schemas.microsoft.com/office/drawing/2014/main" id="{8CE80E75-360B-6247-AD73-31368C05B686}"/>
              </a:ext>
            </a:extLst>
          </p:cNvPr>
          <p:cNvPicPr>
            <a:picLocks noChangeAspect="1"/>
          </p:cNvPicPr>
          <p:nvPr/>
        </p:nvPicPr>
        <p:blipFill>
          <a:blip r:embed="rId3"/>
          <a:stretch>
            <a:fillRect/>
          </a:stretch>
        </p:blipFill>
        <p:spPr>
          <a:xfrm>
            <a:off x="4299121" y="4284569"/>
            <a:ext cx="674078" cy="674078"/>
          </a:xfrm>
          <a:prstGeom prst="rect">
            <a:avLst/>
          </a:prstGeom>
        </p:spPr>
      </p:pic>
      <p:pic>
        <p:nvPicPr>
          <p:cNvPr id="9" name="Picture 8" descr="Icon&#10;&#10;Description automatically generated">
            <a:extLst>
              <a:ext uri="{FF2B5EF4-FFF2-40B4-BE49-F238E27FC236}">
                <a16:creationId xmlns:a16="http://schemas.microsoft.com/office/drawing/2014/main" id="{8D84FB6F-E36B-FC4D-86D4-DC82FD849E2B}"/>
              </a:ext>
            </a:extLst>
          </p:cNvPr>
          <p:cNvPicPr>
            <a:picLocks noChangeAspect="1"/>
          </p:cNvPicPr>
          <p:nvPr/>
        </p:nvPicPr>
        <p:blipFill>
          <a:blip r:embed="rId4"/>
          <a:stretch>
            <a:fillRect/>
          </a:stretch>
        </p:blipFill>
        <p:spPr>
          <a:xfrm>
            <a:off x="4294065" y="5632726"/>
            <a:ext cx="674078" cy="674078"/>
          </a:xfrm>
          <a:prstGeom prst="rect">
            <a:avLst/>
          </a:prstGeom>
        </p:spPr>
      </p:pic>
      <p:pic>
        <p:nvPicPr>
          <p:cNvPr id="11" name="Picture 10" descr="Logo, icon&#10;&#10;Description automatically generated">
            <a:extLst>
              <a:ext uri="{FF2B5EF4-FFF2-40B4-BE49-F238E27FC236}">
                <a16:creationId xmlns:a16="http://schemas.microsoft.com/office/drawing/2014/main" id="{65EADFB6-40C5-DA4D-BC50-74CB823218ED}"/>
              </a:ext>
            </a:extLst>
          </p:cNvPr>
          <p:cNvPicPr>
            <a:picLocks noChangeAspect="1"/>
          </p:cNvPicPr>
          <p:nvPr/>
        </p:nvPicPr>
        <p:blipFill>
          <a:blip r:embed="rId5"/>
          <a:stretch>
            <a:fillRect/>
          </a:stretch>
        </p:blipFill>
        <p:spPr>
          <a:xfrm>
            <a:off x="715322" y="2389965"/>
            <a:ext cx="674078" cy="674078"/>
          </a:xfrm>
          <a:prstGeom prst="rect">
            <a:avLst/>
          </a:prstGeom>
        </p:spPr>
      </p:pic>
      <p:pic>
        <p:nvPicPr>
          <p:cNvPr id="13" name="Picture 12" descr="Icon&#10;&#10;Description automatically generated">
            <a:extLst>
              <a:ext uri="{FF2B5EF4-FFF2-40B4-BE49-F238E27FC236}">
                <a16:creationId xmlns:a16="http://schemas.microsoft.com/office/drawing/2014/main" id="{221A1569-9788-9545-9956-36470E1B33BB}"/>
              </a:ext>
            </a:extLst>
          </p:cNvPr>
          <p:cNvPicPr>
            <a:picLocks noChangeAspect="1"/>
          </p:cNvPicPr>
          <p:nvPr/>
        </p:nvPicPr>
        <p:blipFill>
          <a:blip r:embed="rId6"/>
          <a:stretch>
            <a:fillRect/>
          </a:stretch>
        </p:blipFill>
        <p:spPr>
          <a:xfrm>
            <a:off x="1389400" y="2389965"/>
            <a:ext cx="674078" cy="674078"/>
          </a:xfrm>
          <a:prstGeom prst="rect">
            <a:avLst/>
          </a:prstGeom>
        </p:spPr>
      </p:pic>
      <p:pic>
        <p:nvPicPr>
          <p:cNvPr id="15" name="Picture 14" descr="Icon&#10;&#10;Description automatically generated">
            <a:extLst>
              <a:ext uri="{FF2B5EF4-FFF2-40B4-BE49-F238E27FC236}">
                <a16:creationId xmlns:a16="http://schemas.microsoft.com/office/drawing/2014/main" id="{27855DF8-820B-0849-AA68-4ABF97446EE0}"/>
              </a:ext>
            </a:extLst>
          </p:cNvPr>
          <p:cNvPicPr>
            <a:picLocks noChangeAspect="1"/>
          </p:cNvPicPr>
          <p:nvPr/>
        </p:nvPicPr>
        <p:blipFill>
          <a:blip r:embed="rId7"/>
          <a:stretch>
            <a:fillRect/>
          </a:stretch>
        </p:blipFill>
        <p:spPr>
          <a:xfrm>
            <a:off x="715322" y="3064043"/>
            <a:ext cx="674078" cy="674078"/>
          </a:xfrm>
          <a:prstGeom prst="rect">
            <a:avLst/>
          </a:prstGeom>
        </p:spPr>
      </p:pic>
      <p:pic>
        <p:nvPicPr>
          <p:cNvPr id="17" name="Picture 16" descr="Icon&#10;&#10;Description automatically generated">
            <a:extLst>
              <a:ext uri="{FF2B5EF4-FFF2-40B4-BE49-F238E27FC236}">
                <a16:creationId xmlns:a16="http://schemas.microsoft.com/office/drawing/2014/main" id="{C21C8DC2-E0E6-FA46-B43E-40B158D5A942}"/>
              </a:ext>
            </a:extLst>
          </p:cNvPr>
          <p:cNvPicPr>
            <a:picLocks noChangeAspect="1"/>
          </p:cNvPicPr>
          <p:nvPr/>
        </p:nvPicPr>
        <p:blipFill>
          <a:blip r:embed="rId8"/>
          <a:stretch>
            <a:fillRect/>
          </a:stretch>
        </p:blipFill>
        <p:spPr>
          <a:xfrm>
            <a:off x="1389400" y="3049933"/>
            <a:ext cx="674078" cy="674078"/>
          </a:xfrm>
          <a:prstGeom prst="rect">
            <a:avLst/>
          </a:prstGeom>
        </p:spPr>
      </p:pic>
      <p:pic>
        <p:nvPicPr>
          <p:cNvPr id="19" name="Picture 18">
            <a:extLst>
              <a:ext uri="{FF2B5EF4-FFF2-40B4-BE49-F238E27FC236}">
                <a16:creationId xmlns:a16="http://schemas.microsoft.com/office/drawing/2014/main" id="{513C56D8-407A-9142-A075-9C38769D6986}"/>
              </a:ext>
            </a:extLst>
          </p:cNvPr>
          <p:cNvPicPr>
            <a:picLocks noChangeAspect="1"/>
          </p:cNvPicPr>
          <p:nvPr/>
        </p:nvPicPr>
        <p:blipFill>
          <a:blip r:embed="rId9"/>
          <a:stretch>
            <a:fillRect/>
          </a:stretch>
        </p:blipFill>
        <p:spPr>
          <a:xfrm>
            <a:off x="885384" y="5618025"/>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BC6784FC-A82A-9645-9BB1-5B175106C5E3}"/>
              </a:ext>
            </a:extLst>
          </p:cNvPr>
          <p:cNvPicPr>
            <a:picLocks noChangeAspect="1"/>
          </p:cNvPicPr>
          <p:nvPr/>
        </p:nvPicPr>
        <p:blipFill>
          <a:blip r:embed="rId10"/>
          <a:stretch>
            <a:fillRect/>
          </a:stretch>
        </p:blipFill>
        <p:spPr>
          <a:xfrm>
            <a:off x="885384" y="4929837"/>
            <a:ext cx="674078" cy="674078"/>
          </a:xfrm>
          <a:prstGeom prst="rect">
            <a:avLst/>
          </a:prstGeom>
        </p:spPr>
      </p:pic>
      <p:pic>
        <p:nvPicPr>
          <p:cNvPr id="23" name="Picture 22" descr="Icon&#10;&#10;Description automatically generated">
            <a:extLst>
              <a:ext uri="{FF2B5EF4-FFF2-40B4-BE49-F238E27FC236}">
                <a16:creationId xmlns:a16="http://schemas.microsoft.com/office/drawing/2014/main" id="{C45F6649-CB44-C64C-8165-AE10CD937E4D}"/>
              </a:ext>
            </a:extLst>
          </p:cNvPr>
          <p:cNvPicPr>
            <a:picLocks noChangeAspect="1"/>
          </p:cNvPicPr>
          <p:nvPr/>
        </p:nvPicPr>
        <p:blipFill>
          <a:blip r:embed="rId11"/>
          <a:stretch>
            <a:fillRect/>
          </a:stretch>
        </p:blipFill>
        <p:spPr>
          <a:xfrm>
            <a:off x="4299121" y="3604476"/>
            <a:ext cx="674078" cy="674078"/>
          </a:xfrm>
          <a:prstGeom prst="rect">
            <a:avLst/>
          </a:prstGeom>
        </p:spPr>
      </p:pic>
      <p:pic>
        <p:nvPicPr>
          <p:cNvPr id="25" name="Picture 24" descr="Icon&#10;&#10;Description automatically generated">
            <a:extLst>
              <a:ext uri="{FF2B5EF4-FFF2-40B4-BE49-F238E27FC236}">
                <a16:creationId xmlns:a16="http://schemas.microsoft.com/office/drawing/2014/main" id="{A0714267-D3A4-EF43-B883-8FDBDCA9825A}"/>
              </a:ext>
            </a:extLst>
          </p:cNvPr>
          <p:cNvPicPr>
            <a:picLocks noChangeAspect="1"/>
          </p:cNvPicPr>
          <p:nvPr/>
        </p:nvPicPr>
        <p:blipFill>
          <a:blip r:embed="rId12"/>
          <a:stretch>
            <a:fillRect/>
          </a:stretch>
        </p:blipFill>
        <p:spPr>
          <a:xfrm>
            <a:off x="4294064" y="4958647"/>
            <a:ext cx="674079" cy="674079"/>
          </a:xfrm>
          <a:prstGeom prst="rect">
            <a:avLst/>
          </a:prstGeom>
        </p:spPr>
      </p:pic>
      <p:sp>
        <p:nvSpPr>
          <p:cNvPr id="35" name="Title 1">
            <a:extLst>
              <a:ext uri="{FF2B5EF4-FFF2-40B4-BE49-F238E27FC236}">
                <a16:creationId xmlns:a16="http://schemas.microsoft.com/office/drawing/2014/main" id="{3DF4E9DF-B3EF-1E4E-95EB-83EEEF0948D2}"/>
              </a:ext>
            </a:extLst>
          </p:cNvPr>
          <p:cNvSpPr txBox="1">
            <a:spLocks/>
          </p:cNvSpPr>
          <p:nvPr/>
        </p:nvSpPr>
        <p:spPr>
          <a:xfrm>
            <a:off x="1999476" y="2617597"/>
            <a:ext cx="1525356"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Multiple Choice </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6" name="Title 1">
            <a:extLst>
              <a:ext uri="{FF2B5EF4-FFF2-40B4-BE49-F238E27FC236}">
                <a16:creationId xmlns:a16="http://schemas.microsoft.com/office/drawing/2014/main" id="{D12A3178-176D-0940-9838-EB1D93380491}"/>
              </a:ext>
            </a:extLst>
          </p:cNvPr>
          <p:cNvSpPr txBox="1">
            <a:spLocks/>
          </p:cNvSpPr>
          <p:nvPr/>
        </p:nvSpPr>
        <p:spPr>
          <a:xfrm>
            <a:off x="1026266" y="538194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Vote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7" name="Title 1">
            <a:extLst>
              <a:ext uri="{FF2B5EF4-FFF2-40B4-BE49-F238E27FC236}">
                <a16:creationId xmlns:a16="http://schemas.microsoft.com/office/drawing/2014/main" id="{7AA56F04-6084-A34C-9A2A-8937EDC209A0}"/>
              </a:ext>
            </a:extLst>
          </p:cNvPr>
          <p:cNvSpPr txBox="1">
            <a:spLocks/>
          </p:cNvSpPr>
          <p:nvPr/>
        </p:nvSpPr>
        <p:spPr>
          <a:xfrm>
            <a:off x="5005000" y="378255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Pair Share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8" name="Title 1">
            <a:extLst>
              <a:ext uri="{FF2B5EF4-FFF2-40B4-BE49-F238E27FC236}">
                <a16:creationId xmlns:a16="http://schemas.microsoft.com/office/drawing/2014/main" id="{7385DEC1-BFED-A64F-8FE0-0AA7A9052BD2}"/>
              </a:ext>
            </a:extLst>
          </p:cNvPr>
          <p:cNvSpPr txBox="1">
            <a:spLocks/>
          </p:cNvSpPr>
          <p:nvPr/>
        </p:nvSpPr>
        <p:spPr>
          <a:xfrm>
            <a:off x="5005000" y="4447989"/>
            <a:ext cx="2630530"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1800" dirty="0">
                <a:solidFill>
                  <a:sysClr val="windowText" lastClr="000000"/>
                </a:solidFill>
              </a:rPr>
              <a:t>Pick a Stick/Answer (non-volunteer)</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39" name="Title 1">
            <a:extLst>
              <a:ext uri="{FF2B5EF4-FFF2-40B4-BE49-F238E27FC236}">
                <a16:creationId xmlns:a16="http://schemas.microsoft.com/office/drawing/2014/main" id="{B9E3C697-68F7-A549-983D-A93AB336DF4F}"/>
              </a:ext>
            </a:extLst>
          </p:cNvPr>
          <p:cNvSpPr txBox="1">
            <a:spLocks/>
          </p:cNvSpPr>
          <p:nvPr/>
        </p:nvSpPr>
        <p:spPr>
          <a:xfrm>
            <a:off x="5005000" y="5113419"/>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Whiteboards</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40" name="Title 1">
            <a:extLst>
              <a:ext uri="{FF2B5EF4-FFF2-40B4-BE49-F238E27FC236}">
                <a16:creationId xmlns:a16="http://schemas.microsoft.com/office/drawing/2014/main" id="{69384955-5395-684B-9A1B-250A0BD7221E}"/>
              </a:ext>
            </a:extLst>
          </p:cNvPr>
          <p:cNvSpPr txBox="1">
            <a:spLocks/>
          </p:cNvSpPr>
          <p:nvPr/>
        </p:nvSpPr>
        <p:spPr>
          <a:xfrm>
            <a:off x="5005000" y="5787509"/>
            <a:ext cx="2485458"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In Your Workbook</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
        <p:nvSpPr>
          <p:cNvPr id="50" name="Title 1">
            <a:extLst>
              <a:ext uri="{FF2B5EF4-FFF2-40B4-BE49-F238E27FC236}">
                <a16:creationId xmlns:a16="http://schemas.microsoft.com/office/drawing/2014/main" id="{6056C993-04BF-5642-AEFB-53FF259B42EA}"/>
              </a:ext>
            </a:extLst>
          </p:cNvPr>
          <p:cNvSpPr txBox="1">
            <a:spLocks/>
          </p:cNvSpPr>
          <p:nvPr/>
        </p:nvSpPr>
        <p:spPr>
          <a:xfrm>
            <a:off x="9834568" y="5527738"/>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Read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pic>
        <p:nvPicPr>
          <p:cNvPr id="51" name="Picture 50" descr="Icon&#10;&#10;Description automatically generated">
            <a:extLst>
              <a:ext uri="{FF2B5EF4-FFF2-40B4-BE49-F238E27FC236}">
                <a16:creationId xmlns:a16="http://schemas.microsoft.com/office/drawing/2014/main" id="{4B441482-545B-4748-A51D-8CA911413B94}"/>
              </a:ext>
            </a:extLst>
          </p:cNvPr>
          <p:cNvPicPr>
            <a:picLocks noChangeAspect="1"/>
          </p:cNvPicPr>
          <p:nvPr/>
        </p:nvPicPr>
        <p:blipFill>
          <a:blip r:embed="rId13"/>
          <a:stretch>
            <a:fillRect/>
          </a:stretch>
        </p:blipFill>
        <p:spPr>
          <a:xfrm>
            <a:off x="10391324" y="3607995"/>
            <a:ext cx="693813" cy="679158"/>
          </a:xfrm>
          <a:prstGeom prst="rect">
            <a:avLst/>
          </a:prstGeom>
        </p:spPr>
      </p:pic>
      <p:sp>
        <p:nvSpPr>
          <p:cNvPr id="52" name="Title 1">
            <a:extLst>
              <a:ext uri="{FF2B5EF4-FFF2-40B4-BE49-F238E27FC236}">
                <a16:creationId xmlns:a16="http://schemas.microsoft.com/office/drawing/2014/main" id="{4409ED34-C939-4602-AAEB-48274EFC5CD3}"/>
              </a:ext>
            </a:extLst>
          </p:cNvPr>
          <p:cNvSpPr txBox="1">
            <a:spLocks/>
          </p:cNvSpPr>
          <p:nvPr/>
        </p:nvSpPr>
        <p:spPr>
          <a:xfrm>
            <a:off x="9866214" y="4295514"/>
            <a:ext cx="1807327" cy="50459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kern="1200">
                <a:solidFill>
                  <a:schemeClr val="tx1"/>
                </a:solidFill>
                <a:latin typeface="Segoe UI Symbol" panose="020B05020402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rPr>
              <a:t>Track with me</a:t>
            </a:r>
            <a:endParaRPr kumimoji="0" lang="en-US" sz="2400" b="1" i="0" u="none" strike="noStrike" kern="1200" cap="none" spc="0" normalizeH="0" baseline="0" noProof="0" dirty="0">
              <a:ln>
                <a:noFill/>
              </a:ln>
              <a:solidFill>
                <a:sysClr val="windowText" lastClr="000000"/>
              </a:solidFill>
              <a:effectLst/>
              <a:uLnTx/>
              <a:uFillTx/>
              <a:latin typeface="Segoe UI Symbol" panose="020B0502040204020203" pitchFamily="34" charset="0"/>
              <a:ea typeface="+mj-ea"/>
              <a:cs typeface="+mj-cs"/>
            </a:endParaRPr>
          </a:p>
        </p:txBody>
      </p:sp>
    </p:spTree>
    <p:extLst>
      <p:ext uri="{BB962C8B-B14F-4D97-AF65-F5344CB8AC3E}">
        <p14:creationId xmlns:p14="http://schemas.microsoft.com/office/powerpoint/2010/main" val="321337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3925" y="2190750"/>
            <a:ext cx="10553700" cy="954107"/>
          </a:xfrm>
          <a:prstGeom prst="rect">
            <a:avLst/>
          </a:prstGeom>
          <a:solidFill>
            <a:schemeClr val="bg1"/>
          </a:solidFill>
          <a:ln w="19050">
            <a:solidFill>
              <a:srgbClr val="00B05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en-AU" sz="2800" dirty="0">
                <a:latin typeface="Century Gothic" panose="020B0502020202020204" pitchFamily="34" charset="0"/>
              </a:rPr>
              <a:t>We are learning to finish sentences when given a sentence stem starting with </a:t>
            </a:r>
            <a:r>
              <a:rPr lang="en-AU" sz="2800" dirty="0" smtClean="0">
                <a:latin typeface="Century Gothic" panose="020B0502020202020204" pitchFamily="34" charset="0"/>
              </a:rPr>
              <a:t>a conjunction ‘if’ </a:t>
            </a:r>
            <a:r>
              <a:rPr lang="en-AU" sz="2800" dirty="0">
                <a:latin typeface="Century Gothic" panose="020B0502020202020204" pitchFamily="34" charset="0"/>
              </a:rPr>
              <a:t>or </a:t>
            </a:r>
            <a:r>
              <a:rPr lang="en-AU" sz="2800" dirty="0" smtClean="0">
                <a:latin typeface="Century Gothic" panose="020B0502020202020204" pitchFamily="34" charset="0"/>
              </a:rPr>
              <a:t>‘when’.</a:t>
            </a:r>
            <a:endParaRPr lang="en-AU" sz="2800" dirty="0">
              <a:latin typeface="Century Gothic" panose="020B0502020202020204" pitchFamily="34" charset="0"/>
            </a:endParaRPr>
          </a:p>
        </p:txBody>
      </p:sp>
      <p:sp>
        <p:nvSpPr>
          <p:cNvPr id="6" name="TextBox 5"/>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Learning Objective</a:t>
            </a:r>
          </a:p>
        </p:txBody>
      </p:sp>
      <p:pic>
        <p:nvPicPr>
          <p:cNvPr id="7" name="Content Placeholder 4" descr="Icon&#10;&#10;Description automatically generated">
            <a:extLst>
              <a:ext uri="{FF2B5EF4-FFF2-40B4-BE49-F238E27FC236}">
                <a16:creationId xmlns:a16="http://schemas.microsoft.com/office/drawing/2014/main" id="{F16066D5-6604-4985-B021-5CBC12B18126}"/>
              </a:ext>
            </a:extLst>
          </p:cNvPr>
          <p:cNvPicPr>
            <a:picLocks noGrp="1" noChangeAspect="1"/>
          </p:cNvPicPr>
          <p:nvPr>
            <p:ph idx="1"/>
          </p:nvPr>
        </p:nvPicPr>
        <p:blipFill>
          <a:blip r:embed="rId2"/>
          <a:stretch>
            <a:fillRect/>
          </a:stretch>
        </p:blipFill>
        <p:spPr>
          <a:xfrm>
            <a:off x="10061364" y="184665"/>
            <a:ext cx="674079" cy="674079"/>
          </a:xfrm>
        </p:spPr>
      </p:pic>
    </p:spTree>
    <p:extLst>
      <p:ext uri="{BB962C8B-B14F-4D97-AF65-F5344CB8AC3E}">
        <p14:creationId xmlns:p14="http://schemas.microsoft.com/office/powerpoint/2010/main" val="19803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674078"/>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5677065" y="7421449"/>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Activate prior knowledge</a:t>
            </a:r>
          </a:p>
        </p:txBody>
      </p:sp>
      <p:sp>
        <p:nvSpPr>
          <p:cNvPr id="3" name="TextBox 2"/>
          <p:cNvSpPr txBox="1"/>
          <p:nvPr/>
        </p:nvSpPr>
        <p:spPr>
          <a:xfrm>
            <a:off x="10180800" y="1075487"/>
            <a:ext cx="1988664" cy="1484833"/>
          </a:xfrm>
          <a:prstGeom prst="rect">
            <a:avLst/>
          </a:prstGeom>
          <a:solidFill>
            <a:srgbClr val="79FF9C"/>
          </a:solidFill>
        </p:spPr>
        <p:txBody>
          <a:bodyPr wrap="square" rtlCol="0">
            <a:noAutofit/>
          </a:bodyPr>
          <a:lstStyle/>
          <a:p>
            <a:r>
              <a:rPr lang="en-AU" sz="1200" b="1" dirty="0">
                <a:latin typeface="Century Gothic" panose="020B0502020202020204" pitchFamily="34" charset="0"/>
              </a:rPr>
              <a:t>CFU:</a:t>
            </a:r>
          </a:p>
          <a:p>
            <a:endParaRPr lang="en-AU" sz="1200" b="1" dirty="0">
              <a:latin typeface="Century Gothic" panose="020B0502020202020204" pitchFamily="34" charset="0"/>
            </a:endParaRP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54632"/>
            <a:ext cx="693813" cy="679158"/>
          </a:xfrm>
          <a:prstGeom prst="rect">
            <a:avLst/>
          </a:prstGeom>
        </p:spPr>
      </p:pic>
      <p:sp>
        <p:nvSpPr>
          <p:cNvPr id="13" name="Content Placeholder 3">
            <a:extLst>
              <a:ext uri="{FF2B5EF4-FFF2-40B4-BE49-F238E27FC236}">
                <a16:creationId xmlns:a16="http://schemas.microsoft.com/office/drawing/2014/main" id="{36FE398A-0CFD-3940-AD80-F34577642E8B}"/>
              </a:ext>
            </a:extLst>
          </p:cNvPr>
          <p:cNvSpPr txBox="1">
            <a:spLocks/>
          </p:cNvSpPr>
          <p:nvPr/>
        </p:nvSpPr>
        <p:spPr>
          <a:xfrm>
            <a:off x="352511" y="802982"/>
            <a:ext cx="9743193" cy="1854195"/>
          </a:xfrm>
          <a:prstGeom prst="rect">
            <a:avLst/>
          </a:prstGeom>
          <a:no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dirty="0">
                <a:latin typeface="Century Gothic" panose="020B0502020202020204" pitchFamily="34" charset="0"/>
              </a:rPr>
              <a:t>'If’ and ‘when’ tell us what has to happen before a related action will occur. </a:t>
            </a:r>
          </a:p>
          <a:p>
            <a:pPr>
              <a:buFont typeface="Wingdings" panose="05000000000000000000" pitchFamily="2" charset="2"/>
              <a:buChar char="§"/>
            </a:pPr>
            <a:r>
              <a:rPr lang="en-AU" dirty="0">
                <a:latin typeface="Century Gothic" panose="020B0502020202020204" pitchFamily="34" charset="0"/>
              </a:rPr>
              <a:t>‘If’ means something else has to happen first or the other action will not happen.</a:t>
            </a:r>
          </a:p>
          <a:p>
            <a:pPr>
              <a:buFont typeface="Wingdings" panose="05000000000000000000" pitchFamily="2" charset="2"/>
              <a:buChar char="§"/>
            </a:pPr>
            <a:r>
              <a:rPr lang="en-AU" dirty="0">
                <a:latin typeface="Century Gothic" panose="020B0502020202020204" pitchFamily="34" charset="0"/>
              </a:rPr>
              <a:t>‘When’ tells us what will happen after the first action has happened. </a:t>
            </a:r>
          </a:p>
          <a:p>
            <a:pPr marL="0" indent="0">
              <a:buFont typeface="Calibri" panose="020F0502020204030204" pitchFamily="34" charset="0"/>
              <a:buNone/>
            </a:pPr>
            <a:endParaRPr lang="en-AU" dirty="0">
              <a:latin typeface="Century Gothic" panose="020B0502020202020204" pitchFamily="34" charset="0"/>
            </a:endParaRPr>
          </a:p>
        </p:txBody>
      </p:sp>
      <p:grpSp>
        <p:nvGrpSpPr>
          <p:cNvPr id="15" name="Group 14">
            <a:extLst>
              <a:ext uri="{FF2B5EF4-FFF2-40B4-BE49-F238E27FC236}">
                <a16:creationId xmlns:a16="http://schemas.microsoft.com/office/drawing/2014/main" id="{0F18087D-23E4-494A-A70F-BDEE84EF5147}"/>
              </a:ext>
            </a:extLst>
          </p:cNvPr>
          <p:cNvGrpSpPr/>
          <p:nvPr/>
        </p:nvGrpSpPr>
        <p:grpSpPr>
          <a:xfrm>
            <a:off x="2409747" y="3197542"/>
            <a:ext cx="2237513" cy="1240257"/>
            <a:chOff x="4032250" y="3514543"/>
            <a:chExt cx="2237513" cy="1240257"/>
          </a:xfrm>
        </p:grpSpPr>
        <p:pic>
          <p:nvPicPr>
            <p:cNvPr id="11" name="Picture 10" descr="A group of children sitting at a table writing on paper&#10;&#10;Description automatically generated with medium confidence">
              <a:extLst>
                <a:ext uri="{FF2B5EF4-FFF2-40B4-BE49-F238E27FC236}">
                  <a16:creationId xmlns:a16="http://schemas.microsoft.com/office/drawing/2014/main" id="{63A82CAB-01C5-D44B-BF79-2772C9847712}"/>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4032250" y="3514543"/>
              <a:ext cx="2237513" cy="1101545"/>
            </a:xfrm>
            <a:prstGeom prst="rect">
              <a:avLst/>
            </a:prstGeom>
          </p:spPr>
        </p:pic>
        <p:sp>
          <p:nvSpPr>
            <p:cNvPr id="14" name="TextBox 13">
              <a:extLst>
                <a:ext uri="{FF2B5EF4-FFF2-40B4-BE49-F238E27FC236}">
                  <a16:creationId xmlns:a16="http://schemas.microsoft.com/office/drawing/2014/main" id="{D5F0C296-337E-EE46-B91C-1C63D6A66B82}"/>
                </a:ext>
              </a:extLst>
            </p:cNvPr>
            <p:cNvSpPr txBox="1"/>
            <p:nvPr/>
          </p:nvSpPr>
          <p:spPr>
            <a:xfrm>
              <a:off x="4032250" y="4570134"/>
              <a:ext cx="2237513" cy="184666"/>
            </a:xfrm>
            <a:prstGeom prst="rect">
              <a:avLst/>
            </a:prstGeom>
            <a:noFill/>
          </p:spPr>
          <p:txBody>
            <a:bodyPr wrap="square" rtlCol="0">
              <a:spAutoFit/>
            </a:bodyPr>
            <a:lstStyle/>
            <a:p>
              <a:r>
                <a:rPr lang="en-AU" sz="600" dirty="0">
                  <a:hlinkClick r:id="rId7" tooltip="https://theconversation.com/why-do-parents-take-such-different-approaches-to-their-kids-education-66198"/>
                </a:rPr>
                <a:t>This Photo</a:t>
              </a:r>
              <a:r>
                <a:rPr lang="en-AU" sz="600" dirty="0"/>
                <a:t> by Unknown Author is licensed under </a:t>
              </a:r>
              <a:r>
                <a:rPr lang="en-AU" sz="600" dirty="0">
                  <a:hlinkClick r:id="rId8" tooltip="https://creativecommons.org/licenses/by-nd/3.0/"/>
                </a:rPr>
                <a:t>CC BY-ND</a:t>
              </a:r>
              <a:endParaRPr lang="en-AU" sz="600" dirty="0"/>
            </a:p>
          </p:txBody>
        </p:sp>
      </p:grpSp>
      <p:sp>
        <p:nvSpPr>
          <p:cNvPr id="27" name="TextBox 26">
            <a:extLst>
              <a:ext uri="{FF2B5EF4-FFF2-40B4-BE49-F238E27FC236}">
                <a16:creationId xmlns:a16="http://schemas.microsoft.com/office/drawing/2014/main" id="{1773595B-74C9-6347-8254-1EF22B356507}"/>
              </a:ext>
            </a:extLst>
          </p:cNvPr>
          <p:cNvSpPr txBox="1"/>
          <p:nvPr/>
        </p:nvSpPr>
        <p:spPr>
          <a:xfrm>
            <a:off x="5476188" y="2864346"/>
            <a:ext cx="319318" cy="369332"/>
          </a:xfrm>
          <a:prstGeom prst="rect">
            <a:avLst/>
          </a:prstGeom>
          <a:noFill/>
        </p:spPr>
        <p:txBody>
          <a:bodyPr wrap="none" rtlCol="0">
            <a:spAutoFit/>
          </a:bodyPr>
          <a:lstStyle/>
          <a:p>
            <a:r>
              <a:rPr lang="en-AU" b="1" dirty="0"/>
              <a:t>If</a:t>
            </a:r>
          </a:p>
        </p:txBody>
      </p:sp>
      <p:sp>
        <p:nvSpPr>
          <p:cNvPr id="28" name="TextBox 27">
            <a:extLst>
              <a:ext uri="{FF2B5EF4-FFF2-40B4-BE49-F238E27FC236}">
                <a16:creationId xmlns:a16="http://schemas.microsoft.com/office/drawing/2014/main" id="{CD2686DF-C13A-0F4A-9841-198088034B88}"/>
              </a:ext>
            </a:extLst>
          </p:cNvPr>
          <p:cNvSpPr txBox="1"/>
          <p:nvPr/>
        </p:nvSpPr>
        <p:spPr>
          <a:xfrm>
            <a:off x="5324991" y="4395952"/>
            <a:ext cx="756938" cy="369332"/>
          </a:xfrm>
          <a:prstGeom prst="rect">
            <a:avLst/>
          </a:prstGeom>
          <a:noFill/>
        </p:spPr>
        <p:txBody>
          <a:bodyPr wrap="none" rtlCol="0">
            <a:spAutoFit/>
          </a:bodyPr>
          <a:lstStyle/>
          <a:p>
            <a:r>
              <a:rPr lang="en-AU" b="1" dirty="0"/>
              <a:t>When</a:t>
            </a:r>
          </a:p>
        </p:txBody>
      </p:sp>
      <p:sp>
        <p:nvSpPr>
          <p:cNvPr id="30" name="TextBox 29">
            <a:extLst>
              <a:ext uri="{FF2B5EF4-FFF2-40B4-BE49-F238E27FC236}">
                <a16:creationId xmlns:a16="http://schemas.microsoft.com/office/drawing/2014/main" id="{B4A317C6-46A4-C243-958F-81DA55EDC4DE}"/>
              </a:ext>
            </a:extLst>
          </p:cNvPr>
          <p:cNvSpPr txBox="1"/>
          <p:nvPr/>
        </p:nvSpPr>
        <p:spPr>
          <a:xfrm>
            <a:off x="2938424" y="4463513"/>
            <a:ext cx="1048172" cy="369332"/>
          </a:xfrm>
          <a:prstGeom prst="rect">
            <a:avLst/>
          </a:prstGeom>
          <a:noFill/>
        </p:spPr>
        <p:txBody>
          <a:bodyPr wrap="none" rtlCol="0">
            <a:spAutoFit/>
          </a:bodyPr>
          <a:lstStyle/>
          <a:p>
            <a:r>
              <a:rPr lang="en-AU" dirty="0"/>
              <a:t>this work</a:t>
            </a:r>
          </a:p>
        </p:txBody>
      </p:sp>
      <p:sp>
        <p:nvSpPr>
          <p:cNvPr id="31" name="TextBox 30">
            <a:extLst>
              <a:ext uri="{FF2B5EF4-FFF2-40B4-BE49-F238E27FC236}">
                <a16:creationId xmlns:a16="http://schemas.microsoft.com/office/drawing/2014/main" id="{C7757751-2478-3F45-8EE0-8F6233BDB007}"/>
              </a:ext>
            </a:extLst>
          </p:cNvPr>
          <p:cNvSpPr txBox="1"/>
          <p:nvPr/>
        </p:nvSpPr>
        <p:spPr>
          <a:xfrm>
            <a:off x="7111657" y="4545483"/>
            <a:ext cx="1239698" cy="369332"/>
          </a:xfrm>
          <a:prstGeom prst="rect">
            <a:avLst/>
          </a:prstGeom>
          <a:noFill/>
        </p:spPr>
        <p:txBody>
          <a:bodyPr wrap="none" rtlCol="0">
            <a:spAutoFit/>
          </a:bodyPr>
          <a:lstStyle/>
          <a:p>
            <a:r>
              <a:rPr lang="en-AU" dirty="0"/>
              <a:t>playground</a:t>
            </a:r>
          </a:p>
        </p:txBody>
      </p:sp>
      <p:sp>
        <p:nvSpPr>
          <p:cNvPr id="25" name="TextBox 24">
            <a:extLst>
              <a:ext uri="{FF2B5EF4-FFF2-40B4-BE49-F238E27FC236}">
                <a16:creationId xmlns:a16="http://schemas.microsoft.com/office/drawing/2014/main" id="{CCD7C979-8EDE-F074-040E-1FF6B0841E3E}"/>
              </a:ext>
            </a:extLst>
          </p:cNvPr>
          <p:cNvSpPr txBox="1"/>
          <p:nvPr/>
        </p:nvSpPr>
        <p:spPr>
          <a:xfrm>
            <a:off x="648589" y="5716830"/>
            <a:ext cx="7082917" cy="923330"/>
          </a:xfrm>
          <a:prstGeom prst="rect">
            <a:avLst/>
          </a:prstGeom>
          <a:noFill/>
        </p:spPr>
        <p:txBody>
          <a:bodyPr wrap="square" rtlCol="0">
            <a:spAutoFit/>
          </a:bodyPr>
          <a:lstStyle/>
          <a:p>
            <a:r>
              <a:rPr lang="en-AU" dirty="0">
                <a:latin typeface="Century Gothic" panose="020B0502020202020204" pitchFamily="34" charset="0"/>
              </a:rPr>
              <a:t>If this work is done, you can play on the playground. </a:t>
            </a:r>
          </a:p>
          <a:p>
            <a:endParaRPr lang="en-AU" dirty="0">
              <a:latin typeface="Century Gothic" panose="020B0502020202020204" pitchFamily="34" charset="0"/>
            </a:endParaRPr>
          </a:p>
          <a:p>
            <a:r>
              <a:rPr lang="en-AU" dirty="0">
                <a:latin typeface="Century Gothic" panose="020B0502020202020204" pitchFamily="34" charset="0"/>
              </a:rPr>
              <a:t>When this work is done, you can play on the playground.  </a:t>
            </a:r>
            <a:endParaRPr lang="en-AU" dirty="0"/>
          </a:p>
        </p:txBody>
      </p:sp>
      <p:grpSp>
        <p:nvGrpSpPr>
          <p:cNvPr id="7" name="Group 6">
            <a:extLst>
              <a:ext uri="{FF2B5EF4-FFF2-40B4-BE49-F238E27FC236}">
                <a16:creationId xmlns:a16="http://schemas.microsoft.com/office/drawing/2014/main" id="{3839528D-0D2F-344D-E8FF-2676D933E538}"/>
              </a:ext>
            </a:extLst>
          </p:cNvPr>
          <p:cNvGrpSpPr/>
          <p:nvPr/>
        </p:nvGrpSpPr>
        <p:grpSpPr>
          <a:xfrm>
            <a:off x="6943753" y="3135797"/>
            <a:ext cx="1775326" cy="1485768"/>
            <a:chOff x="2844801" y="4411954"/>
            <a:chExt cx="1775326" cy="1485768"/>
          </a:xfrm>
        </p:grpSpPr>
        <p:pic>
          <p:nvPicPr>
            <p:cNvPr id="5" name="Picture 4" descr="A picture containing grass, sky, outdoor, playground&#10;&#10;Description automatically generated">
              <a:extLst>
                <a:ext uri="{FF2B5EF4-FFF2-40B4-BE49-F238E27FC236}">
                  <a16:creationId xmlns:a16="http://schemas.microsoft.com/office/drawing/2014/main" id="{8D370C36-37E2-FE1C-B5F6-A892BC942175}"/>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 xmlns:a1611="http://schemas.microsoft.com/office/drawing/2016/11/main" r:id="rId10"/>
                </a:ext>
              </a:extLst>
            </a:blip>
            <a:stretch>
              <a:fillRect/>
            </a:stretch>
          </p:blipFill>
          <p:spPr>
            <a:xfrm>
              <a:off x="2844801" y="4411954"/>
              <a:ext cx="1775326" cy="1182395"/>
            </a:xfrm>
            <a:prstGeom prst="rect">
              <a:avLst/>
            </a:prstGeom>
          </p:spPr>
        </p:pic>
        <p:sp>
          <p:nvSpPr>
            <p:cNvPr id="6" name="TextBox 5">
              <a:extLst>
                <a:ext uri="{FF2B5EF4-FFF2-40B4-BE49-F238E27FC236}">
                  <a16:creationId xmlns:a16="http://schemas.microsoft.com/office/drawing/2014/main" id="{10E613F6-471C-C81C-AD69-4250350A0CFF}"/>
                </a:ext>
              </a:extLst>
            </p:cNvPr>
            <p:cNvSpPr txBox="1"/>
            <p:nvPr/>
          </p:nvSpPr>
          <p:spPr>
            <a:xfrm>
              <a:off x="2844801" y="5620723"/>
              <a:ext cx="1775326" cy="276999"/>
            </a:xfrm>
            <a:prstGeom prst="rect">
              <a:avLst/>
            </a:prstGeom>
            <a:noFill/>
          </p:spPr>
          <p:txBody>
            <a:bodyPr wrap="square" rtlCol="0">
              <a:spAutoFit/>
            </a:bodyPr>
            <a:lstStyle/>
            <a:p>
              <a:r>
                <a:rPr lang="en-US" sz="600" dirty="0">
                  <a:hlinkClick r:id="rId10" tooltip="https://www.flickr.com/photos/124808053@N07/14762645960/"/>
                </a:rPr>
                <a:t>This Photo</a:t>
              </a:r>
              <a:r>
                <a:rPr lang="en-US" sz="600" dirty="0"/>
                <a:t> by Unknown Author is licensed under </a:t>
              </a:r>
              <a:r>
                <a:rPr lang="en-US" sz="600" dirty="0">
                  <a:hlinkClick r:id="rId11" tooltip="https://creativecommons.org/licenses/by-sa/3.0/"/>
                </a:rPr>
                <a:t>CC BY-SA</a:t>
              </a:r>
              <a:endParaRPr lang="en-US" sz="600" dirty="0"/>
            </a:p>
          </p:txBody>
        </p:sp>
      </p:grpSp>
      <p:cxnSp>
        <p:nvCxnSpPr>
          <p:cNvPr id="8" name="Straight Arrow Connector 7">
            <a:extLst>
              <a:ext uri="{FF2B5EF4-FFF2-40B4-BE49-F238E27FC236}">
                <a16:creationId xmlns:a16="http://schemas.microsoft.com/office/drawing/2014/main" id="{E1F9CCC1-7358-5706-0953-78F24A6923F5}"/>
              </a:ext>
            </a:extLst>
          </p:cNvPr>
          <p:cNvCxnSpPr/>
          <p:nvPr/>
        </p:nvCxnSpPr>
        <p:spPr>
          <a:xfrm flipH="1">
            <a:off x="1925053" y="3777916"/>
            <a:ext cx="890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F866FF-5DF1-6FE8-C9E2-AE6451837C09}"/>
              </a:ext>
            </a:extLst>
          </p:cNvPr>
          <p:cNvCxnSpPr/>
          <p:nvPr/>
        </p:nvCxnSpPr>
        <p:spPr>
          <a:xfrm>
            <a:off x="4850969" y="3429000"/>
            <a:ext cx="1875295" cy="0"/>
          </a:xfrm>
          <a:prstGeom prst="straightConnector1">
            <a:avLst/>
          </a:prstGeom>
          <a:ln w="5715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5DAE05B-1AD3-6808-3A05-659D1EB8D8FA}"/>
              </a:ext>
            </a:extLst>
          </p:cNvPr>
          <p:cNvCxnSpPr/>
          <p:nvPr/>
        </p:nvCxnSpPr>
        <p:spPr>
          <a:xfrm>
            <a:off x="4850968" y="4253133"/>
            <a:ext cx="1875295" cy="0"/>
          </a:xfrm>
          <a:prstGeom prst="straightConnector1">
            <a:avLst/>
          </a:prstGeom>
          <a:ln w="57150">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8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674078"/>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pic>
        <p:nvPicPr>
          <p:cNvPr id="16" name="Picture 2" descr="https://cdn3.vectorstock.com/i/1000x1000/77/52/yes-tick-icon-vector-229577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0582"/>
          <a:stretch/>
        </p:blipFill>
        <p:spPr bwMode="auto">
          <a:xfrm>
            <a:off x="5677065" y="7421449"/>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dirty="0">
                <a:solidFill>
                  <a:schemeClr val="bg1"/>
                </a:solidFill>
                <a:latin typeface="Century Gothic" panose="020B0502020202020204" pitchFamily="34" charset="0"/>
              </a:rPr>
              <a:t>Concept Development</a:t>
            </a:r>
          </a:p>
        </p:txBody>
      </p:sp>
      <p:sp>
        <p:nvSpPr>
          <p:cNvPr id="3" name="TextBox 2"/>
          <p:cNvSpPr txBox="1"/>
          <p:nvPr/>
        </p:nvSpPr>
        <p:spPr>
          <a:xfrm>
            <a:off x="10180800" y="1075487"/>
            <a:ext cx="1988664" cy="1484833"/>
          </a:xfrm>
          <a:prstGeom prst="rect">
            <a:avLst/>
          </a:prstGeom>
          <a:solidFill>
            <a:srgbClr val="79FF9C"/>
          </a:solidFill>
        </p:spPr>
        <p:txBody>
          <a:bodyPr wrap="square" rtlCol="0">
            <a:noAutofit/>
          </a:bodyPr>
          <a:lstStyle/>
          <a:p>
            <a:r>
              <a:rPr lang="en-AU" sz="1200" b="1" dirty="0">
                <a:latin typeface="Century Gothic" panose="020B0502020202020204" pitchFamily="34" charset="0"/>
              </a:rPr>
              <a:t>CFU:</a:t>
            </a:r>
          </a:p>
          <a:p>
            <a:pPr marL="171450" indent="-171450">
              <a:buFont typeface="Arial" panose="020B0604020202020204" pitchFamily="34" charset="0"/>
              <a:buChar char="•"/>
            </a:pPr>
            <a:endParaRPr lang="en-AU" sz="1200" b="1" dirty="0">
              <a:latin typeface="Century Gothic" panose="020B0502020202020204" pitchFamily="34" charset="0"/>
            </a:endParaRP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4"/>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5"/>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6"/>
          <a:stretch>
            <a:fillRect/>
          </a:stretch>
        </p:blipFill>
        <p:spPr>
          <a:xfrm>
            <a:off x="9771566" y="154632"/>
            <a:ext cx="693813" cy="679158"/>
          </a:xfrm>
          <a:prstGeom prst="rect">
            <a:avLst/>
          </a:prstGeom>
        </p:spPr>
      </p:pic>
      <p:sp>
        <p:nvSpPr>
          <p:cNvPr id="24" name="Content Placeholder 3">
            <a:extLst>
              <a:ext uri="{FF2B5EF4-FFF2-40B4-BE49-F238E27FC236}">
                <a16:creationId xmlns:a16="http://schemas.microsoft.com/office/drawing/2014/main" id="{C08E9210-254A-C63F-524E-781079FC7E5D}"/>
              </a:ext>
            </a:extLst>
          </p:cNvPr>
          <p:cNvSpPr txBox="1">
            <a:spLocks/>
          </p:cNvSpPr>
          <p:nvPr/>
        </p:nvSpPr>
        <p:spPr>
          <a:xfrm>
            <a:off x="534005" y="801180"/>
            <a:ext cx="8858464" cy="2801200"/>
          </a:xfrm>
          <a:prstGeom prst="rect">
            <a:avLst/>
          </a:prstGeom>
          <a:no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AU" sz="2400" dirty="0">
                <a:latin typeface="Century Gothic" panose="020B0502020202020204" pitchFamily="34" charset="0"/>
              </a:rPr>
              <a:t>When we are writing, we can use ‘If’ and ‘when’ at the beginning of a sentence. </a:t>
            </a:r>
          </a:p>
          <a:p>
            <a:pPr>
              <a:buFont typeface="Wingdings" panose="05000000000000000000" pitchFamily="2" charset="2"/>
              <a:buChar char="§"/>
            </a:pPr>
            <a:r>
              <a:rPr lang="en-AU" sz="2400" dirty="0">
                <a:latin typeface="Century Gothic" panose="020B0502020202020204" pitchFamily="34" charset="0"/>
              </a:rPr>
              <a:t>A special name for these words is ‘subordinating conjunctions’. </a:t>
            </a:r>
          </a:p>
          <a:p>
            <a:pPr>
              <a:buFont typeface="Wingdings" panose="05000000000000000000" pitchFamily="2" charset="2"/>
              <a:buChar char="§"/>
            </a:pPr>
            <a:r>
              <a:rPr lang="en-AU" sz="2400" dirty="0">
                <a:latin typeface="Century Gothic" panose="020B0502020202020204" pitchFamily="34" charset="0"/>
              </a:rPr>
              <a:t>The subordinating conjunctions of ‘if’ and ‘when’ show something will happen as a result of another action occurring. </a:t>
            </a: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423883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25098" y="2412958"/>
            <a:ext cx="3275351" cy="461665"/>
          </a:xfrm>
          <a:prstGeom prst="rect">
            <a:avLst/>
          </a:prstGeom>
        </p:spPr>
        <p:txBody>
          <a:bodyPr wrap="square">
            <a:spAutoFit/>
          </a:bodyPr>
          <a:lstStyle/>
          <a:p>
            <a:r>
              <a:rPr lang="en-AU" sz="2400" b="1" dirty="0">
                <a:solidFill>
                  <a:srgbClr val="00B050"/>
                </a:solidFill>
                <a:latin typeface="Century Gothic" panose="020B0502020202020204" pitchFamily="34" charset="0"/>
              </a:rPr>
              <a:t>Sentence stems: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301225" y="315619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If</a:t>
            </a:r>
            <a:r>
              <a:rPr lang="en-AU" u="sng" dirty="0">
                <a:latin typeface="Century Gothic" panose="020B0502020202020204" pitchFamily="34" charset="0"/>
              </a:rPr>
              <a:t> it is raining</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384995"/>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does when mean?</a:t>
            </a:r>
          </a:p>
          <a:p>
            <a:pPr marL="285750" indent="-285750">
              <a:buFont typeface="Arial" panose="020B0604020202020204" pitchFamily="34" charset="0"/>
              <a:buChar char="•"/>
            </a:pPr>
            <a:r>
              <a:rPr lang="en-AU" sz="1200" dirty="0">
                <a:latin typeface="Century Gothic" panose="020B0502020202020204" pitchFamily="34" charset="0"/>
              </a:rPr>
              <a:t>What does if mean?</a:t>
            </a:r>
          </a:p>
          <a:p>
            <a:pPr marL="285750" indent="-285750">
              <a:buFont typeface="Arial" panose="020B0604020202020204" pitchFamily="34" charset="0"/>
              <a:buChar char="•"/>
            </a:pPr>
            <a:r>
              <a:rPr lang="en-AU" sz="1200" dirty="0">
                <a:latin typeface="Century Gothic" panose="020B0502020202020204" pitchFamily="34" charset="0"/>
              </a:rPr>
              <a:t>These sentence stems are not ... (a complete thought)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54632"/>
            <a:ext cx="693813" cy="679158"/>
          </a:xfrm>
          <a:prstGeom prst="rect">
            <a:avLst/>
          </a:prstGeom>
        </p:spPr>
      </p:pic>
      <p:sp>
        <p:nvSpPr>
          <p:cNvPr id="14" name="Content Placeholder 3">
            <a:extLst>
              <a:ext uri="{FF2B5EF4-FFF2-40B4-BE49-F238E27FC236}">
                <a16:creationId xmlns:a16="http://schemas.microsoft.com/office/drawing/2014/main" id="{1E8CAFF6-DA81-CE48-B758-50E92A5C4E7E}"/>
              </a:ext>
            </a:extLst>
          </p:cNvPr>
          <p:cNvSpPr txBox="1">
            <a:spLocks/>
          </p:cNvSpPr>
          <p:nvPr/>
        </p:nvSpPr>
        <p:spPr>
          <a:xfrm>
            <a:off x="301225" y="3696975"/>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 </a:t>
            </a:r>
            <a:r>
              <a:rPr lang="en-AU" u="sng" dirty="0">
                <a:latin typeface="Century Gothic" panose="020B0502020202020204" pitchFamily="34" charset="0"/>
              </a:rPr>
              <a:t>it is raining</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7" name="Content Placeholder 3">
            <a:extLst>
              <a:ext uri="{FF2B5EF4-FFF2-40B4-BE49-F238E27FC236}">
                <a16:creationId xmlns:a16="http://schemas.microsoft.com/office/drawing/2014/main" id="{7F3E071F-C678-6342-A530-03799C5AA429}"/>
              </a:ext>
            </a:extLst>
          </p:cNvPr>
          <p:cNvSpPr txBox="1">
            <a:spLocks/>
          </p:cNvSpPr>
          <p:nvPr/>
        </p:nvSpPr>
        <p:spPr>
          <a:xfrm>
            <a:off x="336711" y="4339791"/>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If </a:t>
            </a:r>
            <a:r>
              <a:rPr lang="en-AU" u="sng" dirty="0">
                <a:latin typeface="Century Gothic" panose="020B0502020202020204" pitchFamily="34" charset="0"/>
              </a:rPr>
              <a:t>we finish our work</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18" name="Content Placeholder 3">
            <a:extLst>
              <a:ext uri="{FF2B5EF4-FFF2-40B4-BE49-F238E27FC236}">
                <a16:creationId xmlns:a16="http://schemas.microsoft.com/office/drawing/2014/main" id="{A1778781-AF51-834D-A98E-CA55F822DB52}"/>
              </a:ext>
            </a:extLst>
          </p:cNvPr>
          <p:cNvSpPr txBox="1">
            <a:spLocks/>
          </p:cNvSpPr>
          <p:nvPr/>
        </p:nvSpPr>
        <p:spPr>
          <a:xfrm>
            <a:off x="346496" y="498260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 </a:t>
            </a:r>
            <a:r>
              <a:rPr lang="en-AU" u="sng" dirty="0">
                <a:latin typeface="Century Gothic" panose="020B0502020202020204" pitchFamily="34" charset="0"/>
              </a:rPr>
              <a:t>we finish our work</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endParaRPr lang="en-AU" dirty="0">
              <a:latin typeface="Century Gothic" panose="020B0502020202020204" pitchFamily="34" charset="0"/>
            </a:endParaRPr>
          </a:p>
        </p:txBody>
      </p:sp>
      <p:sp>
        <p:nvSpPr>
          <p:cNvPr id="22" name="TextBox 21">
            <a:extLst>
              <a:ext uri="{FF2B5EF4-FFF2-40B4-BE49-F238E27FC236}">
                <a16:creationId xmlns:a16="http://schemas.microsoft.com/office/drawing/2014/main" id="{CFD7557B-3C93-EE44-9659-3D065F9C6E46}"/>
              </a:ext>
            </a:extLst>
          </p:cNvPr>
          <p:cNvSpPr txBox="1"/>
          <p:nvPr/>
        </p:nvSpPr>
        <p:spPr>
          <a:xfrm>
            <a:off x="1001301" y="584250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These sentence stems are not complete thoughts. They tell us when something has happened or will happen but they are not a complete thought.</a:t>
            </a:r>
          </a:p>
        </p:txBody>
      </p:sp>
      <p:sp>
        <p:nvSpPr>
          <p:cNvPr id="16" name="Content Placeholder 3">
            <a:extLst>
              <a:ext uri="{FF2B5EF4-FFF2-40B4-BE49-F238E27FC236}">
                <a16:creationId xmlns:a16="http://schemas.microsoft.com/office/drawing/2014/main" id="{988C17DF-D6BF-478E-043F-702DC03E5978}"/>
              </a:ext>
            </a:extLst>
          </p:cNvPr>
          <p:cNvSpPr txBox="1">
            <a:spLocks/>
          </p:cNvSpPr>
          <p:nvPr/>
        </p:nvSpPr>
        <p:spPr>
          <a:xfrm>
            <a:off x="154905" y="402385"/>
            <a:ext cx="9305176" cy="178201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When’</a:t>
            </a:r>
            <a:r>
              <a:rPr lang="en-AU" sz="1800" dirty="0">
                <a:latin typeface="Century Gothic" panose="020B0502020202020204" pitchFamily="34" charset="0"/>
              </a:rPr>
              <a:t> and </a:t>
            </a:r>
            <a:r>
              <a:rPr lang="en-AU" sz="1800" b="1" dirty="0">
                <a:latin typeface="Century Gothic" panose="020B0502020202020204" pitchFamily="34" charset="0"/>
              </a:rPr>
              <a:t>‘If’</a:t>
            </a:r>
            <a:r>
              <a:rPr lang="en-AU" sz="1800" dirty="0">
                <a:latin typeface="Century Gothic" panose="020B0502020202020204" pitchFamily="34" charset="0"/>
              </a:rPr>
              <a:t> are subordinating conjunctions. Their meaning is similar. </a:t>
            </a:r>
          </a:p>
          <a:p>
            <a:pPr>
              <a:lnSpc>
                <a:spcPct val="100000"/>
              </a:lnSpc>
              <a:spcBef>
                <a:spcPts val="0"/>
              </a:spcBef>
              <a:buFont typeface="Wingdings" pitchFamily="2" charset="2"/>
              <a:buChar char="§"/>
            </a:pPr>
            <a:r>
              <a:rPr lang="en-AU" sz="1800" b="1" dirty="0">
                <a:latin typeface="Century Gothic" panose="020B0502020202020204" pitchFamily="34" charset="0"/>
              </a:rPr>
              <a:t>When</a:t>
            </a:r>
            <a:r>
              <a:rPr lang="en-AU" sz="1800" dirty="0">
                <a:latin typeface="Century Gothic" panose="020B0502020202020204" pitchFamily="34" charset="0"/>
              </a:rPr>
              <a:t> indicates the second action will definitely happen after the first action happens. </a:t>
            </a:r>
          </a:p>
          <a:p>
            <a:pPr>
              <a:lnSpc>
                <a:spcPct val="100000"/>
              </a:lnSpc>
              <a:spcBef>
                <a:spcPts val="0"/>
              </a:spcBef>
              <a:buFont typeface="Wingdings" pitchFamily="2" charset="2"/>
              <a:buChar char="§"/>
            </a:pPr>
            <a:r>
              <a:rPr lang="en-AU" sz="1800" b="1" dirty="0">
                <a:latin typeface="Century Gothic" panose="020B0502020202020204" pitchFamily="34" charset="0"/>
              </a:rPr>
              <a:t>If</a:t>
            </a:r>
            <a:r>
              <a:rPr lang="en-AU" sz="1800" dirty="0">
                <a:latin typeface="Century Gothic" panose="020B0502020202020204" pitchFamily="34" charset="0"/>
              </a:rPr>
              <a:t> indicates the second action will only happen if the first action happens. </a:t>
            </a:r>
          </a:p>
          <a:p>
            <a:pPr>
              <a:lnSpc>
                <a:spcPct val="100000"/>
              </a:lnSpc>
              <a:spcBef>
                <a:spcPts val="0"/>
              </a:spcBef>
              <a:buFont typeface="Wingdings"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when</a:t>
            </a:r>
            <a:r>
              <a:rPr lang="en-AU" sz="1800" dirty="0">
                <a:latin typeface="Century Gothic" panose="020B0502020202020204" pitchFamily="34" charset="0"/>
              </a:rPr>
              <a:t>’ or ‘</a:t>
            </a:r>
            <a:r>
              <a:rPr lang="en-AU" sz="1800" b="1" dirty="0">
                <a:latin typeface="Century Gothic" panose="020B0502020202020204" pitchFamily="34" charset="0"/>
              </a:rPr>
              <a:t>if</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related</a:t>
            </a:r>
            <a:r>
              <a:rPr lang="en-AU" sz="1800" dirty="0">
                <a:latin typeface="Century Gothic" panose="020B0502020202020204" pitchFamily="34" charset="0"/>
              </a:rPr>
              <a:t> action.</a:t>
            </a:r>
          </a:p>
          <a:p>
            <a:pPr marL="0" indent="0">
              <a:lnSpc>
                <a:spcPct val="100000"/>
              </a:lnSpc>
              <a:spcBef>
                <a:spcPts val="0"/>
              </a:spcBef>
              <a:buNone/>
            </a:pP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12618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7" grpId="0"/>
      <p:bldP spid="18"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3F7D7-5A93-4D1D-8E7D-8136E6F2E2DF}"/>
              </a:ext>
            </a:extLst>
          </p:cNvPr>
          <p:cNvSpPr>
            <a:spLocks noGrp="1"/>
          </p:cNvSpPr>
          <p:nvPr>
            <p:ph idx="1"/>
          </p:nvPr>
        </p:nvSpPr>
        <p:spPr>
          <a:xfrm>
            <a:off x="154907" y="766354"/>
            <a:ext cx="11845504" cy="1646604"/>
          </a:xfrm>
        </p:spPr>
        <p:txBody>
          <a:bodyPr/>
          <a:lstStyle/>
          <a:p>
            <a:pPr marL="0" indent="0">
              <a:buNone/>
            </a:pPr>
            <a:endParaRPr lang="en-AU" dirty="0"/>
          </a:p>
          <a:p>
            <a:pPr>
              <a:buFont typeface="Wingdings" panose="05000000000000000000" pitchFamily="2" charset="2"/>
              <a:buChar char="§"/>
            </a:pPr>
            <a:endParaRPr lang="en-AU" dirty="0"/>
          </a:p>
          <a:p>
            <a:pPr marL="0" indent="0">
              <a:buNone/>
            </a:pPr>
            <a:endParaRPr lang="en-AU" sz="2000" dirty="0"/>
          </a:p>
        </p:txBody>
      </p:sp>
      <p:sp>
        <p:nvSpPr>
          <p:cNvPr id="4" name="Rectangle 3"/>
          <p:cNvSpPr/>
          <p:nvPr/>
        </p:nvSpPr>
        <p:spPr>
          <a:xfrm>
            <a:off x="334884" y="2971630"/>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sp>
        <p:nvSpPr>
          <p:cNvPr id="11" name="Content Placeholder 3">
            <a:extLst>
              <a:ext uri="{FF2B5EF4-FFF2-40B4-BE49-F238E27FC236}">
                <a16:creationId xmlns:a16="http://schemas.microsoft.com/office/drawing/2014/main" id="{05ECB126-5402-49D0-A7AC-AE7D948BABE0}"/>
              </a:ext>
            </a:extLst>
          </p:cNvPr>
          <p:cNvSpPr txBox="1">
            <a:spLocks/>
          </p:cNvSpPr>
          <p:nvPr/>
        </p:nvSpPr>
        <p:spPr>
          <a:xfrm>
            <a:off x="289613" y="40582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If </a:t>
            </a:r>
            <a:r>
              <a:rPr lang="en-AU" u="sng" dirty="0">
                <a:latin typeface="Century Gothic" panose="020B0502020202020204" pitchFamily="34" charset="0"/>
              </a:rPr>
              <a:t>we finish our work</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we can play on the playground. </a:t>
            </a:r>
          </a:p>
        </p:txBody>
      </p:sp>
      <p:pic>
        <p:nvPicPr>
          <p:cNvPr id="16" name="Picture 2" descr="https://cdn3.vectorstock.com/i/1000x1000/77/52/yes-tick-icon-vector-2295775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582"/>
          <a:stretch/>
        </p:blipFill>
        <p:spPr bwMode="auto">
          <a:xfrm>
            <a:off x="7447730" y="3264444"/>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sp>
        <p:nvSpPr>
          <p:cNvPr id="3" name="TextBox 2"/>
          <p:cNvSpPr txBox="1"/>
          <p:nvPr/>
        </p:nvSpPr>
        <p:spPr>
          <a:xfrm>
            <a:off x="10181939" y="1250631"/>
            <a:ext cx="1988664" cy="1569660"/>
          </a:xfrm>
          <a:prstGeom prst="rect">
            <a:avLst/>
          </a:prstGeom>
          <a:solidFill>
            <a:srgbClr val="79FF9C"/>
          </a:solidFill>
        </p:spPr>
        <p:txBody>
          <a:bodyPr wrap="square" rtlCol="0">
            <a:spAutoFit/>
          </a:bodyPr>
          <a:lstStyle/>
          <a:p>
            <a:r>
              <a:rPr lang="en-AU" sz="1200" b="1" dirty="0">
                <a:latin typeface="Century Gothic" panose="020B0502020202020204" pitchFamily="34" charset="0"/>
              </a:rPr>
              <a:t>CFU:</a:t>
            </a:r>
          </a:p>
          <a:p>
            <a:pPr marL="285750" indent="-285750">
              <a:buFont typeface="Arial" panose="020B0604020202020204" pitchFamily="34" charset="0"/>
              <a:buChar char="•"/>
            </a:pPr>
            <a:r>
              <a:rPr lang="en-AU" sz="1200" dirty="0">
                <a:latin typeface="Century Gothic" panose="020B0502020202020204" pitchFamily="34" charset="0"/>
              </a:rPr>
              <a:t>What does when tell us?</a:t>
            </a:r>
          </a:p>
          <a:p>
            <a:pPr marL="285750" indent="-285750">
              <a:buFont typeface="Arial" panose="020B0604020202020204" pitchFamily="34" charset="0"/>
              <a:buChar char="•"/>
            </a:pPr>
            <a:r>
              <a:rPr lang="en-AU" sz="1200" dirty="0">
                <a:latin typeface="Century Gothic" panose="020B0502020202020204" pitchFamily="34" charset="0"/>
              </a:rPr>
              <a:t>What does if tell us?</a:t>
            </a:r>
          </a:p>
          <a:p>
            <a:pPr marL="285750" indent="-285750">
              <a:buFont typeface="Arial" panose="020B0604020202020204" pitchFamily="34" charset="0"/>
              <a:buChar char="•"/>
            </a:pPr>
            <a:r>
              <a:rPr lang="en-AU" sz="1200" dirty="0">
                <a:latin typeface="Century Gothic" panose="020B0502020202020204" pitchFamily="34" charset="0"/>
              </a:rPr>
              <a:t>Which sentence out of each pair shows something will definitely happen?</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54632"/>
            <a:ext cx="693813" cy="679158"/>
          </a:xfrm>
          <a:prstGeom prst="rect">
            <a:avLst/>
          </a:prstGeom>
        </p:spPr>
      </p:pic>
      <p:sp>
        <p:nvSpPr>
          <p:cNvPr id="14" name="Content Placeholder 3">
            <a:extLst>
              <a:ext uri="{FF2B5EF4-FFF2-40B4-BE49-F238E27FC236}">
                <a16:creationId xmlns:a16="http://schemas.microsoft.com/office/drawing/2014/main" id="{1E8CAFF6-DA81-CE48-B758-50E92A5C4E7E}"/>
              </a:ext>
            </a:extLst>
          </p:cNvPr>
          <p:cNvSpPr txBox="1">
            <a:spLocks/>
          </p:cNvSpPr>
          <p:nvPr/>
        </p:nvSpPr>
        <p:spPr>
          <a:xfrm>
            <a:off x="289613" y="459900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 </a:t>
            </a:r>
            <a:r>
              <a:rPr lang="en-AU" u="sng" dirty="0">
                <a:latin typeface="Century Gothic" panose="020B0502020202020204" pitchFamily="34" charset="0"/>
              </a:rPr>
              <a:t>we finish our work</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we can play on the playground. </a:t>
            </a:r>
          </a:p>
        </p:txBody>
      </p:sp>
      <p:sp>
        <p:nvSpPr>
          <p:cNvPr id="17" name="Content Placeholder 3">
            <a:extLst>
              <a:ext uri="{FF2B5EF4-FFF2-40B4-BE49-F238E27FC236}">
                <a16:creationId xmlns:a16="http://schemas.microsoft.com/office/drawing/2014/main" id="{7F3E071F-C678-6342-A530-03799C5AA429}"/>
              </a:ext>
            </a:extLst>
          </p:cNvPr>
          <p:cNvSpPr txBox="1">
            <a:spLocks/>
          </p:cNvSpPr>
          <p:nvPr/>
        </p:nvSpPr>
        <p:spPr>
          <a:xfrm>
            <a:off x="325099" y="5241823"/>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If </a:t>
            </a:r>
            <a:r>
              <a:rPr lang="en-AU" u="sng" dirty="0">
                <a:latin typeface="Century Gothic" panose="020B0502020202020204" pitchFamily="34" charset="0"/>
              </a:rPr>
              <a:t>it rains</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we will stay inside. </a:t>
            </a:r>
          </a:p>
        </p:txBody>
      </p:sp>
      <p:sp>
        <p:nvSpPr>
          <p:cNvPr id="18" name="Content Placeholder 3">
            <a:extLst>
              <a:ext uri="{FF2B5EF4-FFF2-40B4-BE49-F238E27FC236}">
                <a16:creationId xmlns:a16="http://schemas.microsoft.com/office/drawing/2014/main" id="{A1778781-AF51-834D-A98E-CA55F822DB52}"/>
              </a:ext>
            </a:extLst>
          </p:cNvPr>
          <p:cNvSpPr txBox="1">
            <a:spLocks/>
          </p:cNvSpPr>
          <p:nvPr/>
        </p:nvSpPr>
        <p:spPr>
          <a:xfrm>
            <a:off x="334884" y="5884639"/>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u="sng" dirty="0">
                <a:latin typeface="Century Gothic" panose="020B0502020202020204" pitchFamily="34" charset="0"/>
              </a:rPr>
              <a:t>When </a:t>
            </a:r>
            <a:r>
              <a:rPr lang="en-AU" u="sng" dirty="0">
                <a:latin typeface="Century Gothic" panose="020B0502020202020204" pitchFamily="34" charset="0"/>
              </a:rPr>
              <a:t>it rains</a:t>
            </a:r>
            <a:r>
              <a:rPr lang="en-AU" dirty="0">
                <a:latin typeface="Century Gothic" panose="020B0502020202020204" pitchFamily="34" charset="0"/>
              </a:rPr>
              <a:t>,</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we will stay inside. </a:t>
            </a:r>
          </a:p>
        </p:txBody>
      </p:sp>
      <p:sp>
        <p:nvSpPr>
          <p:cNvPr id="22" name="Content Placeholder 3">
            <a:extLst>
              <a:ext uri="{FF2B5EF4-FFF2-40B4-BE49-F238E27FC236}">
                <a16:creationId xmlns:a16="http://schemas.microsoft.com/office/drawing/2014/main" id="{ECEA3149-8A97-82C5-3E87-1A70C58E1BF5}"/>
              </a:ext>
            </a:extLst>
          </p:cNvPr>
          <p:cNvSpPr txBox="1">
            <a:spLocks/>
          </p:cNvSpPr>
          <p:nvPr/>
        </p:nvSpPr>
        <p:spPr>
          <a:xfrm>
            <a:off x="154905" y="402385"/>
            <a:ext cx="9305176" cy="178201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When’</a:t>
            </a:r>
            <a:r>
              <a:rPr lang="en-AU" sz="1800" dirty="0">
                <a:latin typeface="Century Gothic" panose="020B0502020202020204" pitchFamily="34" charset="0"/>
              </a:rPr>
              <a:t> and </a:t>
            </a:r>
            <a:r>
              <a:rPr lang="en-AU" sz="1800" b="1" dirty="0">
                <a:latin typeface="Century Gothic" panose="020B0502020202020204" pitchFamily="34" charset="0"/>
              </a:rPr>
              <a:t>‘If’</a:t>
            </a:r>
            <a:r>
              <a:rPr lang="en-AU" sz="1800" dirty="0">
                <a:latin typeface="Century Gothic" panose="020B0502020202020204" pitchFamily="34" charset="0"/>
              </a:rPr>
              <a:t> are subordinating conjunctions. Their meaning is similar. </a:t>
            </a:r>
          </a:p>
          <a:p>
            <a:pPr>
              <a:lnSpc>
                <a:spcPct val="100000"/>
              </a:lnSpc>
              <a:spcBef>
                <a:spcPts val="0"/>
              </a:spcBef>
              <a:buFont typeface="Wingdings" pitchFamily="2" charset="2"/>
              <a:buChar char="§"/>
            </a:pPr>
            <a:r>
              <a:rPr lang="en-AU" sz="1800" b="1" dirty="0">
                <a:latin typeface="Century Gothic" panose="020B0502020202020204" pitchFamily="34" charset="0"/>
              </a:rPr>
              <a:t>When</a:t>
            </a:r>
            <a:r>
              <a:rPr lang="en-AU" sz="1800" dirty="0">
                <a:latin typeface="Century Gothic" panose="020B0502020202020204" pitchFamily="34" charset="0"/>
              </a:rPr>
              <a:t> indicates the second action will definitely happen after the first action happens. </a:t>
            </a:r>
          </a:p>
          <a:p>
            <a:pPr>
              <a:lnSpc>
                <a:spcPct val="100000"/>
              </a:lnSpc>
              <a:spcBef>
                <a:spcPts val="0"/>
              </a:spcBef>
              <a:buFont typeface="Wingdings" pitchFamily="2" charset="2"/>
              <a:buChar char="§"/>
            </a:pPr>
            <a:r>
              <a:rPr lang="en-AU" sz="1800" b="1" dirty="0">
                <a:latin typeface="Century Gothic" panose="020B0502020202020204" pitchFamily="34" charset="0"/>
              </a:rPr>
              <a:t>If</a:t>
            </a:r>
            <a:r>
              <a:rPr lang="en-AU" sz="1800" dirty="0">
                <a:latin typeface="Century Gothic" panose="020B0502020202020204" pitchFamily="34" charset="0"/>
              </a:rPr>
              <a:t> indicates the second action will only happen if the first action happens. </a:t>
            </a:r>
          </a:p>
          <a:p>
            <a:pPr>
              <a:lnSpc>
                <a:spcPct val="100000"/>
              </a:lnSpc>
              <a:spcBef>
                <a:spcPts val="0"/>
              </a:spcBef>
              <a:buFont typeface="Wingdings"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when</a:t>
            </a:r>
            <a:r>
              <a:rPr lang="en-AU" sz="1800" dirty="0">
                <a:latin typeface="Century Gothic" panose="020B0502020202020204" pitchFamily="34" charset="0"/>
              </a:rPr>
              <a:t>’ or ‘</a:t>
            </a:r>
            <a:r>
              <a:rPr lang="en-AU" sz="1800" b="1" dirty="0">
                <a:latin typeface="Century Gothic" panose="020B0502020202020204" pitchFamily="34" charset="0"/>
              </a:rPr>
              <a:t>if</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related</a:t>
            </a:r>
            <a:r>
              <a:rPr lang="en-AU" sz="1800" dirty="0">
                <a:latin typeface="Century Gothic" panose="020B0502020202020204" pitchFamily="34" charset="0"/>
              </a:rPr>
              <a:t> action.</a:t>
            </a:r>
          </a:p>
          <a:p>
            <a:pPr marL="0" indent="0">
              <a:lnSpc>
                <a:spcPct val="100000"/>
              </a:lnSpc>
              <a:spcBef>
                <a:spcPts val="0"/>
              </a:spcBef>
              <a:buNone/>
            </a:pP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24094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4"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2"/>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3"/>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4"/>
          <a:stretch>
            <a:fillRect/>
          </a:stretch>
        </p:blipFill>
        <p:spPr>
          <a:xfrm>
            <a:off x="9771566" y="111768"/>
            <a:ext cx="693813" cy="679158"/>
          </a:xfrm>
          <a:prstGeom prst="rect">
            <a:avLst/>
          </a:prstGeom>
        </p:spPr>
      </p:pic>
      <p:sp>
        <p:nvSpPr>
          <p:cNvPr id="25" name="TextBox 24">
            <a:extLst>
              <a:ext uri="{FF2B5EF4-FFF2-40B4-BE49-F238E27FC236}">
                <a16:creationId xmlns:a16="http://schemas.microsoft.com/office/drawing/2014/main" id="{79CBC233-6B97-244A-86B5-CA5848242C48}"/>
              </a:ext>
            </a:extLst>
          </p:cNvPr>
          <p:cNvSpPr txBox="1"/>
          <p:nvPr/>
        </p:nvSpPr>
        <p:spPr>
          <a:xfrm>
            <a:off x="10118035" y="913049"/>
            <a:ext cx="2073965" cy="104644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200" dirty="0">
                <a:latin typeface="Century Gothic" panose="020B0502020202020204" pitchFamily="34" charset="0"/>
              </a:rPr>
              <a:t>Why are these non examples?</a:t>
            </a:r>
          </a:p>
          <a:p>
            <a:r>
              <a:rPr lang="en-AU" sz="1200" dirty="0">
                <a:latin typeface="Century Gothic" panose="020B0502020202020204" pitchFamily="34" charset="0"/>
              </a:rPr>
              <a:t>How can we fix the non-examples?</a:t>
            </a:r>
          </a:p>
        </p:txBody>
      </p:sp>
      <p:sp>
        <p:nvSpPr>
          <p:cNvPr id="29" name="Content Placeholder 3">
            <a:extLst>
              <a:ext uri="{FF2B5EF4-FFF2-40B4-BE49-F238E27FC236}">
                <a16:creationId xmlns:a16="http://schemas.microsoft.com/office/drawing/2014/main" id="{4A3AAA9B-ECE8-6A4A-8138-E092F2F7F199}"/>
              </a:ext>
            </a:extLst>
          </p:cNvPr>
          <p:cNvSpPr txBox="1">
            <a:spLocks/>
          </p:cNvSpPr>
          <p:nvPr/>
        </p:nvSpPr>
        <p:spPr>
          <a:xfrm>
            <a:off x="325099" y="5256390"/>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When </a:t>
            </a:r>
            <a:r>
              <a:rPr lang="en-AU" dirty="0">
                <a:latin typeface="Century Gothic" panose="020B0502020202020204" pitchFamily="34" charset="0"/>
              </a:rPr>
              <a:t>it rains,</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we will go swimming. </a:t>
            </a:r>
          </a:p>
        </p:txBody>
      </p:sp>
      <p:sp>
        <p:nvSpPr>
          <p:cNvPr id="16" name="Rectangle 15">
            <a:extLst>
              <a:ext uri="{FF2B5EF4-FFF2-40B4-BE49-F238E27FC236}">
                <a16:creationId xmlns:a16="http://schemas.microsoft.com/office/drawing/2014/main" id="{82577678-FEB6-C441-96A3-152E9A4E7302}"/>
              </a:ext>
            </a:extLst>
          </p:cNvPr>
          <p:cNvSpPr/>
          <p:nvPr/>
        </p:nvSpPr>
        <p:spPr>
          <a:xfrm>
            <a:off x="479697" y="3245145"/>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750"/>
          <a:stretch/>
        </p:blipFill>
        <p:spPr bwMode="auto">
          <a:xfrm>
            <a:off x="6416394" y="3100722"/>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a:extLst>
              <a:ext uri="{FF2B5EF4-FFF2-40B4-BE49-F238E27FC236}">
                <a16:creationId xmlns:a16="http://schemas.microsoft.com/office/drawing/2014/main" id="{70278ECF-61C6-5146-AA02-E28E1C9E426D}"/>
              </a:ext>
            </a:extLst>
          </p:cNvPr>
          <p:cNvSpPr txBox="1">
            <a:spLocks/>
          </p:cNvSpPr>
          <p:nvPr/>
        </p:nvSpPr>
        <p:spPr>
          <a:xfrm>
            <a:off x="240003" y="3831077"/>
            <a:ext cx="1184550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If </a:t>
            </a:r>
            <a:r>
              <a:rPr lang="en-AU" dirty="0">
                <a:latin typeface="Century Gothic" panose="020B0502020202020204" pitchFamily="34" charset="0"/>
              </a:rPr>
              <a:t>it rains,</a:t>
            </a:r>
            <a:r>
              <a:rPr lang="en-AU" b="1" dirty="0">
                <a:solidFill>
                  <a:schemeClr val="accent5">
                    <a:lumMod val="75000"/>
                  </a:schemeClr>
                </a:solidFill>
                <a:latin typeface="Century Gothic" panose="020B0502020202020204" pitchFamily="34" charset="0"/>
              </a:rPr>
              <a:t> </a:t>
            </a:r>
            <a:r>
              <a:rPr lang="en-AU" dirty="0">
                <a:latin typeface="Century Gothic" panose="020B0502020202020204" pitchFamily="34" charset="0"/>
              </a:rPr>
              <a:t>get wet. </a:t>
            </a:r>
          </a:p>
        </p:txBody>
      </p:sp>
      <p:sp>
        <p:nvSpPr>
          <p:cNvPr id="23" name="TextBox 22">
            <a:extLst>
              <a:ext uri="{FF2B5EF4-FFF2-40B4-BE49-F238E27FC236}">
                <a16:creationId xmlns:a16="http://schemas.microsoft.com/office/drawing/2014/main" id="{68727C2A-F3D1-194C-87F3-01F658E9AB5D}"/>
              </a:ext>
            </a:extLst>
          </p:cNvPr>
          <p:cNvSpPr txBox="1"/>
          <p:nvPr/>
        </p:nvSpPr>
        <p:spPr>
          <a:xfrm>
            <a:off x="1022806" y="4299628"/>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If, but the sentence is not a complete thought. The section after the comma does not have a ‘subject’. We do not know who will get wet. </a:t>
            </a:r>
          </a:p>
        </p:txBody>
      </p:sp>
      <p:sp>
        <p:nvSpPr>
          <p:cNvPr id="24" name="TextBox 23">
            <a:extLst>
              <a:ext uri="{FF2B5EF4-FFF2-40B4-BE49-F238E27FC236}">
                <a16:creationId xmlns:a16="http://schemas.microsoft.com/office/drawing/2014/main" id="{3C94BF77-6AC3-784E-A7F4-FBCA4FB5C0D1}"/>
              </a:ext>
            </a:extLst>
          </p:cNvPr>
          <p:cNvSpPr txBox="1"/>
          <p:nvPr/>
        </p:nvSpPr>
        <p:spPr>
          <a:xfrm>
            <a:off x="1001301" y="5842507"/>
            <a:ext cx="9940213" cy="646331"/>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when, but it is not likely that we will go swimming in the rain. The two parts of the sentence (clauses) do not match very well. </a:t>
            </a:r>
          </a:p>
        </p:txBody>
      </p:sp>
      <p:sp>
        <p:nvSpPr>
          <p:cNvPr id="14" name="Content Placeholder 3">
            <a:extLst>
              <a:ext uri="{FF2B5EF4-FFF2-40B4-BE49-F238E27FC236}">
                <a16:creationId xmlns:a16="http://schemas.microsoft.com/office/drawing/2014/main" id="{0FA95E63-2AFD-7C3B-A5EA-EAAB9ECFB89D}"/>
              </a:ext>
            </a:extLst>
          </p:cNvPr>
          <p:cNvSpPr txBox="1">
            <a:spLocks/>
          </p:cNvSpPr>
          <p:nvPr/>
        </p:nvSpPr>
        <p:spPr>
          <a:xfrm>
            <a:off x="154905" y="402385"/>
            <a:ext cx="9305176" cy="178201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When’</a:t>
            </a:r>
            <a:r>
              <a:rPr lang="en-AU" sz="1800" dirty="0">
                <a:latin typeface="Century Gothic" panose="020B0502020202020204" pitchFamily="34" charset="0"/>
              </a:rPr>
              <a:t> and </a:t>
            </a:r>
            <a:r>
              <a:rPr lang="en-AU" sz="1800" b="1" dirty="0">
                <a:latin typeface="Century Gothic" panose="020B0502020202020204" pitchFamily="34" charset="0"/>
              </a:rPr>
              <a:t>‘If’</a:t>
            </a:r>
            <a:r>
              <a:rPr lang="en-AU" sz="1800" dirty="0">
                <a:latin typeface="Century Gothic" panose="020B0502020202020204" pitchFamily="34" charset="0"/>
              </a:rPr>
              <a:t> are subordinating conjunctions. Their meaning is similar. </a:t>
            </a:r>
          </a:p>
          <a:p>
            <a:pPr>
              <a:lnSpc>
                <a:spcPct val="100000"/>
              </a:lnSpc>
              <a:spcBef>
                <a:spcPts val="0"/>
              </a:spcBef>
              <a:buFont typeface="Wingdings" pitchFamily="2" charset="2"/>
              <a:buChar char="§"/>
            </a:pPr>
            <a:r>
              <a:rPr lang="en-AU" sz="1800" b="1" dirty="0">
                <a:latin typeface="Century Gothic" panose="020B0502020202020204" pitchFamily="34" charset="0"/>
              </a:rPr>
              <a:t>When</a:t>
            </a:r>
            <a:r>
              <a:rPr lang="en-AU" sz="1800" dirty="0">
                <a:latin typeface="Century Gothic" panose="020B0502020202020204" pitchFamily="34" charset="0"/>
              </a:rPr>
              <a:t> indicates the second action will definitely happen after the first action happens. </a:t>
            </a:r>
          </a:p>
          <a:p>
            <a:pPr>
              <a:lnSpc>
                <a:spcPct val="100000"/>
              </a:lnSpc>
              <a:spcBef>
                <a:spcPts val="0"/>
              </a:spcBef>
              <a:buFont typeface="Wingdings" pitchFamily="2" charset="2"/>
              <a:buChar char="§"/>
            </a:pPr>
            <a:r>
              <a:rPr lang="en-AU" sz="1800" b="1" dirty="0">
                <a:latin typeface="Century Gothic" panose="020B0502020202020204" pitchFamily="34" charset="0"/>
              </a:rPr>
              <a:t>If</a:t>
            </a:r>
            <a:r>
              <a:rPr lang="en-AU" sz="1800" dirty="0">
                <a:latin typeface="Century Gothic" panose="020B0502020202020204" pitchFamily="34" charset="0"/>
              </a:rPr>
              <a:t> indicates the second action will only happen if the first action happens. </a:t>
            </a:r>
          </a:p>
          <a:p>
            <a:pPr>
              <a:lnSpc>
                <a:spcPct val="100000"/>
              </a:lnSpc>
              <a:spcBef>
                <a:spcPts val="0"/>
              </a:spcBef>
              <a:buFont typeface="Wingdings"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when</a:t>
            </a:r>
            <a:r>
              <a:rPr lang="en-AU" sz="1800" dirty="0">
                <a:latin typeface="Century Gothic" panose="020B0502020202020204" pitchFamily="34" charset="0"/>
              </a:rPr>
              <a:t>’ or ‘</a:t>
            </a:r>
            <a:r>
              <a:rPr lang="en-AU" sz="1800" b="1" dirty="0">
                <a:latin typeface="Century Gothic" panose="020B0502020202020204" pitchFamily="34" charset="0"/>
              </a:rPr>
              <a:t>if</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related</a:t>
            </a:r>
            <a:r>
              <a:rPr lang="en-AU" sz="1800" dirty="0">
                <a:latin typeface="Century Gothic" panose="020B0502020202020204" pitchFamily="34" charset="0"/>
              </a:rPr>
              <a:t> action.</a:t>
            </a:r>
          </a:p>
          <a:p>
            <a:pPr marL="0" indent="0">
              <a:lnSpc>
                <a:spcPct val="100000"/>
              </a:lnSpc>
              <a:spcBef>
                <a:spcPts val="0"/>
              </a:spcBef>
              <a:buNone/>
            </a:pP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35377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1"/>
            <a:ext cx="3600450" cy="369332"/>
          </a:xfrm>
          <a:prstGeom prst="rect">
            <a:avLst/>
          </a:prstGeom>
          <a:solidFill>
            <a:srgbClr val="00B050"/>
          </a:solidFill>
        </p:spPr>
        <p:txBody>
          <a:bodyPr wrap="square" rtlCol="0">
            <a:spAutoFit/>
          </a:bodyPr>
          <a:lstStyle/>
          <a:p>
            <a:r>
              <a:rPr lang="en-AU" b="1" dirty="0">
                <a:solidFill>
                  <a:schemeClr val="bg1"/>
                </a:solidFill>
                <a:latin typeface="Century Gothic" panose="020B0502020202020204" pitchFamily="34" charset="0"/>
              </a:rPr>
              <a:t>Concept Development</a:t>
            </a:r>
          </a:p>
        </p:txBody>
      </p:sp>
      <p:pic>
        <p:nvPicPr>
          <p:cNvPr id="19" name="Picture 18" descr="Logo, icon&#10;&#10;Description automatically generated">
            <a:extLst>
              <a:ext uri="{FF2B5EF4-FFF2-40B4-BE49-F238E27FC236}">
                <a16:creationId xmlns:a16="http://schemas.microsoft.com/office/drawing/2014/main" id="{4FEBD567-C5A9-482A-B60B-3B397AB64671}"/>
              </a:ext>
            </a:extLst>
          </p:cNvPr>
          <p:cNvPicPr>
            <a:picLocks noChangeAspect="1"/>
          </p:cNvPicPr>
          <p:nvPr/>
        </p:nvPicPr>
        <p:blipFill>
          <a:blip r:embed="rId3"/>
          <a:stretch>
            <a:fillRect/>
          </a:stretch>
        </p:blipFill>
        <p:spPr>
          <a:xfrm>
            <a:off x="11411429" y="111175"/>
            <a:ext cx="674078" cy="674078"/>
          </a:xfrm>
          <a:prstGeom prst="rect">
            <a:avLst/>
          </a:prstGeom>
        </p:spPr>
      </p:pic>
      <p:pic>
        <p:nvPicPr>
          <p:cNvPr id="20" name="Picture 19" descr="Icon&#10;&#10;Description automatically generated">
            <a:extLst>
              <a:ext uri="{FF2B5EF4-FFF2-40B4-BE49-F238E27FC236}">
                <a16:creationId xmlns:a16="http://schemas.microsoft.com/office/drawing/2014/main" id="{37B39385-9D01-4620-857A-B91B1C1A020E}"/>
              </a:ext>
            </a:extLst>
          </p:cNvPr>
          <p:cNvPicPr>
            <a:picLocks noChangeAspect="1"/>
          </p:cNvPicPr>
          <p:nvPr/>
        </p:nvPicPr>
        <p:blipFill>
          <a:blip r:embed="rId4"/>
          <a:stretch>
            <a:fillRect/>
          </a:stretch>
        </p:blipFill>
        <p:spPr>
          <a:xfrm>
            <a:off x="10604475" y="127102"/>
            <a:ext cx="674078" cy="674078"/>
          </a:xfrm>
          <a:prstGeom prst="rect">
            <a:avLst/>
          </a:prstGeom>
        </p:spPr>
      </p:pic>
      <p:pic>
        <p:nvPicPr>
          <p:cNvPr id="21" name="Picture 20" descr="Icon&#10;&#10;Description automatically generated">
            <a:extLst>
              <a:ext uri="{FF2B5EF4-FFF2-40B4-BE49-F238E27FC236}">
                <a16:creationId xmlns:a16="http://schemas.microsoft.com/office/drawing/2014/main" id="{A2B7E20C-7DA4-44E0-B1AC-924A53ED4BDE}"/>
              </a:ext>
            </a:extLst>
          </p:cNvPr>
          <p:cNvPicPr>
            <a:picLocks noChangeAspect="1"/>
          </p:cNvPicPr>
          <p:nvPr/>
        </p:nvPicPr>
        <p:blipFill>
          <a:blip r:embed="rId5"/>
          <a:stretch>
            <a:fillRect/>
          </a:stretch>
        </p:blipFill>
        <p:spPr>
          <a:xfrm>
            <a:off x="9771566" y="126056"/>
            <a:ext cx="693813" cy="679158"/>
          </a:xfrm>
          <a:prstGeom prst="rect">
            <a:avLst/>
          </a:prstGeom>
        </p:spPr>
      </p:pic>
      <p:sp>
        <p:nvSpPr>
          <p:cNvPr id="29" name="Content Placeholder 3">
            <a:extLst>
              <a:ext uri="{FF2B5EF4-FFF2-40B4-BE49-F238E27FC236}">
                <a16:creationId xmlns:a16="http://schemas.microsoft.com/office/drawing/2014/main" id="{4A3AAA9B-ECE8-6A4A-8138-E092F2F7F199}"/>
              </a:ext>
            </a:extLst>
          </p:cNvPr>
          <p:cNvSpPr txBox="1">
            <a:spLocks/>
          </p:cNvSpPr>
          <p:nvPr/>
        </p:nvSpPr>
        <p:spPr>
          <a:xfrm>
            <a:off x="197455" y="4854729"/>
            <a:ext cx="5379748"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When </a:t>
            </a:r>
            <a:r>
              <a:rPr lang="en-AU" dirty="0">
                <a:latin typeface="Century Gothic" panose="020B0502020202020204" pitchFamily="34" charset="0"/>
              </a:rPr>
              <a:t>it rains, we will go swimming. </a:t>
            </a:r>
          </a:p>
        </p:txBody>
      </p:sp>
      <p:sp>
        <p:nvSpPr>
          <p:cNvPr id="16" name="Rectangle 15">
            <a:extLst>
              <a:ext uri="{FF2B5EF4-FFF2-40B4-BE49-F238E27FC236}">
                <a16:creationId xmlns:a16="http://schemas.microsoft.com/office/drawing/2014/main" id="{82577678-FEB6-C441-96A3-152E9A4E7302}"/>
              </a:ext>
            </a:extLst>
          </p:cNvPr>
          <p:cNvSpPr/>
          <p:nvPr/>
        </p:nvSpPr>
        <p:spPr>
          <a:xfrm>
            <a:off x="394601" y="2464095"/>
            <a:ext cx="2592668" cy="461665"/>
          </a:xfrm>
          <a:prstGeom prst="rect">
            <a:avLst/>
          </a:prstGeom>
        </p:spPr>
        <p:txBody>
          <a:bodyPr wrap="square">
            <a:spAutoFit/>
          </a:bodyPr>
          <a:lstStyle/>
          <a:p>
            <a:r>
              <a:rPr lang="en-AU" sz="2400" b="1" dirty="0">
                <a:solidFill>
                  <a:srgbClr val="FF0000"/>
                </a:solidFill>
                <a:latin typeface="Century Gothic" panose="020B0502020202020204" pitchFamily="34" charset="0"/>
              </a:rPr>
              <a:t>Non-Examples:</a:t>
            </a:r>
          </a:p>
        </p:txBody>
      </p:sp>
      <p:pic>
        <p:nvPicPr>
          <p:cNvPr id="17" name="Picture 6" descr="See the source image">
            <a:extLst>
              <a:ext uri="{FF2B5EF4-FFF2-40B4-BE49-F238E27FC236}">
                <a16:creationId xmlns:a16="http://schemas.microsoft.com/office/drawing/2014/main" id="{9692FA21-E36C-F445-94A3-4341434F9B89}"/>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750"/>
          <a:stretch/>
        </p:blipFill>
        <p:spPr bwMode="auto">
          <a:xfrm>
            <a:off x="3600450" y="2186275"/>
            <a:ext cx="857250" cy="784725"/>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3">
            <a:extLst>
              <a:ext uri="{FF2B5EF4-FFF2-40B4-BE49-F238E27FC236}">
                <a16:creationId xmlns:a16="http://schemas.microsoft.com/office/drawing/2014/main" id="{70278ECF-61C6-5146-AA02-E28E1C9E426D}"/>
              </a:ext>
            </a:extLst>
          </p:cNvPr>
          <p:cNvSpPr txBox="1">
            <a:spLocks/>
          </p:cNvSpPr>
          <p:nvPr/>
        </p:nvSpPr>
        <p:spPr>
          <a:xfrm>
            <a:off x="154907" y="3050027"/>
            <a:ext cx="546484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If </a:t>
            </a:r>
            <a:r>
              <a:rPr lang="en-AU" dirty="0">
                <a:latin typeface="Century Gothic" panose="020B0502020202020204" pitchFamily="34" charset="0"/>
              </a:rPr>
              <a:t>it rains, get wet. </a:t>
            </a:r>
          </a:p>
        </p:txBody>
      </p:sp>
      <p:sp>
        <p:nvSpPr>
          <p:cNvPr id="23" name="TextBox 22">
            <a:extLst>
              <a:ext uri="{FF2B5EF4-FFF2-40B4-BE49-F238E27FC236}">
                <a16:creationId xmlns:a16="http://schemas.microsoft.com/office/drawing/2014/main" id="{68727C2A-F3D1-194C-87F3-01F658E9AB5D}"/>
              </a:ext>
            </a:extLst>
          </p:cNvPr>
          <p:cNvSpPr txBox="1"/>
          <p:nvPr/>
        </p:nvSpPr>
        <p:spPr>
          <a:xfrm>
            <a:off x="240002" y="3518578"/>
            <a:ext cx="5716297" cy="1200329"/>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If, but the sentence is not a complete thought. The section after the comma does not have a ‘subject’. We do not know who will get wet. </a:t>
            </a:r>
          </a:p>
        </p:txBody>
      </p:sp>
      <p:sp>
        <p:nvSpPr>
          <p:cNvPr id="24" name="TextBox 23">
            <a:extLst>
              <a:ext uri="{FF2B5EF4-FFF2-40B4-BE49-F238E27FC236}">
                <a16:creationId xmlns:a16="http://schemas.microsoft.com/office/drawing/2014/main" id="{3C94BF77-6AC3-784E-A7F4-FBCA4FB5C0D1}"/>
              </a:ext>
            </a:extLst>
          </p:cNvPr>
          <p:cNvSpPr txBox="1"/>
          <p:nvPr/>
        </p:nvSpPr>
        <p:spPr>
          <a:xfrm>
            <a:off x="240001" y="5300488"/>
            <a:ext cx="5716297" cy="1200329"/>
          </a:xfrm>
          <a:prstGeom prst="rect">
            <a:avLst/>
          </a:prstGeom>
          <a:solidFill>
            <a:schemeClr val="bg1"/>
          </a:solidFill>
          <a:ln>
            <a:solidFill>
              <a:srgbClr val="00B050"/>
            </a:solidFill>
          </a:ln>
        </p:spPr>
        <p:txBody>
          <a:bodyPr wrap="square" rtlCol="0">
            <a:spAutoFit/>
          </a:bodyPr>
          <a:lstStyle/>
          <a:p>
            <a:pPr algn="ctr"/>
            <a:r>
              <a:rPr lang="en-AU" dirty="0">
                <a:solidFill>
                  <a:srgbClr val="FF0000"/>
                </a:solidFill>
                <a:latin typeface="Century Gothic" panose="020B0502020202020204" pitchFamily="34" charset="0"/>
              </a:rPr>
              <a:t>This sentences does begin with when, but it is not likely that we will go swimming in the rain. The two parts of the sentence (clauses) do not match very well. </a:t>
            </a:r>
          </a:p>
        </p:txBody>
      </p:sp>
      <p:sp>
        <p:nvSpPr>
          <p:cNvPr id="27" name="Rectangle 26">
            <a:extLst>
              <a:ext uri="{FF2B5EF4-FFF2-40B4-BE49-F238E27FC236}">
                <a16:creationId xmlns:a16="http://schemas.microsoft.com/office/drawing/2014/main" id="{C820C6CD-6CF9-9D49-977D-D518351E5A06}"/>
              </a:ext>
            </a:extLst>
          </p:cNvPr>
          <p:cNvSpPr/>
          <p:nvPr/>
        </p:nvSpPr>
        <p:spPr>
          <a:xfrm>
            <a:off x="6572249" y="2391091"/>
            <a:ext cx="1858264" cy="461665"/>
          </a:xfrm>
          <a:prstGeom prst="rect">
            <a:avLst/>
          </a:prstGeom>
        </p:spPr>
        <p:txBody>
          <a:bodyPr wrap="square">
            <a:spAutoFit/>
          </a:bodyPr>
          <a:lstStyle/>
          <a:p>
            <a:r>
              <a:rPr lang="en-AU" sz="2400" b="1" dirty="0">
                <a:solidFill>
                  <a:srgbClr val="00B050"/>
                </a:solidFill>
                <a:latin typeface="Century Gothic" panose="020B0502020202020204" pitchFamily="34" charset="0"/>
              </a:rPr>
              <a:t>Examples:</a:t>
            </a:r>
          </a:p>
        </p:txBody>
      </p:sp>
      <p:pic>
        <p:nvPicPr>
          <p:cNvPr id="28" name="Picture 2" descr="https://cdn3.vectorstock.com/i/1000x1000/77/52/yes-tick-icon-vector-22957752.jpg">
            <a:extLst>
              <a:ext uri="{FF2B5EF4-FFF2-40B4-BE49-F238E27FC236}">
                <a16:creationId xmlns:a16="http://schemas.microsoft.com/office/drawing/2014/main" id="{D3C991F2-388E-2049-B5DC-947EC5A7A742}"/>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582"/>
          <a:stretch/>
        </p:blipFill>
        <p:spPr bwMode="auto">
          <a:xfrm>
            <a:off x="9029587" y="2311378"/>
            <a:ext cx="837870" cy="621089"/>
          </a:xfrm>
          <a:prstGeom prst="rect">
            <a:avLst/>
          </a:prstGeom>
          <a:noFill/>
          <a:extLst>
            <a:ext uri="{909E8E84-426E-40DD-AFC4-6F175D3DCCD1}">
              <a14:hiddenFill xmlns:a14="http://schemas.microsoft.com/office/drawing/2010/main">
                <a:solidFill>
                  <a:srgbClr val="FFFFFF"/>
                </a:solidFill>
              </a14:hiddenFill>
            </a:ext>
          </a:extLst>
        </p:spPr>
      </p:pic>
      <p:sp>
        <p:nvSpPr>
          <p:cNvPr id="31" name="Content Placeholder 3">
            <a:extLst>
              <a:ext uri="{FF2B5EF4-FFF2-40B4-BE49-F238E27FC236}">
                <a16:creationId xmlns:a16="http://schemas.microsoft.com/office/drawing/2014/main" id="{4685E8B7-FFFD-3141-BB57-160D26DA21E4}"/>
              </a:ext>
            </a:extLst>
          </p:cNvPr>
          <p:cNvSpPr txBox="1">
            <a:spLocks/>
          </p:cNvSpPr>
          <p:nvPr/>
        </p:nvSpPr>
        <p:spPr>
          <a:xfrm>
            <a:off x="6529701" y="4835660"/>
            <a:ext cx="5379748"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When </a:t>
            </a:r>
            <a:r>
              <a:rPr lang="en-AU" dirty="0">
                <a:latin typeface="Century Gothic" panose="020B0502020202020204" pitchFamily="34" charset="0"/>
              </a:rPr>
              <a:t>it rains, we will use an umbrella. </a:t>
            </a:r>
          </a:p>
        </p:txBody>
      </p:sp>
      <p:sp>
        <p:nvSpPr>
          <p:cNvPr id="33" name="Content Placeholder 3">
            <a:extLst>
              <a:ext uri="{FF2B5EF4-FFF2-40B4-BE49-F238E27FC236}">
                <a16:creationId xmlns:a16="http://schemas.microsoft.com/office/drawing/2014/main" id="{46F5B824-349B-314A-A9E0-553F8E73EF88}"/>
              </a:ext>
            </a:extLst>
          </p:cNvPr>
          <p:cNvSpPr txBox="1">
            <a:spLocks/>
          </p:cNvSpPr>
          <p:nvPr/>
        </p:nvSpPr>
        <p:spPr>
          <a:xfrm>
            <a:off x="6487153" y="3050027"/>
            <a:ext cx="5464844" cy="544286"/>
          </a:xfrm>
          <a:prstGeom prst="rect">
            <a:avLst/>
          </a:prstGeom>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dirty="0">
                <a:latin typeface="Century Gothic" panose="020B0502020202020204" pitchFamily="34" charset="0"/>
              </a:rPr>
              <a:t>If </a:t>
            </a:r>
            <a:r>
              <a:rPr lang="en-AU" dirty="0">
                <a:latin typeface="Century Gothic" panose="020B0502020202020204" pitchFamily="34" charset="0"/>
              </a:rPr>
              <a:t>it rains, we will get wet. </a:t>
            </a:r>
          </a:p>
        </p:txBody>
      </p:sp>
      <p:sp>
        <p:nvSpPr>
          <p:cNvPr id="34" name="TextBox 33">
            <a:extLst>
              <a:ext uri="{FF2B5EF4-FFF2-40B4-BE49-F238E27FC236}">
                <a16:creationId xmlns:a16="http://schemas.microsoft.com/office/drawing/2014/main" id="{19E6E184-DF7E-704A-A990-267EFC2F80A7}"/>
              </a:ext>
            </a:extLst>
          </p:cNvPr>
          <p:cNvSpPr txBox="1"/>
          <p:nvPr/>
        </p:nvSpPr>
        <p:spPr>
          <a:xfrm>
            <a:off x="10118035" y="913049"/>
            <a:ext cx="2073965" cy="1046440"/>
          </a:xfrm>
          <a:prstGeom prst="rect">
            <a:avLst/>
          </a:prstGeom>
          <a:solidFill>
            <a:srgbClr val="79FF9C"/>
          </a:solidFill>
        </p:spPr>
        <p:txBody>
          <a:bodyPr wrap="square" rtlCol="0">
            <a:spAutoFit/>
          </a:bodyPr>
          <a:lstStyle/>
          <a:p>
            <a:r>
              <a:rPr lang="en-AU" sz="1400" b="1" dirty="0">
                <a:latin typeface="Century Gothic" panose="020B0502020202020204" pitchFamily="34" charset="0"/>
              </a:rPr>
              <a:t>CFU:</a:t>
            </a:r>
          </a:p>
          <a:p>
            <a:r>
              <a:rPr lang="en-AU" sz="1200" dirty="0">
                <a:latin typeface="Century Gothic" panose="020B0502020202020204" pitchFamily="34" charset="0"/>
              </a:rPr>
              <a:t>Why are these non examples?</a:t>
            </a:r>
          </a:p>
          <a:p>
            <a:r>
              <a:rPr lang="en-AU" sz="1200" dirty="0">
                <a:latin typeface="Century Gothic" panose="020B0502020202020204" pitchFamily="34" charset="0"/>
              </a:rPr>
              <a:t>How can we fix the non-examples?</a:t>
            </a:r>
          </a:p>
        </p:txBody>
      </p:sp>
      <p:sp>
        <p:nvSpPr>
          <p:cNvPr id="22" name="Content Placeholder 3">
            <a:extLst>
              <a:ext uri="{FF2B5EF4-FFF2-40B4-BE49-F238E27FC236}">
                <a16:creationId xmlns:a16="http://schemas.microsoft.com/office/drawing/2014/main" id="{5B6138D1-68C2-31C2-E0F8-463824C2D7DC}"/>
              </a:ext>
            </a:extLst>
          </p:cNvPr>
          <p:cNvSpPr txBox="1">
            <a:spLocks/>
          </p:cNvSpPr>
          <p:nvPr/>
        </p:nvSpPr>
        <p:spPr>
          <a:xfrm>
            <a:off x="154905" y="402385"/>
            <a:ext cx="9305176" cy="1782015"/>
          </a:xfrm>
          <a:prstGeom prst="rect">
            <a:avLst/>
          </a:prstGeom>
          <a:solidFill>
            <a:srgbClr val="F5D327"/>
          </a:solidFill>
        </p:spPr>
        <p:txBody>
          <a:bodyPr/>
          <a:lstStyle>
            <a:lvl1pPr marL="228600" indent="-228600" algn="l" defTabSz="914400" rtl="0" eaLnBrk="1" latinLnBrk="0" hangingPunct="1">
              <a:lnSpc>
                <a:spcPct val="90000"/>
              </a:lnSpc>
              <a:spcBef>
                <a:spcPts val="10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Wingdings" panose="05000000000000000000" pitchFamily="2" charset="2"/>
              <a:buChar char="§"/>
            </a:pPr>
            <a:r>
              <a:rPr lang="en-AU" sz="1800" dirty="0">
                <a:latin typeface="Century Gothic" panose="020B0502020202020204" pitchFamily="34" charset="0"/>
              </a:rPr>
              <a:t>‘</a:t>
            </a:r>
            <a:r>
              <a:rPr lang="en-AU" sz="1800" b="1" dirty="0">
                <a:latin typeface="Century Gothic" panose="020B0502020202020204" pitchFamily="34" charset="0"/>
              </a:rPr>
              <a:t>When’</a:t>
            </a:r>
            <a:r>
              <a:rPr lang="en-AU" sz="1800" dirty="0">
                <a:latin typeface="Century Gothic" panose="020B0502020202020204" pitchFamily="34" charset="0"/>
              </a:rPr>
              <a:t> and </a:t>
            </a:r>
            <a:r>
              <a:rPr lang="en-AU" sz="1800" b="1" dirty="0">
                <a:latin typeface="Century Gothic" panose="020B0502020202020204" pitchFamily="34" charset="0"/>
              </a:rPr>
              <a:t>‘If’</a:t>
            </a:r>
            <a:r>
              <a:rPr lang="en-AU" sz="1800" dirty="0">
                <a:latin typeface="Century Gothic" panose="020B0502020202020204" pitchFamily="34" charset="0"/>
              </a:rPr>
              <a:t> are subordinating conjunctions. Their meaning is similar. </a:t>
            </a:r>
          </a:p>
          <a:p>
            <a:pPr>
              <a:lnSpc>
                <a:spcPct val="100000"/>
              </a:lnSpc>
              <a:spcBef>
                <a:spcPts val="0"/>
              </a:spcBef>
              <a:buFont typeface="Wingdings" pitchFamily="2" charset="2"/>
              <a:buChar char="§"/>
            </a:pPr>
            <a:r>
              <a:rPr lang="en-AU" sz="1800" b="1" dirty="0">
                <a:latin typeface="Century Gothic" panose="020B0502020202020204" pitchFamily="34" charset="0"/>
              </a:rPr>
              <a:t>When</a:t>
            </a:r>
            <a:r>
              <a:rPr lang="en-AU" sz="1800" dirty="0">
                <a:latin typeface="Century Gothic" panose="020B0502020202020204" pitchFamily="34" charset="0"/>
              </a:rPr>
              <a:t> indicates the second action will definitely happen after the first action happens. </a:t>
            </a:r>
          </a:p>
          <a:p>
            <a:pPr>
              <a:lnSpc>
                <a:spcPct val="100000"/>
              </a:lnSpc>
              <a:spcBef>
                <a:spcPts val="0"/>
              </a:spcBef>
              <a:buFont typeface="Wingdings" pitchFamily="2" charset="2"/>
              <a:buChar char="§"/>
            </a:pPr>
            <a:r>
              <a:rPr lang="en-AU" sz="1800" b="1" dirty="0">
                <a:latin typeface="Century Gothic" panose="020B0502020202020204" pitchFamily="34" charset="0"/>
              </a:rPr>
              <a:t>If</a:t>
            </a:r>
            <a:r>
              <a:rPr lang="en-AU" sz="1800" dirty="0">
                <a:latin typeface="Century Gothic" panose="020B0502020202020204" pitchFamily="34" charset="0"/>
              </a:rPr>
              <a:t> indicates the second action will only happen if the first action happens. </a:t>
            </a:r>
          </a:p>
          <a:p>
            <a:pPr>
              <a:lnSpc>
                <a:spcPct val="100000"/>
              </a:lnSpc>
              <a:spcBef>
                <a:spcPts val="0"/>
              </a:spcBef>
              <a:buFont typeface="Wingdings" pitchFamily="2" charset="2"/>
              <a:buChar char="§"/>
            </a:pPr>
            <a:r>
              <a:rPr lang="en-AU" sz="1800" dirty="0">
                <a:latin typeface="Century Gothic" panose="020B0502020202020204" pitchFamily="34" charset="0"/>
              </a:rPr>
              <a:t>When a sentence begins with ‘</a:t>
            </a:r>
            <a:r>
              <a:rPr lang="en-AU" sz="1800" b="1" dirty="0">
                <a:latin typeface="Century Gothic" panose="020B0502020202020204" pitchFamily="34" charset="0"/>
              </a:rPr>
              <a:t>when</a:t>
            </a:r>
            <a:r>
              <a:rPr lang="en-AU" sz="1800" dirty="0">
                <a:latin typeface="Century Gothic" panose="020B0502020202020204" pitchFamily="34" charset="0"/>
              </a:rPr>
              <a:t>’ or ‘</a:t>
            </a:r>
            <a:r>
              <a:rPr lang="en-AU" sz="1800" b="1" dirty="0">
                <a:latin typeface="Century Gothic" panose="020B0502020202020204" pitchFamily="34" charset="0"/>
              </a:rPr>
              <a:t>if</a:t>
            </a:r>
            <a:r>
              <a:rPr lang="en-AU" sz="1800" dirty="0">
                <a:latin typeface="Century Gothic" panose="020B0502020202020204" pitchFamily="34" charset="0"/>
              </a:rPr>
              <a:t>’ and one action (what happens), we need to complete the sentence by adding a </a:t>
            </a:r>
            <a:r>
              <a:rPr lang="en-AU" sz="1800" b="1" dirty="0">
                <a:latin typeface="Century Gothic" panose="020B0502020202020204" pitchFamily="34" charset="0"/>
              </a:rPr>
              <a:t>related</a:t>
            </a:r>
            <a:r>
              <a:rPr lang="en-AU" sz="1800" dirty="0">
                <a:latin typeface="Century Gothic" panose="020B0502020202020204" pitchFamily="34" charset="0"/>
              </a:rPr>
              <a:t> action.</a:t>
            </a:r>
          </a:p>
          <a:p>
            <a:pPr marL="0" indent="0">
              <a:lnSpc>
                <a:spcPct val="100000"/>
              </a:lnSpc>
              <a:spcBef>
                <a:spcPts val="0"/>
              </a:spcBef>
              <a:buNone/>
            </a:pPr>
            <a:endParaRPr lang="en-AU" dirty="0">
              <a:latin typeface="Century Gothic" panose="020B0502020202020204" pitchFamily="34" charset="0"/>
            </a:endParaRPr>
          </a:p>
          <a:p>
            <a:pPr marL="0" indent="0">
              <a:buFont typeface="Calibri" panose="020F0502020204030204" pitchFamily="34" charse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423325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6" grpId="0"/>
      <p:bldP spid="18" grpId="0"/>
      <p:bldP spid="23" grpId="0" animBg="1"/>
      <p:bldP spid="24" grpId="0" animBg="1"/>
      <p:bldP spid="27" grpId="0"/>
      <p:bldP spid="31"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22091</TotalTime>
  <Words>2260</Words>
  <Application>Microsoft Office PowerPoint</Application>
  <PresentationFormat>Widescreen</PresentationFormat>
  <Paragraphs>225</Paragraphs>
  <Slides>17</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Rounded MT Bold</vt:lpstr>
      <vt:lpstr>Calibri</vt:lpstr>
      <vt:lpstr>Century Gothic</vt:lpstr>
      <vt:lpstr>Segoe UI Symbol</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Appositives</dc:title>
  <dc:creator>LE LIEVRE Stephanie [Serpentine Primary School]</dc:creator>
  <cp:lastModifiedBy>LE LIEVRE Stephanie [Serpentine Primary School]</cp:lastModifiedBy>
  <cp:revision>61</cp:revision>
  <cp:lastPrinted>2022-06-20T07:03:02Z</cp:lastPrinted>
  <dcterms:created xsi:type="dcterms:W3CDTF">2021-08-04T08:19:39Z</dcterms:created>
  <dcterms:modified xsi:type="dcterms:W3CDTF">2022-10-18T05:37:17Z</dcterms:modified>
</cp:coreProperties>
</file>