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Quattrocento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jxhJ6fzKQ0WmbLRas3uQtxO3a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https://pixnio.com/free-images/2017/03/25/2017-03-25-18-22-33.jpg</a:t>
            </a:r>
          </a:p>
          <a:p>
            <a:pPr marL="0" lvl="0" indent="0" algn="l" rtl="0">
              <a:spcBef>
                <a:spcPts val="0"/>
              </a:spcBef>
              <a:spcAft>
                <a:spcPts val="0"/>
              </a:spcAft>
              <a:buNone/>
            </a:pPr>
            <a:endParaRPr dirty="0"/>
          </a:p>
        </p:txBody>
      </p:sp>
      <p:sp>
        <p:nvSpPr>
          <p:cNvPr id="340" name="Google Shape;3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https://images.pexels.com/photos/3661453/pexels-photo-3661453.jpeg?cs=srgb&amp;dl=two-children-playing-with-lego-blocks-on-floor-3661453.jpg&amp;fm=jpg</a:t>
            </a:r>
          </a:p>
          <a:p>
            <a:pPr marL="0" lvl="0" indent="0" algn="l" rtl="0">
              <a:spcBef>
                <a:spcPts val="0"/>
              </a:spcBef>
              <a:spcAft>
                <a:spcPts val="0"/>
              </a:spcAft>
              <a:buNone/>
            </a:pPr>
            <a:endParaRPr dirty="0"/>
          </a:p>
        </p:txBody>
      </p:sp>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https://get.pxhere.com/photo/tree-nature-forest-plant-flower-adventure-jump-spring-jungle-climbing-children-enjoy-work-together-woody-plant-1077454.jpg</a:t>
            </a:r>
          </a:p>
          <a:p>
            <a:pPr marL="0" lvl="0" indent="0" algn="l" rtl="0">
              <a:spcBef>
                <a:spcPts val="0"/>
              </a:spcBef>
              <a:spcAft>
                <a:spcPts val="0"/>
              </a:spcAft>
              <a:buNone/>
            </a:pPr>
            <a:endParaRPr dirty="0"/>
          </a:p>
        </p:txBody>
      </p:sp>
      <p:sp>
        <p:nvSpPr>
          <p:cNvPr id="394" name="Google Shape;3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03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*Teacher note – it is not necessary to teach the children specifically what subordinating conjunctions do or are in any detail. The reason the terminology is used is to give students the language needed for discussion about the topic and to begin to familiarise them with the terminology for future years. </a:t>
            </a: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Option 2 for non-examples to demonstrate how they can be fixed.</a:t>
            </a:r>
            <a:endParaRPr/>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9"/>
          <p:cNvSpPr>
            <a:spLocks noGrp="1"/>
          </p:cNvSpPr>
          <p:nvPr>
            <p:ph type="pic" idx="2"/>
          </p:nvPr>
        </p:nvSpPr>
        <p:spPr>
          <a:xfrm>
            <a:off x="5183188" y="987425"/>
            <a:ext cx="6172200" cy="4873625"/>
          </a:xfrm>
          <a:prstGeom prst="rect">
            <a:avLst/>
          </a:prstGeom>
          <a:noFill/>
          <a:ln>
            <a:noFill/>
          </a:ln>
        </p:spPr>
      </p:sp>
      <p:sp>
        <p:nvSpPr>
          <p:cNvPr id="70" name="Google Shape;70;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6"/>
        <p:cNvGrpSpPr/>
        <p:nvPr/>
      </p:nvGrpSpPr>
      <p:grpSpPr>
        <a:xfrm>
          <a:off x="0" y="0"/>
          <a:ext cx="0" cy="0"/>
          <a:chOff x="0" y="0"/>
          <a:chExt cx="0" cy="0"/>
        </a:xfrm>
      </p:grpSpPr>
      <p:sp>
        <p:nvSpPr>
          <p:cNvPr id="87" name="Google Shape;87;p3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7"/>
        <p:cNvGrpSpPr/>
        <p:nvPr/>
      </p:nvGrpSpPr>
      <p:grpSpPr>
        <a:xfrm>
          <a:off x="0" y="0"/>
          <a:ext cx="0" cy="0"/>
          <a:chOff x="0" y="0"/>
          <a:chExt cx="0" cy="0"/>
        </a:xfrm>
      </p:grpSpPr>
      <p:sp>
        <p:nvSpPr>
          <p:cNvPr id="28" name="Google Shape;28;p2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18.jp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2.png"/><Relationship Id="rId7" Type="http://schemas.openxmlformats.org/officeDocument/2006/relationships/hyperlink" Target="https://n-oofs.blogspot.com/2015/08/why-children-need-quality-sleep.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heconversation.com/why-do-parents-take-such-different-approaches-to-their-kids-education-66198" TargetMode="External"/><Relationship Id="rId13" Type="http://schemas.openxmlformats.org/officeDocument/2006/relationships/image" Target="../media/image16.png"/><Relationship Id="rId3" Type="http://schemas.openxmlformats.org/officeDocument/2006/relationships/image" Target="../media/image13.jpg"/><Relationship Id="rId7" Type="http://schemas.openxmlformats.org/officeDocument/2006/relationships/image" Target="../media/image14.jpg"/><Relationship Id="rId12" Type="http://schemas.openxmlformats.org/officeDocument/2006/relationships/hyperlink" Target="https://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hyperlink" Target="https://flickr.com/photos/buzzymelibee/8636562036" TargetMode="External"/><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AU" b="1" dirty="0"/>
              <a:t>Year: 1</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AU" b="1" dirty="0"/>
              <a:t>Term: </a:t>
            </a:r>
            <a:r>
              <a:rPr lang="en-AU" dirty="0"/>
              <a:t>2</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110000"/>
              </a:lnSpc>
              <a:spcBef>
                <a:spcPts val="1000"/>
              </a:spcBef>
              <a:spcAft>
                <a:spcPts val="0"/>
              </a:spcAft>
              <a:buClr>
                <a:schemeClr val="dk1"/>
              </a:buClr>
              <a:buSzPct val="100000"/>
              <a:buNone/>
            </a:pPr>
            <a:r>
              <a:rPr lang="en-AU" b="1" dirty="0"/>
              <a:t>Objective: </a:t>
            </a:r>
            <a:r>
              <a:rPr lang="en-AU" dirty="0"/>
              <a:t>Complete a sentence when provided with a sentence stem beginning with a subordinating </a:t>
            </a:r>
            <a:r>
              <a:rPr lang="en-AU" dirty="0" smtClean="0"/>
              <a:t>conjunction </a:t>
            </a:r>
            <a:r>
              <a:rPr lang="en-AU" smtClean="0"/>
              <a:t>(before/after).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AU" b="1" dirty="0"/>
              <a:t>Author: </a:t>
            </a:r>
            <a:r>
              <a:rPr lang="en-AU" dirty="0"/>
              <a:t>Rebecca Glasson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39" name="Google Shape;239;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 I do</a:t>
            </a:r>
            <a:endParaRPr/>
          </a:p>
        </p:txBody>
      </p:sp>
      <p:sp>
        <p:nvSpPr>
          <p:cNvPr id="240" name="Google Shape;240;p10"/>
          <p:cNvSpPr txBox="1"/>
          <p:nvPr/>
        </p:nvSpPr>
        <p:spPr>
          <a:xfrm>
            <a:off x="9771566" y="966408"/>
            <a:ext cx="2420434" cy="246221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Does the part after the comma have a subject and a verb?</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are they?</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 two actions related?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they in the correct order?</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Is the new sentence a complete thought?</a:t>
            </a:r>
            <a:endParaRPr/>
          </a:p>
        </p:txBody>
      </p:sp>
      <p:pic>
        <p:nvPicPr>
          <p:cNvPr id="241" name="Google Shape;241;p10"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42" name="Google Shape;242;p10"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43" name="Google Shape;243;p10" descr="Icon&#10;&#10;Description automatically generated"/>
          <p:cNvPicPr preferRelativeResize="0"/>
          <p:nvPr/>
        </p:nvPicPr>
        <p:blipFill rotWithShape="1">
          <a:blip r:embed="rId5">
            <a:alphaModFix/>
          </a:blip>
          <a:srcRect/>
          <a:stretch/>
        </p:blipFill>
        <p:spPr>
          <a:xfrm>
            <a:off x="9771566" y="120342"/>
            <a:ext cx="693813" cy="679158"/>
          </a:xfrm>
          <a:prstGeom prst="rect">
            <a:avLst/>
          </a:prstGeom>
          <a:noFill/>
          <a:ln>
            <a:noFill/>
          </a:ln>
        </p:spPr>
      </p:pic>
      <p:sp>
        <p:nvSpPr>
          <p:cNvPr id="244" name="Google Shape;244;p10"/>
          <p:cNvSpPr txBox="1"/>
          <p:nvPr/>
        </p:nvSpPr>
        <p:spPr>
          <a:xfrm>
            <a:off x="154907" y="402387"/>
            <a:ext cx="8858464" cy="174565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45" name="Google Shape;245;p10"/>
          <p:cNvSpPr/>
          <p:nvPr/>
        </p:nvSpPr>
        <p:spPr>
          <a:xfrm>
            <a:off x="240003" y="2255610"/>
            <a:ext cx="8301849" cy="203132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Now read the action/ verb (what they are doing) after the comma. </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Are the actions related to each other? Are the actions in the correct order?</a:t>
            </a:r>
            <a:endParaRPr/>
          </a:p>
        </p:txBody>
      </p:sp>
      <p:sp>
        <p:nvSpPr>
          <p:cNvPr id="246" name="Google Shape;246;p10"/>
          <p:cNvSpPr txBox="1"/>
          <p:nvPr/>
        </p:nvSpPr>
        <p:spPr>
          <a:xfrm>
            <a:off x="292443" y="4785048"/>
            <a:ext cx="3750920"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After</a:t>
            </a:r>
            <a:r>
              <a:rPr lang="en-AU" sz="2000" b="1">
                <a:solidFill>
                  <a:schemeClr val="dk1"/>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eating ice-cream,</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47" name="Google Shape;247;p10"/>
          <p:cNvSpPr txBox="1"/>
          <p:nvPr/>
        </p:nvSpPr>
        <p:spPr>
          <a:xfrm>
            <a:off x="240003" y="5435444"/>
            <a:ext cx="336044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Before eating ice-cream,</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48" name="Google Shape;248;p10"/>
          <p:cNvSpPr/>
          <p:nvPr/>
        </p:nvSpPr>
        <p:spPr>
          <a:xfrm>
            <a:off x="266117" y="4711992"/>
            <a:ext cx="768915"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0"/>
          <p:cNvSpPr/>
          <p:nvPr/>
        </p:nvSpPr>
        <p:spPr>
          <a:xfrm>
            <a:off x="269568" y="5342071"/>
            <a:ext cx="899545"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0"/>
          <p:cNvSpPr/>
          <p:nvPr/>
        </p:nvSpPr>
        <p:spPr>
          <a:xfrm>
            <a:off x="1035032" y="5224383"/>
            <a:ext cx="848359"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1" name="Google Shape;251;p10"/>
          <p:cNvSpPr/>
          <p:nvPr/>
        </p:nvSpPr>
        <p:spPr>
          <a:xfrm>
            <a:off x="1169113" y="5856391"/>
            <a:ext cx="899545"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2" name="Google Shape;252;p10"/>
          <p:cNvSpPr txBox="1"/>
          <p:nvPr/>
        </p:nvSpPr>
        <p:spPr>
          <a:xfrm>
            <a:off x="3392292" y="4768212"/>
            <a:ext cx="3951483"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we need to wash our faces. </a:t>
            </a:r>
            <a:endParaRPr/>
          </a:p>
        </p:txBody>
      </p:sp>
      <p:sp>
        <p:nvSpPr>
          <p:cNvPr id="253" name="Google Shape;253;p10"/>
          <p:cNvSpPr txBox="1"/>
          <p:nvPr/>
        </p:nvSpPr>
        <p:spPr>
          <a:xfrm>
            <a:off x="3600450" y="5435444"/>
            <a:ext cx="406509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we need to chose a flavour.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59" name="Google Shape;259;p11"/>
          <p:cNvSpPr txBox="1"/>
          <p:nvPr/>
        </p:nvSpPr>
        <p:spPr>
          <a:xfrm>
            <a:off x="0" y="-1"/>
            <a:ext cx="3957638"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 We do</a:t>
            </a:r>
            <a:endParaRPr/>
          </a:p>
        </p:txBody>
      </p:sp>
      <p:pic>
        <p:nvPicPr>
          <p:cNvPr id="260" name="Google Shape;260;p11"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61" name="Google Shape;261;p11"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62" name="Google Shape;262;p11" descr="Icon&#10;&#10;Description automatically generated"/>
          <p:cNvPicPr preferRelativeResize="0"/>
          <p:nvPr/>
        </p:nvPicPr>
        <p:blipFill rotWithShape="1">
          <a:blip r:embed="rId5">
            <a:alphaModFix/>
          </a:blip>
          <a:srcRect/>
          <a:stretch/>
        </p:blipFill>
        <p:spPr>
          <a:xfrm>
            <a:off x="9771566" y="111768"/>
            <a:ext cx="693813" cy="679158"/>
          </a:xfrm>
          <a:prstGeom prst="rect">
            <a:avLst/>
          </a:prstGeom>
          <a:noFill/>
          <a:ln>
            <a:noFill/>
          </a:ln>
        </p:spPr>
      </p:pic>
      <p:sp>
        <p:nvSpPr>
          <p:cNvPr id="263" name="Google Shape;263;p11"/>
          <p:cNvSpPr txBox="1"/>
          <p:nvPr/>
        </p:nvSpPr>
        <p:spPr>
          <a:xfrm>
            <a:off x="154907" y="402387"/>
            <a:ext cx="8858464" cy="174565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64" name="Google Shape;264;p11"/>
          <p:cNvSpPr/>
          <p:nvPr/>
        </p:nvSpPr>
        <p:spPr>
          <a:xfrm>
            <a:off x="240003" y="2255610"/>
            <a:ext cx="8301849" cy="203132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Now read the action/ verb (what they are doing) after the comma. </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Are the actions related to each other? Are the actions in the correct order?</a:t>
            </a:r>
            <a:endParaRPr/>
          </a:p>
        </p:txBody>
      </p:sp>
      <p:sp>
        <p:nvSpPr>
          <p:cNvPr id="265" name="Google Shape;265;p11"/>
          <p:cNvSpPr txBox="1"/>
          <p:nvPr/>
        </p:nvSpPr>
        <p:spPr>
          <a:xfrm>
            <a:off x="315314" y="4958410"/>
            <a:ext cx="4272566"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After</a:t>
            </a:r>
            <a:r>
              <a:rPr lang="en-AU" sz="2000" b="1">
                <a:solidFill>
                  <a:schemeClr val="dk1"/>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Frank turned out the lights,</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66" name="Google Shape;266;p11"/>
          <p:cNvSpPr txBox="1"/>
          <p:nvPr/>
        </p:nvSpPr>
        <p:spPr>
          <a:xfrm>
            <a:off x="262874" y="5610261"/>
            <a:ext cx="4325006"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Before Frank turned out the lights,</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67" name="Google Shape;267;p11"/>
          <p:cNvSpPr/>
          <p:nvPr/>
        </p:nvSpPr>
        <p:spPr>
          <a:xfrm>
            <a:off x="288988" y="4886809"/>
            <a:ext cx="768915"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1"/>
          <p:cNvSpPr/>
          <p:nvPr/>
        </p:nvSpPr>
        <p:spPr>
          <a:xfrm>
            <a:off x="292439" y="5516888"/>
            <a:ext cx="899545"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1"/>
          <p:cNvSpPr/>
          <p:nvPr/>
        </p:nvSpPr>
        <p:spPr>
          <a:xfrm>
            <a:off x="1815152" y="5399200"/>
            <a:ext cx="1269242"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0" name="Google Shape;270;p11"/>
          <p:cNvSpPr/>
          <p:nvPr/>
        </p:nvSpPr>
        <p:spPr>
          <a:xfrm>
            <a:off x="1951630" y="6031208"/>
            <a:ext cx="1282889"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1" name="Google Shape;271;p11"/>
          <p:cNvSpPr txBox="1"/>
          <p:nvPr/>
        </p:nvSpPr>
        <p:spPr>
          <a:xfrm>
            <a:off x="4337677" y="4961172"/>
            <a:ext cx="3197136"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he went to sleep. </a:t>
            </a:r>
            <a:endParaRPr/>
          </a:p>
        </p:txBody>
      </p:sp>
      <p:sp>
        <p:nvSpPr>
          <p:cNvPr id="272" name="Google Shape;272;p11"/>
          <p:cNvSpPr txBox="1"/>
          <p:nvPr/>
        </p:nvSpPr>
        <p:spPr>
          <a:xfrm>
            <a:off x="4475554" y="5610261"/>
            <a:ext cx="305925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he put his pyjamas on. </a:t>
            </a:r>
            <a:endParaRPr/>
          </a:p>
        </p:txBody>
      </p:sp>
      <p:sp>
        <p:nvSpPr>
          <p:cNvPr id="273" name="Google Shape;273;p11"/>
          <p:cNvSpPr txBox="1"/>
          <p:nvPr/>
        </p:nvSpPr>
        <p:spPr>
          <a:xfrm>
            <a:off x="9771566" y="966408"/>
            <a:ext cx="2420434" cy="246221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Does the part after the comma have a subject and a verb?</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are they?</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 two actions related?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they in the correct order?</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Is the new sentence a complete thought?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79" name="Google Shape;279;p12"/>
          <p:cNvSpPr txBox="1"/>
          <p:nvPr/>
        </p:nvSpPr>
        <p:spPr>
          <a:xfrm>
            <a:off x="10221800" y="1027753"/>
            <a:ext cx="1988664" cy="181588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 the actions before and after the comma match?</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they in the correct order?</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p:txBody>
      </p:sp>
      <p:pic>
        <p:nvPicPr>
          <p:cNvPr id="280" name="Google Shape;280;p12" descr="Icon&#10;&#10;Description automatically generated"/>
          <p:cNvPicPr preferRelativeResize="0"/>
          <p:nvPr/>
        </p:nvPicPr>
        <p:blipFill rotWithShape="1">
          <a:blip r:embed="rId3">
            <a:alphaModFix/>
          </a:blip>
          <a:srcRect/>
          <a:stretch/>
        </p:blipFill>
        <p:spPr>
          <a:xfrm>
            <a:off x="10018958" y="68648"/>
            <a:ext cx="674079" cy="674079"/>
          </a:xfrm>
          <a:prstGeom prst="rect">
            <a:avLst/>
          </a:prstGeom>
          <a:noFill/>
          <a:ln>
            <a:noFill/>
          </a:ln>
        </p:spPr>
      </p:pic>
      <p:sp>
        <p:nvSpPr>
          <p:cNvPr id="281" name="Google Shape;281;p12"/>
          <p:cNvSpPr/>
          <p:nvPr/>
        </p:nvSpPr>
        <p:spPr>
          <a:xfrm>
            <a:off x="311748" y="3244334"/>
            <a:ext cx="85555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1. Before you start your work, make sure you write your name on the page. </a:t>
            </a:r>
            <a:endParaRPr sz="1800">
              <a:solidFill>
                <a:schemeClr val="dk1"/>
              </a:solidFill>
              <a:latin typeface="Calibri"/>
              <a:ea typeface="Calibri"/>
              <a:cs typeface="Calibri"/>
              <a:sym typeface="Calibri"/>
            </a:endParaRPr>
          </a:p>
        </p:txBody>
      </p:sp>
      <p:sp>
        <p:nvSpPr>
          <p:cNvPr id="282" name="Google Shape;282;p12"/>
          <p:cNvSpPr/>
          <p:nvPr/>
        </p:nvSpPr>
        <p:spPr>
          <a:xfrm>
            <a:off x="311748" y="4039081"/>
            <a:ext cx="67874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2. After he set up his desk for the day, Sam left to go home. </a:t>
            </a:r>
            <a:endParaRPr sz="1800">
              <a:solidFill>
                <a:schemeClr val="dk1"/>
              </a:solidFill>
              <a:latin typeface="Calibri"/>
              <a:ea typeface="Calibri"/>
              <a:cs typeface="Calibri"/>
              <a:sym typeface="Calibri"/>
            </a:endParaRPr>
          </a:p>
        </p:txBody>
      </p:sp>
      <p:sp>
        <p:nvSpPr>
          <p:cNvPr id="283" name="Google Shape;283;p12"/>
          <p:cNvSpPr/>
          <p:nvPr/>
        </p:nvSpPr>
        <p:spPr>
          <a:xfrm>
            <a:off x="311748" y="4836724"/>
            <a:ext cx="71929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3. After he climbed on the playground, Jack felt hot and tired.  </a:t>
            </a:r>
            <a:endParaRPr sz="1800">
              <a:solidFill>
                <a:schemeClr val="dk1"/>
              </a:solidFill>
              <a:latin typeface="Calibri"/>
              <a:ea typeface="Calibri"/>
              <a:cs typeface="Calibri"/>
              <a:sym typeface="Calibri"/>
            </a:endParaRPr>
          </a:p>
        </p:txBody>
      </p:sp>
      <p:sp>
        <p:nvSpPr>
          <p:cNvPr id="284" name="Google Shape;284;p12"/>
          <p:cNvSpPr/>
          <p:nvPr/>
        </p:nvSpPr>
        <p:spPr>
          <a:xfrm>
            <a:off x="311748" y="5634367"/>
            <a:ext cx="7667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4. Before Mia played on the oval, she put her hat in her school bag. </a:t>
            </a:r>
            <a:endParaRPr sz="1800">
              <a:solidFill>
                <a:schemeClr val="dk1"/>
              </a:solidFill>
              <a:latin typeface="Calibri"/>
              <a:ea typeface="Calibri"/>
              <a:cs typeface="Calibri"/>
              <a:sym typeface="Calibri"/>
            </a:endParaRPr>
          </a:p>
        </p:txBody>
      </p:sp>
      <p:pic>
        <p:nvPicPr>
          <p:cNvPr id="285" name="Google Shape;285;p12" descr="https://cdn3.vectorstock.com/i/1000x1000/77/52/yes-tick-icon-vector-22957752.jpg"/>
          <p:cNvPicPr preferRelativeResize="0"/>
          <p:nvPr/>
        </p:nvPicPr>
        <p:blipFill rotWithShape="1">
          <a:blip r:embed="rId4">
            <a:alphaModFix/>
          </a:blip>
          <a:srcRect b="10582"/>
          <a:stretch/>
        </p:blipFill>
        <p:spPr>
          <a:xfrm>
            <a:off x="7721646" y="4812325"/>
            <a:ext cx="395901" cy="293470"/>
          </a:xfrm>
          <a:prstGeom prst="rect">
            <a:avLst/>
          </a:prstGeom>
          <a:noFill/>
          <a:ln>
            <a:noFill/>
          </a:ln>
        </p:spPr>
      </p:pic>
      <p:pic>
        <p:nvPicPr>
          <p:cNvPr id="286" name="Google Shape;286;p12" descr="See the source image"/>
          <p:cNvPicPr preferRelativeResize="0"/>
          <p:nvPr/>
        </p:nvPicPr>
        <p:blipFill rotWithShape="1">
          <a:blip r:embed="rId5">
            <a:alphaModFix/>
          </a:blip>
          <a:srcRect l="50750"/>
          <a:stretch/>
        </p:blipFill>
        <p:spPr>
          <a:xfrm>
            <a:off x="8141135" y="5633361"/>
            <a:ext cx="350327" cy="320689"/>
          </a:xfrm>
          <a:prstGeom prst="rect">
            <a:avLst/>
          </a:prstGeom>
          <a:noFill/>
          <a:ln>
            <a:noFill/>
          </a:ln>
        </p:spPr>
      </p:pic>
      <p:pic>
        <p:nvPicPr>
          <p:cNvPr id="287" name="Google Shape;287;p12" descr="https://cdn3.vectorstock.com/i/1000x1000/77/52/yes-tick-icon-vector-22957752.jpg"/>
          <p:cNvPicPr preferRelativeResize="0"/>
          <p:nvPr/>
        </p:nvPicPr>
        <p:blipFill rotWithShape="1">
          <a:blip r:embed="rId4">
            <a:alphaModFix/>
          </a:blip>
          <a:srcRect b="10582"/>
          <a:stretch/>
        </p:blipFill>
        <p:spPr>
          <a:xfrm>
            <a:off x="8823541" y="3231420"/>
            <a:ext cx="395901" cy="293470"/>
          </a:xfrm>
          <a:prstGeom prst="rect">
            <a:avLst/>
          </a:prstGeom>
          <a:noFill/>
          <a:ln>
            <a:noFill/>
          </a:ln>
        </p:spPr>
      </p:pic>
      <p:pic>
        <p:nvPicPr>
          <p:cNvPr id="288" name="Google Shape;288;p12" descr="See the source image"/>
          <p:cNvPicPr preferRelativeResize="0"/>
          <p:nvPr/>
        </p:nvPicPr>
        <p:blipFill rotWithShape="1">
          <a:blip r:embed="rId5">
            <a:alphaModFix/>
          </a:blip>
          <a:srcRect l="50750"/>
          <a:stretch/>
        </p:blipFill>
        <p:spPr>
          <a:xfrm>
            <a:off x="8275264" y="4034533"/>
            <a:ext cx="350327" cy="320689"/>
          </a:xfrm>
          <a:prstGeom prst="rect">
            <a:avLst/>
          </a:prstGeom>
          <a:noFill/>
          <a:ln>
            <a:noFill/>
          </a:ln>
        </p:spPr>
      </p:pic>
      <p:grpSp>
        <p:nvGrpSpPr>
          <p:cNvPr id="289" name="Google Shape;289;p12"/>
          <p:cNvGrpSpPr/>
          <p:nvPr/>
        </p:nvGrpSpPr>
        <p:grpSpPr>
          <a:xfrm>
            <a:off x="9322118" y="129646"/>
            <a:ext cx="659077" cy="640983"/>
            <a:chOff x="9322118" y="129646"/>
            <a:chExt cx="659077" cy="640983"/>
          </a:xfrm>
        </p:grpSpPr>
        <p:pic>
          <p:nvPicPr>
            <p:cNvPr id="290" name="Google Shape;290;p12" descr="Logo, icon&#10;&#10;Description automatically generated"/>
            <p:cNvPicPr preferRelativeResize="0"/>
            <p:nvPr/>
          </p:nvPicPr>
          <p:blipFill rotWithShape="1">
            <a:blip r:embed="rId6">
              <a:alphaModFix/>
            </a:blip>
            <a:srcRect/>
            <a:stretch/>
          </p:blipFill>
          <p:spPr>
            <a:xfrm>
              <a:off x="9322118" y="129646"/>
              <a:ext cx="293746" cy="293746"/>
            </a:xfrm>
            <a:prstGeom prst="rect">
              <a:avLst/>
            </a:prstGeom>
            <a:noFill/>
            <a:ln>
              <a:noFill/>
            </a:ln>
          </p:spPr>
        </p:pic>
        <p:pic>
          <p:nvPicPr>
            <p:cNvPr id="291" name="Google Shape;291;p12" descr="Icon&#10;&#10;Description automatically generated"/>
            <p:cNvPicPr preferRelativeResize="0"/>
            <p:nvPr/>
          </p:nvPicPr>
          <p:blipFill rotWithShape="1">
            <a:blip r:embed="rId7">
              <a:alphaModFix/>
            </a:blip>
            <a:srcRect/>
            <a:stretch/>
          </p:blipFill>
          <p:spPr>
            <a:xfrm>
              <a:off x="9687449" y="129646"/>
              <a:ext cx="293746" cy="293746"/>
            </a:xfrm>
            <a:prstGeom prst="rect">
              <a:avLst/>
            </a:prstGeom>
            <a:noFill/>
            <a:ln>
              <a:noFill/>
            </a:ln>
          </p:spPr>
        </p:pic>
        <p:pic>
          <p:nvPicPr>
            <p:cNvPr id="292" name="Google Shape;292;p12" descr="Icon&#10;&#10;Description automatically generated"/>
            <p:cNvPicPr preferRelativeResize="0"/>
            <p:nvPr/>
          </p:nvPicPr>
          <p:blipFill rotWithShape="1">
            <a:blip r:embed="rId8">
              <a:alphaModFix/>
            </a:blip>
            <a:srcRect/>
            <a:stretch/>
          </p:blipFill>
          <p:spPr>
            <a:xfrm>
              <a:off x="9354993" y="476883"/>
              <a:ext cx="293746" cy="293746"/>
            </a:xfrm>
            <a:prstGeom prst="rect">
              <a:avLst/>
            </a:prstGeom>
            <a:noFill/>
            <a:ln>
              <a:noFill/>
            </a:ln>
          </p:spPr>
        </p:pic>
        <p:pic>
          <p:nvPicPr>
            <p:cNvPr id="293" name="Google Shape;293;p12" descr="Icon&#10;&#10;Description automatically generated"/>
            <p:cNvPicPr preferRelativeResize="0"/>
            <p:nvPr/>
          </p:nvPicPr>
          <p:blipFill rotWithShape="1">
            <a:blip r:embed="rId9">
              <a:alphaModFix/>
            </a:blip>
            <a:srcRect/>
            <a:stretch/>
          </p:blipFill>
          <p:spPr>
            <a:xfrm>
              <a:off x="9687449" y="476883"/>
              <a:ext cx="293746" cy="293746"/>
            </a:xfrm>
            <a:prstGeom prst="rect">
              <a:avLst/>
            </a:prstGeom>
            <a:noFill/>
            <a:ln>
              <a:noFill/>
            </a:ln>
          </p:spPr>
        </p:pic>
      </p:grpSp>
      <p:pic>
        <p:nvPicPr>
          <p:cNvPr id="294" name="Google Shape;294;p12" descr="Icon&#10;&#10;Description automatically generated"/>
          <p:cNvPicPr preferRelativeResize="0"/>
          <p:nvPr/>
        </p:nvPicPr>
        <p:blipFill rotWithShape="1">
          <a:blip r:embed="rId10">
            <a:alphaModFix/>
          </a:blip>
          <a:srcRect/>
          <a:stretch/>
        </p:blipFill>
        <p:spPr>
          <a:xfrm>
            <a:off x="10764622" y="77327"/>
            <a:ext cx="674079" cy="674079"/>
          </a:xfrm>
          <a:prstGeom prst="rect">
            <a:avLst/>
          </a:prstGeom>
          <a:noFill/>
          <a:ln>
            <a:noFill/>
          </a:ln>
        </p:spPr>
      </p:pic>
      <p:pic>
        <p:nvPicPr>
          <p:cNvPr id="295" name="Google Shape;295;p12" descr="Logo, icon&#10;&#10;Description automatically generated"/>
          <p:cNvPicPr preferRelativeResize="0"/>
          <p:nvPr/>
        </p:nvPicPr>
        <p:blipFill rotWithShape="1">
          <a:blip r:embed="rId11">
            <a:alphaModFix/>
          </a:blip>
          <a:srcRect/>
          <a:stretch/>
        </p:blipFill>
        <p:spPr>
          <a:xfrm>
            <a:off x="11461299" y="77327"/>
            <a:ext cx="674078" cy="674078"/>
          </a:xfrm>
          <a:prstGeom prst="rect">
            <a:avLst/>
          </a:prstGeom>
          <a:noFill/>
          <a:ln>
            <a:noFill/>
          </a:ln>
        </p:spPr>
      </p:pic>
      <p:sp>
        <p:nvSpPr>
          <p:cNvPr id="296" name="Google Shape;296;p12"/>
          <p:cNvSpPr txBox="1"/>
          <p:nvPr/>
        </p:nvSpPr>
        <p:spPr>
          <a:xfrm>
            <a:off x="154907" y="402386"/>
            <a:ext cx="8858464" cy="173502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 2</a:t>
            </a:r>
            <a:endParaRPr/>
          </a:p>
        </p:txBody>
      </p:sp>
      <p:sp>
        <p:nvSpPr>
          <p:cNvPr id="302" name="Google Shape;302;p13"/>
          <p:cNvSpPr txBox="1"/>
          <p:nvPr/>
        </p:nvSpPr>
        <p:spPr>
          <a:xfrm>
            <a:off x="10221800" y="1027753"/>
            <a:ext cx="1988664" cy="86177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Do the actions before and after the comma match?</a:t>
            </a:r>
            <a:endParaRPr/>
          </a:p>
        </p:txBody>
      </p:sp>
      <p:pic>
        <p:nvPicPr>
          <p:cNvPr id="303" name="Google Shape;303;p13" descr="Logo, icon&#10;&#10;Description automatically generated"/>
          <p:cNvPicPr preferRelativeResize="0"/>
          <p:nvPr/>
        </p:nvPicPr>
        <p:blipFill rotWithShape="1">
          <a:blip r:embed="rId3">
            <a:alphaModFix/>
          </a:blip>
          <a:srcRect/>
          <a:stretch/>
        </p:blipFill>
        <p:spPr>
          <a:xfrm>
            <a:off x="11517922" y="29043"/>
            <a:ext cx="674078" cy="674078"/>
          </a:xfrm>
          <a:prstGeom prst="rect">
            <a:avLst/>
          </a:prstGeom>
          <a:noFill/>
          <a:ln>
            <a:noFill/>
          </a:ln>
        </p:spPr>
      </p:pic>
      <p:pic>
        <p:nvPicPr>
          <p:cNvPr id="304" name="Google Shape;304;p13" descr="Icon&#10;&#10;Description automatically generated"/>
          <p:cNvPicPr preferRelativeResize="0"/>
          <p:nvPr/>
        </p:nvPicPr>
        <p:blipFill rotWithShape="1">
          <a:blip r:embed="rId4">
            <a:alphaModFix/>
          </a:blip>
          <a:srcRect/>
          <a:stretch/>
        </p:blipFill>
        <p:spPr>
          <a:xfrm>
            <a:off x="10723494" y="29042"/>
            <a:ext cx="674079" cy="674079"/>
          </a:xfrm>
          <a:prstGeom prst="rect">
            <a:avLst/>
          </a:prstGeom>
          <a:noFill/>
          <a:ln>
            <a:noFill/>
          </a:ln>
        </p:spPr>
      </p:pic>
      <p:pic>
        <p:nvPicPr>
          <p:cNvPr id="305" name="Google Shape;305;p13" descr="Icon&#10;&#10;Description automatically generated"/>
          <p:cNvPicPr preferRelativeResize="0"/>
          <p:nvPr/>
        </p:nvPicPr>
        <p:blipFill rotWithShape="1">
          <a:blip r:embed="rId5">
            <a:alphaModFix/>
          </a:blip>
          <a:srcRect/>
          <a:stretch/>
        </p:blipFill>
        <p:spPr>
          <a:xfrm>
            <a:off x="9362344" y="29042"/>
            <a:ext cx="674079" cy="674079"/>
          </a:xfrm>
          <a:prstGeom prst="rect">
            <a:avLst/>
          </a:prstGeom>
          <a:noFill/>
          <a:ln>
            <a:noFill/>
          </a:ln>
        </p:spPr>
      </p:pic>
      <p:sp>
        <p:nvSpPr>
          <p:cNvPr id="306" name="Google Shape;306;p13"/>
          <p:cNvSpPr/>
          <p:nvPr/>
        </p:nvSpPr>
        <p:spPr>
          <a:xfrm>
            <a:off x="311748" y="3676687"/>
            <a:ext cx="43011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1. After Jack and Jill went up the hill, </a:t>
            </a:r>
            <a:endParaRPr sz="1800">
              <a:solidFill>
                <a:schemeClr val="dk1"/>
              </a:solidFill>
              <a:latin typeface="Calibri"/>
              <a:ea typeface="Calibri"/>
              <a:cs typeface="Calibri"/>
              <a:sym typeface="Calibri"/>
            </a:endParaRPr>
          </a:p>
        </p:txBody>
      </p:sp>
      <p:sp>
        <p:nvSpPr>
          <p:cNvPr id="307" name="Google Shape;307;p13"/>
          <p:cNvSpPr/>
          <p:nvPr/>
        </p:nvSpPr>
        <p:spPr>
          <a:xfrm>
            <a:off x="311748" y="4471434"/>
            <a:ext cx="4490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2. Before Jack and Jill went up the hill, </a:t>
            </a:r>
            <a:endParaRPr sz="1800">
              <a:solidFill>
                <a:schemeClr val="dk1"/>
              </a:solidFill>
              <a:latin typeface="Calibri"/>
              <a:ea typeface="Calibri"/>
              <a:cs typeface="Calibri"/>
              <a:sym typeface="Calibri"/>
            </a:endParaRPr>
          </a:p>
        </p:txBody>
      </p:sp>
      <p:sp>
        <p:nvSpPr>
          <p:cNvPr id="308" name="Google Shape;308;p13"/>
          <p:cNvSpPr/>
          <p:nvPr/>
        </p:nvSpPr>
        <p:spPr>
          <a:xfrm>
            <a:off x="311748" y="5269077"/>
            <a:ext cx="5070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3. After the Jones family went to the beach, </a:t>
            </a:r>
            <a:endParaRPr sz="1800">
              <a:solidFill>
                <a:schemeClr val="dk1"/>
              </a:solidFill>
              <a:latin typeface="Calibri"/>
              <a:ea typeface="Calibri"/>
              <a:cs typeface="Calibri"/>
              <a:sym typeface="Calibri"/>
            </a:endParaRPr>
          </a:p>
        </p:txBody>
      </p:sp>
      <p:sp>
        <p:nvSpPr>
          <p:cNvPr id="309" name="Google Shape;309;p13"/>
          <p:cNvSpPr/>
          <p:nvPr/>
        </p:nvSpPr>
        <p:spPr>
          <a:xfrm>
            <a:off x="311748" y="6066720"/>
            <a:ext cx="52597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4. Before the Jones family went to the beach, </a:t>
            </a:r>
            <a:endParaRPr sz="1800">
              <a:solidFill>
                <a:schemeClr val="dk1"/>
              </a:solidFill>
              <a:latin typeface="Calibri"/>
              <a:ea typeface="Calibri"/>
              <a:cs typeface="Calibri"/>
              <a:sym typeface="Calibri"/>
            </a:endParaRPr>
          </a:p>
        </p:txBody>
      </p:sp>
      <p:sp>
        <p:nvSpPr>
          <p:cNvPr id="310" name="Google Shape;310;p13"/>
          <p:cNvSpPr/>
          <p:nvPr/>
        </p:nvSpPr>
        <p:spPr>
          <a:xfrm>
            <a:off x="6476111" y="3646577"/>
            <a:ext cx="4015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a) they washed off all of the sand. </a:t>
            </a:r>
            <a:endParaRPr sz="1800">
              <a:solidFill>
                <a:schemeClr val="dk1"/>
              </a:solidFill>
              <a:latin typeface="Calibri"/>
              <a:ea typeface="Calibri"/>
              <a:cs typeface="Calibri"/>
              <a:sym typeface="Calibri"/>
            </a:endParaRPr>
          </a:p>
        </p:txBody>
      </p:sp>
      <p:sp>
        <p:nvSpPr>
          <p:cNvPr id="311" name="Google Shape;311;p13"/>
          <p:cNvSpPr/>
          <p:nvPr/>
        </p:nvSpPr>
        <p:spPr>
          <a:xfrm>
            <a:off x="6476111" y="4463392"/>
            <a:ext cx="29690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b) they fell down the hill. </a:t>
            </a:r>
            <a:endParaRPr sz="1800">
              <a:solidFill>
                <a:schemeClr val="dk1"/>
              </a:solidFill>
              <a:latin typeface="Calibri"/>
              <a:ea typeface="Calibri"/>
              <a:cs typeface="Calibri"/>
              <a:sym typeface="Calibri"/>
            </a:endParaRPr>
          </a:p>
        </p:txBody>
      </p:sp>
      <p:sp>
        <p:nvSpPr>
          <p:cNvPr id="312" name="Google Shape;312;p13"/>
          <p:cNvSpPr/>
          <p:nvPr/>
        </p:nvSpPr>
        <p:spPr>
          <a:xfrm>
            <a:off x="6476111" y="5280172"/>
            <a:ext cx="31165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c) they put sun cream on. </a:t>
            </a:r>
            <a:endParaRPr sz="1800">
              <a:solidFill>
                <a:schemeClr val="dk1"/>
              </a:solidFill>
              <a:latin typeface="Calibri"/>
              <a:ea typeface="Calibri"/>
              <a:cs typeface="Calibri"/>
              <a:sym typeface="Calibri"/>
            </a:endParaRPr>
          </a:p>
        </p:txBody>
      </p:sp>
      <p:sp>
        <p:nvSpPr>
          <p:cNvPr id="313" name="Google Shape;313;p13"/>
          <p:cNvSpPr/>
          <p:nvPr/>
        </p:nvSpPr>
        <p:spPr>
          <a:xfrm>
            <a:off x="6510528" y="6096987"/>
            <a:ext cx="21723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d) they got a pail.</a:t>
            </a:r>
            <a:endParaRPr sz="1800">
              <a:solidFill>
                <a:schemeClr val="dk1"/>
              </a:solidFill>
              <a:latin typeface="Calibri"/>
              <a:ea typeface="Calibri"/>
              <a:cs typeface="Calibri"/>
              <a:sym typeface="Calibri"/>
            </a:endParaRPr>
          </a:p>
        </p:txBody>
      </p:sp>
      <p:sp>
        <p:nvSpPr>
          <p:cNvPr id="314" name="Google Shape;314;p13"/>
          <p:cNvSpPr/>
          <p:nvPr/>
        </p:nvSpPr>
        <p:spPr>
          <a:xfrm>
            <a:off x="0" y="369331"/>
            <a:ext cx="9068598" cy="203132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stems. Circle the subordinating conjunctions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actions/ verbs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Now read the actions/ verbs (what they are doing) after the comma. </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Choose which action/ verb matches each sentence stem.</a:t>
            </a:r>
            <a:endParaRPr/>
          </a:p>
          <a:p>
            <a:pPr marL="457200" marR="0" lvl="0" indent="-342900" algn="l" rtl="0">
              <a:spcBef>
                <a:spcPts val="0"/>
              </a:spcBef>
              <a:spcAft>
                <a:spcPts val="0"/>
              </a:spcAft>
              <a:buClr>
                <a:schemeClr val="dk1"/>
              </a:buClr>
              <a:buSzPts val="1800"/>
              <a:buFont typeface="Calibri"/>
              <a:buNone/>
            </a:pPr>
            <a:endParaRPr sz="1800">
              <a:solidFill>
                <a:schemeClr val="dk1"/>
              </a:solidFill>
              <a:latin typeface="Century Gothic"/>
              <a:ea typeface="Century Gothic"/>
              <a:cs typeface="Century Gothic"/>
              <a:sym typeface="Century Gothic"/>
            </a:endParaRPr>
          </a:p>
        </p:txBody>
      </p:sp>
      <p:sp>
        <p:nvSpPr>
          <p:cNvPr id="315" name="Google Shape;315;p13"/>
          <p:cNvSpPr txBox="1"/>
          <p:nvPr/>
        </p:nvSpPr>
        <p:spPr>
          <a:xfrm>
            <a:off x="458621" y="2832959"/>
            <a:ext cx="97246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600">
                <a:solidFill>
                  <a:schemeClr val="dk1"/>
                </a:solidFill>
                <a:latin typeface="Century Gothic"/>
                <a:ea typeface="Century Gothic"/>
                <a:cs typeface="Century Gothic"/>
                <a:sym typeface="Century Gothic"/>
              </a:rPr>
              <a:t>Write the numbers 1 – 4 on your board. </a:t>
            </a:r>
            <a:endParaRPr/>
          </a:p>
          <a:p>
            <a:pPr marL="0" marR="0" lvl="0" indent="0" algn="l" rtl="0">
              <a:spcBef>
                <a:spcPts val="0"/>
              </a:spcBef>
              <a:spcAft>
                <a:spcPts val="0"/>
              </a:spcAft>
              <a:buNone/>
            </a:pPr>
            <a:r>
              <a:rPr lang="en-AU" sz="1600">
                <a:solidFill>
                  <a:schemeClr val="dk1"/>
                </a:solidFill>
                <a:latin typeface="Century Gothic"/>
                <a:ea typeface="Century Gothic"/>
                <a:cs typeface="Century Gothic"/>
                <a:sym typeface="Century Gothic"/>
              </a:rPr>
              <a:t>We are then going to match the stems to the rest of the sentence. </a:t>
            </a:r>
            <a:endParaRPr/>
          </a:p>
        </p:txBody>
      </p:sp>
      <p:grpSp>
        <p:nvGrpSpPr>
          <p:cNvPr id="316" name="Google Shape;316;p13"/>
          <p:cNvGrpSpPr/>
          <p:nvPr/>
        </p:nvGrpSpPr>
        <p:grpSpPr>
          <a:xfrm>
            <a:off x="10036423" y="37548"/>
            <a:ext cx="659077" cy="640983"/>
            <a:chOff x="9322118" y="129646"/>
            <a:chExt cx="659077" cy="640983"/>
          </a:xfrm>
        </p:grpSpPr>
        <p:pic>
          <p:nvPicPr>
            <p:cNvPr id="317" name="Google Shape;317;p13" descr="Logo, icon&#10;&#10;Description automatically generated"/>
            <p:cNvPicPr preferRelativeResize="0"/>
            <p:nvPr/>
          </p:nvPicPr>
          <p:blipFill rotWithShape="1">
            <a:blip r:embed="rId6">
              <a:alphaModFix/>
            </a:blip>
            <a:srcRect/>
            <a:stretch/>
          </p:blipFill>
          <p:spPr>
            <a:xfrm>
              <a:off x="9322118" y="129646"/>
              <a:ext cx="293746" cy="293746"/>
            </a:xfrm>
            <a:prstGeom prst="rect">
              <a:avLst/>
            </a:prstGeom>
            <a:noFill/>
            <a:ln>
              <a:noFill/>
            </a:ln>
          </p:spPr>
        </p:pic>
        <p:pic>
          <p:nvPicPr>
            <p:cNvPr id="318" name="Google Shape;318;p13" descr="Icon&#10;&#10;Description automatically generated"/>
            <p:cNvPicPr preferRelativeResize="0"/>
            <p:nvPr/>
          </p:nvPicPr>
          <p:blipFill rotWithShape="1">
            <a:blip r:embed="rId7">
              <a:alphaModFix/>
            </a:blip>
            <a:srcRect/>
            <a:stretch/>
          </p:blipFill>
          <p:spPr>
            <a:xfrm>
              <a:off x="9687449" y="129646"/>
              <a:ext cx="293746" cy="293746"/>
            </a:xfrm>
            <a:prstGeom prst="rect">
              <a:avLst/>
            </a:prstGeom>
            <a:noFill/>
            <a:ln>
              <a:noFill/>
            </a:ln>
          </p:spPr>
        </p:pic>
        <p:pic>
          <p:nvPicPr>
            <p:cNvPr id="319" name="Google Shape;319;p13" descr="Icon&#10;&#10;Description automatically generated"/>
            <p:cNvPicPr preferRelativeResize="0"/>
            <p:nvPr/>
          </p:nvPicPr>
          <p:blipFill rotWithShape="1">
            <a:blip r:embed="rId8">
              <a:alphaModFix/>
            </a:blip>
            <a:srcRect/>
            <a:stretch/>
          </p:blipFill>
          <p:spPr>
            <a:xfrm>
              <a:off x="9354993" y="476883"/>
              <a:ext cx="293746" cy="293746"/>
            </a:xfrm>
            <a:prstGeom prst="rect">
              <a:avLst/>
            </a:prstGeom>
            <a:noFill/>
            <a:ln>
              <a:noFill/>
            </a:ln>
          </p:spPr>
        </p:pic>
        <p:pic>
          <p:nvPicPr>
            <p:cNvPr id="320" name="Google Shape;320;p13" descr="Icon&#10;&#10;Description automatically generated"/>
            <p:cNvPicPr preferRelativeResize="0"/>
            <p:nvPr/>
          </p:nvPicPr>
          <p:blipFill rotWithShape="1">
            <a:blip r:embed="rId9">
              <a:alphaModFix/>
            </a:blip>
            <a:srcRect/>
            <a:stretch/>
          </p:blipFill>
          <p:spPr>
            <a:xfrm>
              <a:off x="9687449" y="476883"/>
              <a:ext cx="293746" cy="29374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 2</a:t>
            </a:r>
            <a:endParaRPr/>
          </a:p>
        </p:txBody>
      </p:sp>
      <p:sp>
        <p:nvSpPr>
          <p:cNvPr id="326" name="Google Shape;326;p14"/>
          <p:cNvSpPr txBox="1"/>
          <p:nvPr/>
        </p:nvSpPr>
        <p:spPr>
          <a:xfrm>
            <a:off x="10221800" y="1027753"/>
            <a:ext cx="1988664" cy="30777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p:txBody>
      </p:sp>
      <p:pic>
        <p:nvPicPr>
          <p:cNvPr id="327" name="Google Shape;327;p14" descr="Icon&#10;&#10;Description automatically generated"/>
          <p:cNvPicPr preferRelativeResize="0"/>
          <p:nvPr/>
        </p:nvPicPr>
        <p:blipFill rotWithShape="1">
          <a:blip r:embed="rId3">
            <a:alphaModFix/>
          </a:blip>
          <a:srcRect/>
          <a:stretch/>
        </p:blipFill>
        <p:spPr>
          <a:xfrm>
            <a:off x="9362344" y="29042"/>
            <a:ext cx="674079" cy="674079"/>
          </a:xfrm>
          <a:prstGeom prst="rect">
            <a:avLst/>
          </a:prstGeom>
          <a:noFill/>
          <a:ln>
            <a:noFill/>
          </a:ln>
        </p:spPr>
      </p:pic>
      <p:sp>
        <p:nvSpPr>
          <p:cNvPr id="328" name="Google Shape;328;p14"/>
          <p:cNvSpPr/>
          <p:nvPr/>
        </p:nvSpPr>
        <p:spPr>
          <a:xfrm>
            <a:off x="311748" y="3570909"/>
            <a:ext cx="43011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1. After Jack and Jill went up the hill, </a:t>
            </a:r>
            <a:endParaRPr sz="1800">
              <a:solidFill>
                <a:schemeClr val="dk1"/>
              </a:solidFill>
              <a:latin typeface="Calibri"/>
              <a:ea typeface="Calibri"/>
              <a:cs typeface="Calibri"/>
              <a:sym typeface="Calibri"/>
            </a:endParaRPr>
          </a:p>
        </p:txBody>
      </p:sp>
      <p:sp>
        <p:nvSpPr>
          <p:cNvPr id="329" name="Google Shape;329;p14"/>
          <p:cNvSpPr/>
          <p:nvPr/>
        </p:nvSpPr>
        <p:spPr>
          <a:xfrm>
            <a:off x="311748" y="4365656"/>
            <a:ext cx="4490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2. Before Jack and Jill went up the hill, </a:t>
            </a:r>
            <a:endParaRPr sz="1800">
              <a:solidFill>
                <a:schemeClr val="dk1"/>
              </a:solidFill>
              <a:latin typeface="Calibri"/>
              <a:ea typeface="Calibri"/>
              <a:cs typeface="Calibri"/>
              <a:sym typeface="Calibri"/>
            </a:endParaRPr>
          </a:p>
        </p:txBody>
      </p:sp>
      <p:sp>
        <p:nvSpPr>
          <p:cNvPr id="330" name="Google Shape;330;p14"/>
          <p:cNvSpPr/>
          <p:nvPr/>
        </p:nvSpPr>
        <p:spPr>
          <a:xfrm>
            <a:off x="311748" y="5163299"/>
            <a:ext cx="5070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3. After the Jones family went to the beach, </a:t>
            </a:r>
            <a:endParaRPr sz="1800">
              <a:solidFill>
                <a:schemeClr val="dk1"/>
              </a:solidFill>
              <a:latin typeface="Calibri"/>
              <a:ea typeface="Calibri"/>
              <a:cs typeface="Calibri"/>
              <a:sym typeface="Calibri"/>
            </a:endParaRPr>
          </a:p>
        </p:txBody>
      </p:sp>
      <p:sp>
        <p:nvSpPr>
          <p:cNvPr id="331" name="Google Shape;331;p14"/>
          <p:cNvSpPr/>
          <p:nvPr/>
        </p:nvSpPr>
        <p:spPr>
          <a:xfrm>
            <a:off x="311748" y="5960942"/>
            <a:ext cx="52597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4. Before the Jones family went to the beach, </a:t>
            </a:r>
            <a:endParaRPr sz="1800">
              <a:solidFill>
                <a:schemeClr val="dk1"/>
              </a:solidFill>
              <a:latin typeface="Calibri"/>
              <a:ea typeface="Calibri"/>
              <a:cs typeface="Calibri"/>
              <a:sym typeface="Calibri"/>
            </a:endParaRPr>
          </a:p>
        </p:txBody>
      </p:sp>
      <p:sp>
        <p:nvSpPr>
          <p:cNvPr id="332" name="Google Shape;332;p14"/>
          <p:cNvSpPr/>
          <p:nvPr/>
        </p:nvSpPr>
        <p:spPr>
          <a:xfrm>
            <a:off x="6429113" y="5131354"/>
            <a:ext cx="4015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a) they washed off all of the sand. </a:t>
            </a:r>
            <a:endParaRPr sz="1800">
              <a:solidFill>
                <a:schemeClr val="dk1"/>
              </a:solidFill>
              <a:latin typeface="Calibri"/>
              <a:ea typeface="Calibri"/>
              <a:cs typeface="Calibri"/>
              <a:sym typeface="Calibri"/>
            </a:endParaRPr>
          </a:p>
        </p:txBody>
      </p:sp>
      <p:sp>
        <p:nvSpPr>
          <p:cNvPr id="333" name="Google Shape;333;p14"/>
          <p:cNvSpPr/>
          <p:nvPr/>
        </p:nvSpPr>
        <p:spPr>
          <a:xfrm>
            <a:off x="6476111" y="3497968"/>
            <a:ext cx="29690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b) they fell down the hill. </a:t>
            </a:r>
            <a:endParaRPr sz="1800">
              <a:solidFill>
                <a:schemeClr val="dk1"/>
              </a:solidFill>
              <a:latin typeface="Calibri"/>
              <a:ea typeface="Calibri"/>
              <a:cs typeface="Calibri"/>
              <a:sym typeface="Calibri"/>
            </a:endParaRPr>
          </a:p>
        </p:txBody>
      </p:sp>
      <p:sp>
        <p:nvSpPr>
          <p:cNvPr id="334" name="Google Shape;334;p14"/>
          <p:cNvSpPr/>
          <p:nvPr/>
        </p:nvSpPr>
        <p:spPr>
          <a:xfrm>
            <a:off x="6476111" y="5953523"/>
            <a:ext cx="31165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c) they put sun cream on. </a:t>
            </a:r>
            <a:endParaRPr sz="1800">
              <a:solidFill>
                <a:schemeClr val="dk1"/>
              </a:solidFill>
              <a:latin typeface="Calibri"/>
              <a:ea typeface="Calibri"/>
              <a:cs typeface="Calibri"/>
              <a:sym typeface="Calibri"/>
            </a:endParaRPr>
          </a:p>
        </p:txBody>
      </p:sp>
      <p:sp>
        <p:nvSpPr>
          <p:cNvPr id="335" name="Google Shape;335;p14"/>
          <p:cNvSpPr/>
          <p:nvPr/>
        </p:nvSpPr>
        <p:spPr>
          <a:xfrm>
            <a:off x="6476111" y="4314661"/>
            <a:ext cx="21723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d) they got a pail.</a:t>
            </a:r>
            <a:endParaRPr sz="1800">
              <a:solidFill>
                <a:schemeClr val="dk1"/>
              </a:solidFill>
              <a:latin typeface="Calibri"/>
              <a:ea typeface="Calibri"/>
              <a:cs typeface="Calibri"/>
              <a:sym typeface="Calibri"/>
            </a:endParaRPr>
          </a:p>
        </p:txBody>
      </p:sp>
      <p:sp>
        <p:nvSpPr>
          <p:cNvPr id="336" name="Google Shape;336;p14"/>
          <p:cNvSpPr/>
          <p:nvPr/>
        </p:nvSpPr>
        <p:spPr>
          <a:xfrm>
            <a:off x="0" y="369331"/>
            <a:ext cx="8301849" cy="22467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the sentence stems. Circle the subordinating conjunctions ‘after’ or ‘before’.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Underline the actions/ verbs (what they are doing) that is being described before the comma.</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Now read the actions/ verbs (what they are doing) after the comma. </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which action/ verb matches each sentence stem.</a:t>
            </a:r>
            <a:endParaRPr/>
          </a:p>
        </p:txBody>
      </p:sp>
      <p:sp>
        <p:nvSpPr>
          <p:cNvPr id="337" name="Google Shape;337;p14"/>
          <p:cNvSpPr txBox="1"/>
          <p:nvPr/>
        </p:nvSpPr>
        <p:spPr>
          <a:xfrm>
            <a:off x="311748" y="2775465"/>
            <a:ext cx="972467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600">
                <a:solidFill>
                  <a:schemeClr val="dk1"/>
                </a:solidFill>
                <a:latin typeface="Century Gothic"/>
                <a:ea typeface="Century Gothic"/>
                <a:cs typeface="Century Gothic"/>
                <a:sym typeface="Century Gothic"/>
              </a:rPr>
              <a:t>Let’s read the matched sentences.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I do</a:t>
            </a:r>
            <a:endParaRPr/>
          </a:p>
        </p:txBody>
      </p:sp>
      <p:sp>
        <p:nvSpPr>
          <p:cNvPr id="343" name="Google Shape;343;p15"/>
          <p:cNvSpPr txBox="1"/>
          <p:nvPr/>
        </p:nvSpPr>
        <p:spPr>
          <a:xfrm>
            <a:off x="10118035" y="913049"/>
            <a:ext cx="2073965" cy="215443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Noto Sans Symbols"/>
              <a:buChar char="▪"/>
            </a:pPr>
            <a:r>
              <a:rPr lang="en-AU" sz="1200">
                <a:solidFill>
                  <a:schemeClr val="dk1"/>
                </a:solidFill>
                <a:latin typeface="Century Gothic"/>
                <a:ea typeface="Century Gothic"/>
                <a:cs typeface="Century Gothic"/>
                <a:sym typeface="Century Gothic"/>
              </a:rPr>
              <a:t>What is action/verb before the comma?</a:t>
            </a:r>
            <a:endParaRPr/>
          </a:p>
          <a:p>
            <a:pPr marL="285750" marR="0" lvl="0" indent="-285750" algn="l" rtl="0">
              <a:spcBef>
                <a:spcPts val="0"/>
              </a:spcBef>
              <a:spcAft>
                <a:spcPts val="0"/>
              </a:spcAft>
              <a:buClr>
                <a:schemeClr val="dk1"/>
              </a:buClr>
              <a:buSzPts val="1200"/>
              <a:buFont typeface="Noto Sans Symbols"/>
              <a:buChar char="▪"/>
            </a:pPr>
            <a:r>
              <a:rPr lang="en-AU" sz="1200">
                <a:solidFill>
                  <a:schemeClr val="dk1"/>
                </a:solidFill>
                <a:latin typeface="Century Gothic"/>
                <a:ea typeface="Century Gothic"/>
                <a:cs typeface="Century Gothic"/>
                <a:sym typeface="Century Gothic"/>
              </a:rPr>
              <a:t>Does this match the action/ verb after the comma?</a:t>
            </a:r>
            <a:endParaRPr/>
          </a:p>
          <a:p>
            <a:pPr marL="285750" marR="0" lvl="0" indent="-285750" algn="l" rtl="0">
              <a:spcBef>
                <a:spcPts val="0"/>
              </a:spcBef>
              <a:spcAft>
                <a:spcPts val="0"/>
              </a:spcAft>
              <a:buClr>
                <a:schemeClr val="dk1"/>
              </a:buClr>
              <a:buSzPts val="1200"/>
              <a:buFont typeface="Noto Sans Symbols"/>
              <a:buChar char="▪"/>
            </a:pPr>
            <a:r>
              <a:rPr lang="en-AU" sz="1200">
                <a:solidFill>
                  <a:schemeClr val="dk1"/>
                </a:solidFill>
                <a:latin typeface="Century Gothic"/>
                <a:ea typeface="Century Gothic"/>
                <a:cs typeface="Century Gothic"/>
                <a:sym typeface="Century Gothic"/>
              </a:rPr>
              <a:t>How does changing subordinating conjunctions ’after’ and ‘before’ change the sentence?</a:t>
            </a:r>
            <a:endParaRPr/>
          </a:p>
        </p:txBody>
      </p:sp>
      <p:pic>
        <p:nvPicPr>
          <p:cNvPr id="344" name="Google Shape;344;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5" name="Google Shape;345;p15"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346" name="Google Shape;346;p15"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347" name="Google Shape;347;p15"/>
          <p:cNvSpPr txBox="1"/>
          <p:nvPr/>
        </p:nvSpPr>
        <p:spPr>
          <a:xfrm>
            <a:off x="257374" y="3219455"/>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he ate the banana, </a:t>
            </a:r>
            <a:endParaRPr/>
          </a:p>
        </p:txBody>
      </p:sp>
      <p:sp>
        <p:nvSpPr>
          <p:cNvPr id="349" name="Google Shape;349;p15"/>
          <p:cNvSpPr txBox="1"/>
          <p:nvPr/>
        </p:nvSpPr>
        <p:spPr>
          <a:xfrm>
            <a:off x="257374" y="4080510"/>
            <a:ext cx="73778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he ate the banana, the monkey threw the peel on the ground. </a:t>
            </a:r>
            <a:endParaRPr/>
          </a:p>
        </p:txBody>
      </p:sp>
      <p:sp>
        <p:nvSpPr>
          <p:cNvPr id="350" name="Google Shape;350;p15"/>
          <p:cNvSpPr txBox="1"/>
          <p:nvPr/>
        </p:nvSpPr>
        <p:spPr>
          <a:xfrm>
            <a:off x="257374" y="4941565"/>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he ate the banana, </a:t>
            </a:r>
            <a:endParaRPr/>
          </a:p>
        </p:txBody>
      </p:sp>
      <p:sp>
        <p:nvSpPr>
          <p:cNvPr id="351" name="Google Shape;351;p15"/>
          <p:cNvSpPr txBox="1"/>
          <p:nvPr/>
        </p:nvSpPr>
        <p:spPr>
          <a:xfrm>
            <a:off x="257374" y="5822248"/>
            <a:ext cx="7194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he ate the banana, the monkey took it from the tree.  </a:t>
            </a:r>
            <a:endParaRPr/>
          </a:p>
        </p:txBody>
      </p:sp>
      <p:sp>
        <p:nvSpPr>
          <p:cNvPr id="352" name="Google Shape;352;p15"/>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
        <p:nvSpPr>
          <p:cNvPr id="353" name="Google Shape;353;p15"/>
          <p:cNvSpPr/>
          <p:nvPr/>
        </p:nvSpPr>
        <p:spPr>
          <a:xfrm>
            <a:off x="257374" y="-2123659"/>
            <a:ext cx="8301849" cy="193899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key word, the subordinating conjunction, and what it is modifying. </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Use this information to complete the sentence with a </a:t>
            </a:r>
            <a:r>
              <a:rPr lang="en-AU" sz="2000">
                <a:solidFill>
                  <a:schemeClr val="accent2"/>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and a </a:t>
            </a:r>
            <a:r>
              <a:rPr lang="en-AU" sz="2000">
                <a:solidFill>
                  <a:srgbClr val="00B050"/>
                </a:solidFill>
                <a:latin typeface="Century Gothic"/>
                <a:ea typeface="Century Gothic"/>
                <a:cs typeface="Century Gothic"/>
                <a:sym typeface="Century Gothic"/>
              </a:rPr>
              <a:t>what they are doing.</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sentence stem, followed by a comma, then </a:t>
            </a:r>
            <a:r>
              <a:rPr lang="en-AU" sz="2000">
                <a:solidFill>
                  <a:schemeClr val="accent2"/>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and </a:t>
            </a:r>
            <a:r>
              <a:rPr lang="en-AU" sz="2000">
                <a:solidFill>
                  <a:srgbClr val="00B050"/>
                </a:solidFill>
                <a:latin typeface="Century Gothic"/>
                <a:ea typeface="Century Gothic"/>
                <a:cs typeface="Century Gothic"/>
                <a:sym typeface="Century Gothic"/>
              </a:rPr>
              <a:t>what.</a:t>
            </a:r>
            <a:endParaRPr/>
          </a:p>
        </p:txBody>
      </p:sp>
      <p:pic>
        <p:nvPicPr>
          <p:cNvPr id="2" name="Picture 1" descr="Free picture: monkey, ape, banana, cute, eating, exotic anima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8869" y="3588787"/>
            <a:ext cx="3548341" cy="2848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We do</a:t>
            </a:r>
            <a:endParaRPr/>
          </a:p>
        </p:txBody>
      </p:sp>
      <p:sp>
        <p:nvSpPr>
          <p:cNvPr id="359" name="Google Shape;359;p16"/>
          <p:cNvSpPr txBox="1"/>
          <p:nvPr/>
        </p:nvSpPr>
        <p:spPr>
          <a:xfrm>
            <a:off x="10118035" y="913049"/>
            <a:ext cx="2073965" cy="104644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two sentence change?</a:t>
            </a:r>
            <a:endParaRPr/>
          </a:p>
        </p:txBody>
      </p:sp>
      <p:pic>
        <p:nvPicPr>
          <p:cNvPr id="360" name="Google Shape;360;p16"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61" name="Google Shape;361;p16"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62" name="Google Shape;362;p16"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pic>
        <p:nvPicPr>
          <p:cNvPr id="363" name="Google Shape;363;p16"/>
          <p:cNvPicPr preferRelativeResize="0"/>
          <p:nvPr/>
        </p:nvPicPr>
        <p:blipFill rotWithShape="1">
          <a:blip r:embed="rId6">
            <a:alphaModFix/>
          </a:blip>
          <a:srcRect/>
          <a:stretch/>
        </p:blipFill>
        <p:spPr>
          <a:xfrm>
            <a:off x="8213035" y="3966837"/>
            <a:ext cx="3810000" cy="2489200"/>
          </a:xfrm>
          <a:prstGeom prst="rect">
            <a:avLst/>
          </a:prstGeom>
          <a:noFill/>
          <a:ln>
            <a:noFill/>
          </a:ln>
        </p:spPr>
      </p:pic>
      <p:sp>
        <p:nvSpPr>
          <p:cNvPr id="364" name="Google Shape;364;p16"/>
          <p:cNvSpPr txBox="1"/>
          <p:nvPr/>
        </p:nvSpPr>
        <p:spPr>
          <a:xfrm>
            <a:off x="8279618" y="6477646"/>
            <a:ext cx="3810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9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Photo</a:t>
            </a:r>
            <a:r>
              <a:rPr lang="en-AU" sz="900">
                <a:solidFill>
                  <a:schemeClr val="dk1"/>
                </a:solidFill>
                <a:latin typeface="Calibri"/>
                <a:ea typeface="Calibri"/>
                <a:cs typeface="Calibri"/>
                <a:sym typeface="Calibri"/>
              </a:rPr>
              <a:t> by Unknown Author is licensed under </a:t>
            </a:r>
            <a:r>
              <a:rPr lang="en-AU" sz="9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a:t>
            </a:r>
            <a:endParaRPr sz="900">
              <a:solidFill>
                <a:schemeClr val="dk1"/>
              </a:solidFill>
              <a:latin typeface="Calibri"/>
              <a:ea typeface="Calibri"/>
              <a:cs typeface="Calibri"/>
              <a:sym typeface="Calibri"/>
            </a:endParaRPr>
          </a:p>
        </p:txBody>
      </p:sp>
      <p:sp>
        <p:nvSpPr>
          <p:cNvPr id="365" name="Google Shape;365;p16"/>
          <p:cNvSpPr txBox="1"/>
          <p:nvPr/>
        </p:nvSpPr>
        <p:spPr>
          <a:xfrm>
            <a:off x="257374" y="4080510"/>
            <a:ext cx="7377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she sleeps, </a:t>
            </a:r>
            <a:endParaRPr/>
          </a:p>
        </p:txBody>
      </p:sp>
      <p:sp>
        <p:nvSpPr>
          <p:cNvPr id="366" name="Google Shape;366;p16"/>
          <p:cNvSpPr txBox="1"/>
          <p:nvPr/>
        </p:nvSpPr>
        <p:spPr>
          <a:xfrm>
            <a:off x="257374" y="5822248"/>
            <a:ext cx="7194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she sleeps, </a:t>
            </a:r>
            <a:endParaRPr/>
          </a:p>
        </p:txBody>
      </p:sp>
      <p:cxnSp>
        <p:nvCxnSpPr>
          <p:cNvPr id="367" name="Google Shape;367;p16"/>
          <p:cNvCxnSpPr/>
          <p:nvPr/>
        </p:nvCxnSpPr>
        <p:spPr>
          <a:xfrm>
            <a:off x="2283556" y="4493052"/>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368" name="Google Shape;368;p16"/>
          <p:cNvCxnSpPr/>
          <p:nvPr/>
        </p:nvCxnSpPr>
        <p:spPr>
          <a:xfrm>
            <a:off x="2661937" y="619158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369" name="Google Shape;369;p16"/>
          <p:cNvSpPr txBox="1"/>
          <p:nvPr/>
        </p:nvSpPr>
        <p:spPr>
          <a:xfrm>
            <a:off x="2283556" y="4070696"/>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the baby plays with the teddy. </a:t>
            </a:r>
            <a:endParaRPr/>
          </a:p>
        </p:txBody>
      </p:sp>
      <p:sp>
        <p:nvSpPr>
          <p:cNvPr id="370" name="Google Shape;370;p16"/>
          <p:cNvSpPr txBox="1"/>
          <p:nvPr/>
        </p:nvSpPr>
        <p:spPr>
          <a:xfrm>
            <a:off x="2630285" y="5806941"/>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the baby cries a lot. </a:t>
            </a:r>
            <a:endParaRPr/>
          </a:p>
        </p:txBody>
      </p:sp>
      <p:sp>
        <p:nvSpPr>
          <p:cNvPr id="371" name="Google Shape;371;p16"/>
          <p:cNvSpPr/>
          <p:nvPr/>
        </p:nvSpPr>
        <p:spPr>
          <a:xfrm>
            <a:off x="6191503" y="3223149"/>
            <a:ext cx="1778014" cy="516012"/>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can the baby do after she sleeps?</a:t>
            </a:r>
            <a:endParaRPr/>
          </a:p>
        </p:txBody>
      </p:sp>
      <p:sp>
        <p:nvSpPr>
          <p:cNvPr id="372" name="Google Shape;372;p16"/>
          <p:cNvSpPr/>
          <p:nvPr/>
        </p:nvSpPr>
        <p:spPr>
          <a:xfrm>
            <a:off x="6184972" y="4695425"/>
            <a:ext cx="1778014" cy="516012"/>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did the baby do before she sleeps?</a:t>
            </a:r>
            <a:endParaRPr/>
          </a:p>
        </p:txBody>
      </p:sp>
      <p:sp>
        <p:nvSpPr>
          <p:cNvPr id="373" name="Google Shape;373;p16"/>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We do</a:t>
            </a:r>
            <a:endParaRPr/>
          </a:p>
        </p:txBody>
      </p:sp>
      <p:sp>
        <p:nvSpPr>
          <p:cNvPr id="379" name="Google Shape;379;p17"/>
          <p:cNvSpPr txBox="1"/>
          <p:nvPr/>
        </p:nvSpPr>
        <p:spPr>
          <a:xfrm>
            <a:off x="10118035" y="913049"/>
            <a:ext cx="2073965" cy="104644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two sentence change?</a:t>
            </a:r>
            <a:endParaRPr/>
          </a:p>
        </p:txBody>
      </p:sp>
      <p:pic>
        <p:nvPicPr>
          <p:cNvPr id="380" name="Google Shape;380;p17" descr="Logo, icon&#10;&#10;Description automatically generated"/>
          <p:cNvPicPr preferRelativeResize="0"/>
          <p:nvPr/>
        </p:nvPicPr>
        <p:blipFill rotWithShape="1">
          <a:blip r:embed="rId3">
            <a:alphaModFix/>
          </a:blip>
          <a:srcRect/>
          <a:stretch/>
        </p:blipFill>
        <p:spPr>
          <a:xfrm>
            <a:off x="11351181" y="32292"/>
            <a:ext cx="674078" cy="674078"/>
          </a:xfrm>
          <a:prstGeom prst="rect">
            <a:avLst/>
          </a:prstGeom>
          <a:noFill/>
          <a:ln>
            <a:noFill/>
          </a:ln>
        </p:spPr>
      </p:pic>
      <p:pic>
        <p:nvPicPr>
          <p:cNvPr id="381" name="Google Shape;381;p17"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82" name="Google Shape;382;p17"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83" name="Google Shape;383;p17"/>
          <p:cNvSpPr txBox="1"/>
          <p:nvPr/>
        </p:nvSpPr>
        <p:spPr>
          <a:xfrm>
            <a:off x="257374" y="4080510"/>
            <a:ext cx="7377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the blocks fall, </a:t>
            </a:r>
            <a:endParaRPr/>
          </a:p>
        </p:txBody>
      </p:sp>
      <p:sp>
        <p:nvSpPr>
          <p:cNvPr id="384" name="Google Shape;384;p17"/>
          <p:cNvSpPr txBox="1"/>
          <p:nvPr/>
        </p:nvSpPr>
        <p:spPr>
          <a:xfrm>
            <a:off x="257374" y="5822248"/>
            <a:ext cx="7194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the blocks fall, </a:t>
            </a:r>
            <a:endParaRPr/>
          </a:p>
        </p:txBody>
      </p:sp>
      <p:cxnSp>
        <p:nvCxnSpPr>
          <p:cNvPr id="385" name="Google Shape;385;p17"/>
          <p:cNvCxnSpPr/>
          <p:nvPr/>
        </p:nvCxnSpPr>
        <p:spPr>
          <a:xfrm>
            <a:off x="2844817" y="4478470"/>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386" name="Google Shape;386;p17"/>
          <p:cNvCxnSpPr/>
          <p:nvPr/>
        </p:nvCxnSpPr>
        <p:spPr>
          <a:xfrm>
            <a:off x="2661937" y="619158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387" name="Google Shape;387;p17"/>
          <p:cNvSpPr/>
          <p:nvPr/>
        </p:nvSpPr>
        <p:spPr>
          <a:xfrm>
            <a:off x="6096000" y="3052043"/>
            <a:ext cx="1778014" cy="516012"/>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after the blocks fall?</a:t>
            </a:r>
            <a:endParaRPr/>
          </a:p>
        </p:txBody>
      </p:sp>
      <p:sp>
        <p:nvSpPr>
          <p:cNvPr id="388" name="Google Shape;388;p17"/>
          <p:cNvSpPr/>
          <p:nvPr/>
        </p:nvSpPr>
        <p:spPr>
          <a:xfrm>
            <a:off x="6096000" y="4797337"/>
            <a:ext cx="1778014" cy="516012"/>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happens before the blocks fall?</a:t>
            </a:r>
            <a:endParaRPr/>
          </a:p>
        </p:txBody>
      </p:sp>
      <p:pic>
        <p:nvPicPr>
          <p:cNvPr id="390" name="Google Shape;390;p17" descr="Icon&#10;&#10;Description automatically generated"/>
          <p:cNvPicPr preferRelativeResize="0"/>
          <p:nvPr/>
        </p:nvPicPr>
        <p:blipFill rotWithShape="1">
          <a:blip r:embed="rId6">
            <a:alphaModFix/>
          </a:blip>
          <a:srcRect/>
          <a:stretch/>
        </p:blipFill>
        <p:spPr>
          <a:xfrm>
            <a:off x="10583277" y="51517"/>
            <a:ext cx="674079" cy="674079"/>
          </a:xfrm>
          <a:prstGeom prst="rect">
            <a:avLst/>
          </a:prstGeom>
          <a:noFill/>
          <a:ln>
            <a:noFill/>
          </a:ln>
        </p:spPr>
      </p:pic>
      <p:sp>
        <p:nvSpPr>
          <p:cNvPr id="391" name="Google Shape;391;p17"/>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pic>
        <p:nvPicPr>
          <p:cNvPr id="2" name="Picture 1" descr="Two Children Playing with Lego Blocks on Floor · Free Stock Phot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6443" y="3381824"/>
            <a:ext cx="3937635" cy="2625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You do</a:t>
            </a:r>
            <a:endParaRPr/>
          </a:p>
        </p:txBody>
      </p:sp>
      <p:sp>
        <p:nvSpPr>
          <p:cNvPr id="397" name="Google Shape;397;p18"/>
          <p:cNvSpPr txBox="1"/>
          <p:nvPr/>
        </p:nvSpPr>
        <p:spPr>
          <a:xfrm>
            <a:off x="10118035" y="913049"/>
            <a:ext cx="2073965" cy="104644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two sentence change?</a:t>
            </a:r>
            <a:endParaRPr/>
          </a:p>
        </p:txBody>
      </p:sp>
      <p:pic>
        <p:nvPicPr>
          <p:cNvPr id="398" name="Google Shape;398;p18" descr="Logo, icon&#10;&#10;Description automatically generated"/>
          <p:cNvPicPr preferRelativeResize="0"/>
          <p:nvPr/>
        </p:nvPicPr>
        <p:blipFill rotWithShape="1">
          <a:blip r:embed="rId3">
            <a:alphaModFix/>
          </a:blip>
          <a:srcRect/>
          <a:stretch/>
        </p:blipFill>
        <p:spPr>
          <a:xfrm>
            <a:off x="10610295" y="72152"/>
            <a:ext cx="674078" cy="674078"/>
          </a:xfrm>
          <a:prstGeom prst="rect">
            <a:avLst/>
          </a:prstGeom>
          <a:noFill/>
          <a:ln>
            <a:noFill/>
          </a:ln>
        </p:spPr>
      </p:pic>
      <p:pic>
        <p:nvPicPr>
          <p:cNvPr id="399" name="Google Shape;399;p18"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400" name="Google Shape;400;p18"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401" name="Google Shape;401;p18"/>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
        <p:nvSpPr>
          <p:cNvPr id="402" name="Google Shape;402;p18"/>
          <p:cNvSpPr txBox="1"/>
          <p:nvPr/>
        </p:nvSpPr>
        <p:spPr>
          <a:xfrm>
            <a:off x="163245" y="3127157"/>
            <a:ext cx="7377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they climbed the tree, </a:t>
            </a:r>
            <a:endParaRPr/>
          </a:p>
        </p:txBody>
      </p:sp>
      <p:sp>
        <p:nvSpPr>
          <p:cNvPr id="403" name="Google Shape;403;p18"/>
          <p:cNvSpPr txBox="1"/>
          <p:nvPr/>
        </p:nvSpPr>
        <p:spPr>
          <a:xfrm>
            <a:off x="163245" y="4012874"/>
            <a:ext cx="7194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they climbed the tree, </a:t>
            </a:r>
            <a:endParaRPr/>
          </a:p>
        </p:txBody>
      </p:sp>
      <p:cxnSp>
        <p:nvCxnSpPr>
          <p:cNvPr id="404" name="Google Shape;404;p18"/>
          <p:cNvCxnSpPr/>
          <p:nvPr/>
        </p:nvCxnSpPr>
        <p:spPr>
          <a:xfrm>
            <a:off x="3320716" y="3496489"/>
            <a:ext cx="4220395" cy="28628"/>
          </a:xfrm>
          <a:prstGeom prst="straightConnector1">
            <a:avLst/>
          </a:prstGeom>
          <a:noFill/>
          <a:ln w="25400" cap="flat" cmpd="sng">
            <a:solidFill>
              <a:schemeClr val="dk1"/>
            </a:solidFill>
            <a:prstDash val="dot"/>
            <a:miter lim="800000"/>
            <a:headEnd type="none" w="sm" len="sm"/>
            <a:tailEnd type="none" w="sm" len="sm"/>
          </a:ln>
        </p:spPr>
      </p:cxnSp>
      <p:pic>
        <p:nvPicPr>
          <p:cNvPr id="405" name="Google Shape;405;p18" descr="A group of people climbing a tree&#10;&#10;Description automatically generated with low confidence"/>
          <p:cNvPicPr preferRelativeResize="0"/>
          <p:nvPr/>
        </p:nvPicPr>
        <p:blipFill rotWithShape="1">
          <a:blip r:embed="rId6">
            <a:alphaModFix/>
          </a:blip>
          <a:srcRect/>
          <a:stretch/>
        </p:blipFill>
        <p:spPr>
          <a:xfrm>
            <a:off x="8006557" y="3118798"/>
            <a:ext cx="3602831" cy="2702123"/>
          </a:xfrm>
          <a:prstGeom prst="rect">
            <a:avLst/>
          </a:prstGeom>
          <a:noFill/>
          <a:ln>
            <a:noFill/>
          </a:ln>
        </p:spPr>
      </p:pic>
      <p:sp>
        <p:nvSpPr>
          <p:cNvPr id="406" name="Google Shape;406;p18"/>
          <p:cNvSpPr txBox="1"/>
          <p:nvPr/>
        </p:nvSpPr>
        <p:spPr>
          <a:xfrm>
            <a:off x="212904" y="4989312"/>
            <a:ext cx="7377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they go to the park, </a:t>
            </a:r>
            <a:endParaRPr/>
          </a:p>
        </p:txBody>
      </p:sp>
      <p:sp>
        <p:nvSpPr>
          <p:cNvPr id="407" name="Google Shape;407;p18"/>
          <p:cNvSpPr txBox="1"/>
          <p:nvPr/>
        </p:nvSpPr>
        <p:spPr>
          <a:xfrm>
            <a:off x="212904" y="6044847"/>
            <a:ext cx="71949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they go to the park, </a:t>
            </a:r>
            <a:endParaRPr/>
          </a:p>
        </p:txBody>
      </p:sp>
      <p:pic>
        <p:nvPicPr>
          <p:cNvPr id="408" name="Google Shape;408;p18" descr="Icon&#10;&#10;Description automatically generated"/>
          <p:cNvPicPr preferRelativeResize="0"/>
          <p:nvPr/>
        </p:nvPicPr>
        <p:blipFill rotWithShape="1">
          <a:blip r:embed="rId7">
            <a:alphaModFix/>
          </a:blip>
          <a:srcRect/>
          <a:stretch/>
        </p:blipFill>
        <p:spPr>
          <a:xfrm>
            <a:off x="11412617" y="37590"/>
            <a:ext cx="674078" cy="674078"/>
          </a:xfrm>
          <a:prstGeom prst="rect">
            <a:avLst/>
          </a:prstGeom>
          <a:noFill/>
          <a:ln>
            <a:noFill/>
          </a:ln>
        </p:spPr>
      </p:pic>
      <p:cxnSp>
        <p:nvCxnSpPr>
          <p:cNvPr id="409" name="Google Shape;409;p18"/>
          <p:cNvCxnSpPr/>
          <p:nvPr/>
        </p:nvCxnSpPr>
        <p:spPr>
          <a:xfrm>
            <a:off x="3370375" y="4441232"/>
            <a:ext cx="4220395" cy="28628"/>
          </a:xfrm>
          <a:prstGeom prst="straightConnector1">
            <a:avLst/>
          </a:prstGeom>
          <a:noFill/>
          <a:ln w="25400" cap="flat" cmpd="sng">
            <a:solidFill>
              <a:schemeClr val="dk1"/>
            </a:solidFill>
            <a:prstDash val="dot"/>
            <a:miter lim="800000"/>
            <a:headEnd type="none" w="sm" len="sm"/>
            <a:tailEnd type="none" w="sm" len="sm"/>
          </a:ln>
        </p:spPr>
      </p:cxnSp>
      <p:cxnSp>
        <p:nvCxnSpPr>
          <p:cNvPr id="410" name="Google Shape;410;p18"/>
          <p:cNvCxnSpPr/>
          <p:nvPr/>
        </p:nvCxnSpPr>
        <p:spPr>
          <a:xfrm>
            <a:off x="3320715" y="5315029"/>
            <a:ext cx="4220395" cy="28628"/>
          </a:xfrm>
          <a:prstGeom prst="straightConnector1">
            <a:avLst/>
          </a:prstGeom>
          <a:noFill/>
          <a:ln w="25400" cap="flat" cmpd="sng">
            <a:solidFill>
              <a:schemeClr val="dk1"/>
            </a:solidFill>
            <a:prstDash val="dot"/>
            <a:miter lim="800000"/>
            <a:headEnd type="none" w="sm" len="sm"/>
            <a:tailEnd type="none" w="sm" len="sm"/>
          </a:ln>
        </p:spPr>
      </p:cxnSp>
      <p:cxnSp>
        <p:nvCxnSpPr>
          <p:cNvPr id="411" name="Google Shape;411;p18"/>
          <p:cNvCxnSpPr/>
          <p:nvPr/>
        </p:nvCxnSpPr>
        <p:spPr>
          <a:xfrm>
            <a:off x="3370375" y="6367889"/>
            <a:ext cx="4220395" cy="28628"/>
          </a:xfrm>
          <a:prstGeom prst="straightConnector1">
            <a:avLst/>
          </a:prstGeom>
          <a:noFill/>
          <a:ln w="25400" cap="flat" cmpd="sng">
            <a:solidFill>
              <a:schemeClr val="dk1"/>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You do</a:t>
            </a:r>
            <a:endParaRPr/>
          </a:p>
        </p:txBody>
      </p:sp>
      <p:sp>
        <p:nvSpPr>
          <p:cNvPr id="397" name="Google Shape;397;p18"/>
          <p:cNvSpPr txBox="1"/>
          <p:nvPr/>
        </p:nvSpPr>
        <p:spPr>
          <a:xfrm>
            <a:off x="10118035" y="913049"/>
            <a:ext cx="2073965" cy="104644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two sentence change?</a:t>
            </a:r>
            <a:endParaRPr/>
          </a:p>
        </p:txBody>
      </p:sp>
      <p:pic>
        <p:nvPicPr>
          <p:cNvPr id="398" name="Google Shape;398;p18" descr="Logo, icon&#10;&#10;Description automatically generated"/>
          <p:cNvPicPr preferRelativeResize="0"/>
          <p:nvPr/>
        </p:nvPicPr>
        <p:blipFill rotWithShape="1">
          <a:blip r:embed="rId3">
            <a:alphaModFix/>
          </a:blip>
          <a:srcRect/>
          <a:stretch/>
        </p:blipFill>
        <p:spPr>
          <a:xfrm>
            <a:off x="10610295" y="72152"/>
            <a:ext cx="674078" cy="674078"/>
          </a:xfrm>
          <a:prstGeom prst="rect">
            <a:avLst/>
          </a:prstGeom>
          <a:noFill/>
          <a:ln>
            <a:noFill/>
          </a:ln>
        </p:spPr>
      </p:pic>
      <p:pic>
        <p:nvPicPr>
          <p:cNvPr id="399" name="Google Shape;399;p18"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400" name="Google Shape;400;p18"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401" name="Google Shape;401;p18"/>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
        <p:nvSpPr>
          <p:cNvPr id="402" name="Google Shape;402;p18"/>
          <p:cNvSpPr txBox="1"/>
          <p:nvPr/>
        </p:nvSpPr>
        <p:spPr>
          <a:xfrm>
            <a:off x="163245" y="3127157"/>
            <a:ext cx="7377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dirty="0" smtClean="0">
                <a:solidFill>
                  <a:schemeClr val="dk1"/>
                </a:solidFill>
                <a:latin typeface="Century Gothic"/>
                <a:ea typeface="Century Gothic"/>
                <a:cs typeface="Century Gothic"/>
                <a:sym typeface="Century Gothic"/>
              </a:rPr>
              <a:t>Insert text  - use examples from content/texts/topics from class</a:t>
            </a:r>
            <a:endParaRPr dirty="0"/>
          </a:p>
        </p:txBody>
      </p:sp>
      <p:sp>
        <p:nvSpPr>
          <p:cNvPr id="403" name="Google Shape;403;p18"/>
          <p:cNvSpPr txBox="1"/>
          <p:nvPr/>
        </p:nvSpPr>
        <p:spPr>
          <a:xfrm>
            <a:off x="163245" y="4012874"/>
            <a:ext cx="7194986" cy="369332"/>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cxnSp>
        <p:nvCxnSpPr>
          <p:cNvPr id="404" name="Google Shape;404;p18"/>
          <p:cNvCxnSpPr/>
          <p:nvPr/>
        </p:nvCxnSpPr>
        <p:spPr>
          <a:xfrm>
            <a:off x="3320716" y="3496489"/>
            <a:ext cx="4220395" cy="28628"/>
          </a:xfrm>
          <a:prstGeom prst="straightConnector1">
            <a:avLst/>
          </a:prstGeom>
          <a:noFill/>
          <a:ln w="25400" cap="flat" cmpd="sng">
            <a:solidFill>
              <a:schemeClr val="dk1"/>
            </a:solidFill>
            <a:prstDash val="dot"/>
            <a:miter lim="800000"/>
            <a:headEnd type="none" w="sm" len="sm"/>
            <a:tailEnd type="none" w="sm" len="sm"/>
          </a:ln>
        </p:spPr>
      </p:cxnSp>
      <p:sp>
        <p:nvSpPr>
          <p:cNvPr id="406" name="Google Shape;406;p18"/>
          <p:cNvSpPr txBox="1"/>
          <p:nvPr/>
        </p:nvSpPr>
        <p:spPr>
          <a:xfrm>
            <a:off x="212904" y="4989312"/>
            <a:ext cx="7377866" cy="369332"/>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sp>
        <p:nvSpPr>
          <p:cNvPr id="407" name="Google Shape;407;p18"/>
          <p:cNvSpPr txBox="1"/>
          <p:nvPr/>
        </p:nvSpPr>
        <p:spPr>
          <a:xfrm>
            <a:off x="212904" y="6044847"/>
            <a:ext cx="7194986" cy="369332"/>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pic>
        <p:nvPicPr>
          <p:cNvPr id="408" name="Google Shape;408;p18" descr="Icon&#10;&#10;Description automatically generated"/>
          <p:cNvPicPr preferRelativeResize="0"/>
          <p:nvPr/>
        </p:nvPicPr>
        <p:blipFill rotWithShape="1">
          <a:blip r:embed="rId6">
            <a:alphaModFix/>
          </a:blip>
          <a:srcRect/>
          <a:stretch/>
        </p:blipFill>
        <p:spPr>
          <a:xfrm>
            <a:off x="11412617" y="37590"/>
            <a:ext cx="674078" cy="674078"/>
          </a:xfrm>
          <a:prstGeom prst="rect">
            <a:avLst/>
          </a:prstGeom>
          <a:noFill/>
          <a:ln>
            <a:noFill/>
          </a:ln>
        </p:spPr>
      </p:pic>
      <p:cxnSp>
        <p:nvCxnSpPr>
          <p:cNvPr id="409" name="Google Shape;409;p18"/>
          <p:cNvCxnSpPr/>
          <p:nvPr/>
        </p:nvCxnSpPr>
        <p:spPr>
          <a:xfrm>
            <a:off x="3370375" y="4441232"/>
            <a:ext cx="4220395" cy="28628"/>
          </a:xfrm>
          <a:prstGeom prst="straightConnector1">
            <a:avLst/>
          </a:prstGeom>
          <a:noFill/>
          <a:ln w="25400" cap="flat" cmpd="sng">
            <a:solidFill>
              <a:schemeClr val="dk1"/>
            </a:solidFill>
            <a:prstDash val="dot"/>
            <a:miter lim="800000"/>
            <a:headEnd type="none" w="sm" len="sm"/>
            <a:tailEnd type="none" w="sm" len="sm"/>
          </a:ln>
        </p:spPr>
      </p:cxnSp>
      <p:cxnSp>
        <p:nvCxnSpPr>
          <p:cNvPr id="410" name="Google Shape;410;p18"/>
          <p:cNvCxnSpPr/>
          <p:nvPr/>
        </p:nvCxnSpPr>
        <p:spPr>
          <a:xfrm>
            <a:off x="3320715" y="5315029"/>
            <a:ext cx="4220395" cy="28628"/>
          </a:xfrm>
          <a:prstGeom prst="straightConnector1">
            <a:avLst/>
          </a:prstGeom>
          <a:noFill/>
          <a:ln w="25400" cap="flat" cmpd="sng">
            <a:solidFill>
              <a:schemeClr val="dk1"/>
            </a:solidFill>
            <a:prstDash val="dot"/>
            <a:miter lim="800000"/>
            <a:headEnd type="none" w="sm" len="sm"/>
            <a:tailEnd type="none" w="sm" len="sm"/>
          </a:ln>
        </p:spPr>
      </p:cxnSp>
      <p:cxnSp>
        <p:nvCxnSpPr>
          <p:cNvPr id="411" name="Google Shape;411;p18"/>
          <p:cNvCxnSpPr/>
          <p:nvPr/>
        </p:nvCxnSpPr>
        <p:spPr>
          <a:xfrm>
            <a:off x="3370375" y="6367889"/>
            <a:ext cx="4220395" cy="28628"/>
          </a:xfrm>
          <a:prstGeom prst="straightConnector1">
            <a:avLst/>
          </a:prstGeom>
          <a:noFill/>
          <a:ln w="25400" cap="flat" cmpd="sng">
            <a:solidFill>
              <a:schemeClr val="dk1"/>
            </a:solidFill>
            <a:prstDash val="dot"/>
            <a:miter lim="800000"/>
            <a:headEnd type="none" w="sm" len="sm"/>
            <a:tailEnd type="none" w="sm" len="sm"/>
          </a:ln>
        </p:spPr>
      </p:cxnSp>
    </p:spTree>
    <p:extLst>
      <p:ext uri="{BB962C8B-B14F-4D97-AF65-F5344CB8AC3E}">
        <p14:creationId xmlns:p14="http://schemas.microsoft.com/office/powerpoint/2010/main" val="10133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8" name="Google Shape;98;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100" name="Google Shape;100;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4" name="Google Shape;104;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5" name="Google Shape;105;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6" name="Google Shape;106;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7" name="Google Shape;107;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8" name="Google Shape;108;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11" name="Google Shape;111;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12" name="Google Shape;112;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4" name="Google Shape;114;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5" name="Google Shape;115;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6" name="Google Shape;116;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923925" y="2190750"/>
            <a:ext cx="10553700" cy="954107"/>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We are learning to finish sentences when given a sentence stem </a:t>
            </a:r>
            <a:r>
              <a:rPr lang="en-AU" sz="2800" b="0" i="0" u="none" strike="noStrike" cap="none" dirty="0" smtClean="0">
                <a:solidFill>
                  <a:schemeClr val="dk1"/>
                </a:solidFill>
                <a:latin typeface="Century Gothic"/>
                <a:ea typeface="Century Gothic"/>
                <a:cs typeface="Century Gothic"/>
                <a:sym typeface="Century Gothic"/>
              </a:rPr>
              <a:t>starting with the conjunctions ‘before’ or ‘after’</a:t>
            </a:r>
            <a:endParaRPr dirty="0"/>
          </a:p>
        </p:txBody>
      </p:sp>
      <p:sp>
        <p:nvSpPr>
          <p:cNvPr id="122" name="Google Shape;122;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lt1"/>
                </a:solidFill>
                <a:latin typeface="Century Gothic"/>
                <a:ea typeface="Century Gothic"/>
                <a:cs typeface="Century Gothic"/>
                <a:sym typeface="Century Gothic"/>
              </a:rPr>
              <a:t>Learning Objective</a:t>
            </a:r>
            <a:endParaRPr/>
          </a:p>
        </p:txBody>
      </p:sp>
      <p:pic>
        <p:nvPicPr>
          <p:cNvPr id="123" name="Google Shape;123;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154907" y="766354"/>
            <a:ext cx="11845504" cy="6740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5677065" y="7421449"/>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Activate prior knowledge</a:t>
            </a:r>
            <a:endParaRPr/>
          </a:p>
        </p:txBody>
      </p:sp>
      <p:sp>
        <p:nvSpPr>
          <p:cNvPr id="131" name="Google Shape;131;p4"/>
          <p:cNvSpPr txBox="1"/>
          <p:nvPr/>
        </p:nvSpPr>
        <p:spPr>
          <a:xfrm>
            <a:off x="10180800" y="1075487"/>
            <a:ext cx="1988664" cy="1484833"/>
          </a:xfrm>
          <a:prstGeom prst="rect">
            <a:avLst/>
          </a:prstGeom>
          <a:solidFill>
            <a:srgbClr val="79FF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Tell me something you did before school?</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Tell me something you can do after school?</a:t>
            </a:r>
            <a:endParaRPr/>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352512" y="802982"/>
            <a:ext cx="8858464" cy="133962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words that tell us the order of when things happen.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means what happened earlier in time or prior to now.</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After means what happened later in time or following now.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grpSp>
        <p:nvGrpSpPr>
          <p:cNvPr id="136" name="Google Shape;136;p4"/>
          <p:cNvGrpSpPr/>
          <p:nvPr/>
        </p:nvGrpSpPr>
        <p:grpSpPr>
          <a:xfrm>
            <a:off x="3758549" y="3559675"/>
            <a:ext cx="2237513" cy="1240257"/>
            <a:chOff x="4032250" y="3514543"/>
            <a:chExt cx="2237513" cy="1240257"/>
          </a:xfrm>
        </p:grpSpPr>
        <p:pic>
          <p:nvPicPr>
            <p:cNvPr id="137" name="Google Shape;137;p4" descr="A group of children sitting at a table writing on paper&#10;&#10;Description automatically generated with medium confidence"/>
            <p:cNvPicPr preferRelativeResize="0"/>
            <p:nvPr/>
          </p:nvPicPr>
          <p:blipFill rotWithShape="1">
            <a:blip r:embed="rId7">
              <a:alphaModFix/>
            </a:blip>
            <a:srcRect/>
            <a:stretch/>
          </p:blipFill>
          <p:spPr>
            <a:xfrm>
              <a:off x="4032250" y="3514543"/>
              <a:ext cx="2237513" cy="1101545"/>
            </a:xfrm>
            <a:prstGeom prst="rect">
              <a:avLst/>
            </a:prstGeom>
            <a:noFill/>
            <a:ln>
              <a:noFill/>
            </a:ln>
          </p:spPr>
        </p:pic>
        <p:sp>
          <p:nvSpPr>
            <p:cNvPr id="138" name="Google Shape;138;p4"/>
            <p:cNvSpPr txBox="1"/>
            <p:nvPr/>
          </p:nvSpPr>
          <p:spPr>
            <a:xfrm>
              <a:off x="4032250" y="4570134"/>
              <a:ext cx="2237513"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6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Photo</a:t>
              </a:r>
              <a:r>
                <a:rPr lang="en-AU" sz="600">
                  <a:solidFill>
                    <a:schemeClr val="dk1"/>
                  </a:solidFill>
                  <a:latin typeface="Calibri"/>
                  <a:ea typeface="Calibri"/>
                  <a:cs typeface="Calibri"/>
                  <a:sym typeface="Calibri"/>
                </a:rPr>
                <a:t> by Unknown Author is licensed under </a:t>
              </a:r>
              <a:r>
                <a:rPr lang="en-AU" sz="600" u="sng">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BY-ND</a:t>
              </a:r>
              <a:endParaRPr sz="600">
                <a:solidFill>
                  <a:schemeClr val="dk1"/>
                </a:solidFill>
                <a:latin typeface="Calibri"/>
                <a:ea typeface="Calibri"/>
                <a:cs typeface="Calibri"/>
                <a:sym typeface="Calibri"/>
              </a:endParaRPr>
            </a:p>
          </p:txBody>
        </p:sp>
      </p:grpSp>
      <p:pic>
        <p:nvPicPr>
          <p:cNvPr id="139" name="Google Shape;139;p4" descr="A picture containing container, plastic, lunch, food&#10;&#10;Description automatically generated"/>
          <p:cNvPicPr preferRelativeResize="0"/>
          <p:nvPr/>
        </p:nvPicPr>
        <p:blipFill rotWithShape="1">
          <a:blip r:embed="rId10">
            <a:alphaModFix/>
          </a:blip>
          <a:srcRect/>
          <a:stretch/>
        </p:blipFill>
        <p:spPr>
          <a:xfrm>
            <a:off x="7033807" y="3559675"/>
            <a:ext cx="2237513" cy="1339629"/>
          </a:xfrm>
          <a:prstGeom prst="rect">
            <a:avLst/>
          </a:prstGeom>
          <a:noFill/>
          <a:ln>
            <a:noFill/>
          </a:ln>
        </p:spPr>
      </p:pic>
      <p:sp>
        <p:nvSpPr>
          <p:cNvPr id="140" name="Google Shape;140;p4"/>
          <p:cNvSpPr txBox="1"/>
          <p:nvPr/>
        </p:nvSpPr>
        <p:spPr>
          <a:xfrm>
            <a:off x="7033807" y="4664953"/>
            <a:ext cx="2237513"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600" u="sng">
                <a:solidFill>
                  <a:schemeClr val="dk1"/>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Photo</a:t>
            </a:r>
            <a:r>
              <a:rPr lang="en-AU" sz="600">
                <a:solidFill>
                  <a:schemeClr val="dk1"/>
                </a:solidFill>
                <a:latin typeface="Calibri"/>
                <a:ea typeface="Calibri"/>
                <a:cs typeface="Calibri"/>
                <a:sym typeface="Calibri"/>
              </a:rPr>
              <a:t> by Unknown Author is licensed under </a:t>
            </a:r>
            <a:r>
              <a:rPr lang="en-AU" sz="600" u="sng">
                <a:solidFill>
                  <a:schemeClr val="dk1"/>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a:t>
            </a:r>
            <a:endParaRPr sz="600">
              <a:solidFill>
                <a:schemeClr val="dk1"/>
              </a:solidFill>
              <a:latin typeface="Calibri"/>
              <a:ea typeface="Calibri"/>
              <a:cs typeface="Calibri"/>
              <a:sym typeface="Calibri"/>
            </a:endParaRPr>
          </a:p>
        </p:txBody>
      </p:sp>
      <p:pic>
        <p:nvPicPr>
          <p:cNvPr id="141" name="Google Shape;141;p4" descr="Diagram&#10;&#10;Description automatically generated"/>
          <p:cNvPicPr preferRelativeResize="0"/>
          <p:nvPr/>
        </p:nvPicPr>
        <p:blipFill rotWithShape="1">
          <a:blip r:embed="rId13">
            <a:alphaModFix/>
          </a:blip>
          <a:srcRect/>
          <a:stretch/>
        </p:blipFill>
        <p:spPr>
          <a:xfrm>
            <a:off x="678341" y="3509990"/>
            <a:ext cx="1722912" cy="1339629"/>
          </a:xfrm>
          <a:prstGeom prst="rect">
            <a:avLst/>
          </a:prstGeom>
          <a:noFill/>
          <a:ln>
            <a:noFill/>
          </a:ln>
        </p:spPr>
      </p:pic>
      <p:sp>
        <p:nvSpPr>
          <p:cNvPr id="142" name="Google Shape;142;p4"/>
          <p:cNvSpPr txBox="1"/>
          <p:nvPr/>
        </p:nvSpPr>
        <p:spPr>
          <a:xfrm>
            <a:off x="1017859" y="3140423"/>
            <a:ext cx="8031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Before</a:t>
            </a:r>
            <a:endParaRPr/>
          </a:p>
        </p:txBody>
      </p:sp>
      <p:sp>
        <p:nvSpPr>
          <p:cNvPr id="143" name="Google Shape;143;p4"/>
          <p:cNvSpPr txBox="1"/>
          <p:nvPr/>
        </p:nvSpPr>
        <p:spPr>
          <a:xfrm>
            <a:off x="7843203" y="3159636"/>
            <a:ext cx="6582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After</a:t>
            </a:r>
            <a:endParaRPr/>
          </a:p>
        </p:txBody>
      </p:sp>
      <p:sp>
        <p:nvSpPr>
          <p:cNvPr id="144" name="Google Shape;144;p4"/>
          <p:cNvSpPr txBox="1"/>
          <p:nvPr/>
        </p:nvSpPr>
        <p:spPr>
          <a:xfrm>
            <a:off x="650451" y="4998233"/>
            <a:ext cx="17786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coming to school</a:t>
            </a:r>
            <a:endParaRPr/>
          </a:p>
        </p:txBody>
      </p:sp>
      <p:sp>
        <p:nvSpPr>
          <p:cNvPr id="145" name="Google Shape;145;p4"/>
          <p:cNvSpPr txBox="1"/>
          <p:nvPr/>
        </p:nvSpPr>
        <p:spPr>
          <a:xfrm>
            <a:off x="4196488" y="4998233"/>
            <a:ext cx="11705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this lesson</a:t>
            </a:r>
            <a:endParaRPr/>
          </a:p>
        </p:txBody>
      </p:sp>
      <p:sp>
        <p:nvSpPr>
          <p:cNvPr id="146" name="Google Shape;146;p4"/>
          <p:cNvSpPr txBox="1"/>
          <p:nvPr/>
        </p:nvSpPr>
        <p:spPr>
          <a:xfrm>
            <a:off x="7731506" y="4985868"/>
            <a:ext cx="769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recess</a:t>
            </a:r>
            <a:endParaRPr/>
          </a:p>
        </p:txBody>
      </p:sp>
      <p:sp>
        <p:nvSpPr>
          <p:cNvPr id="147" name="Google Shape;147;p4"/>
          <p:cNvSpPr/>
          <p:nvPr/>
        </p:nvSpPr>
        <p:spPr>
          <a:xfrm rot="10800000">
            <a:off x="2314831" y="3251697"/>
            <a:ext cx="1488347" cy="367973"/>
          </a:xfrm>
          <a:prstGeom prst="curvedUp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4"/>
          <p:cNvSpPr/>
          <p:nvPr/>
        </p:nvSpPr>
        <p:spPr>
          <a:xfrm rot="10800000" flipH="1">
            <a:off x="5844419" y="3263819"/>
            <a:ext cx="1341032" cy="367973"/>
          </a:xfrm>
          <a:prstGeom prst="curvedUp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4"/>
          <p:cNvSpPr txBox="1"/>
          <p:nvPr/>
        </p:nvSpPr>
        <p:spPr>
          <a:xfrm>
            <a:off x="648589" y="5716830"/>
            <a:ext cx="546495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you did this lesson, you came to school.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you do this lesson, you can go to recess</a:t>
            </a:r>
            <a:r>
              <a:rPr lang="en-AU" sz="1800">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body" idx="1"/>
          </p:nvPr>
        </p:nvSpPr>
        <p:spPr>
          <a:xfrm>
            <a:off x="154907" y="766354"/>
            <a:ext cx="11845504" cy="6740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pic>
        <p:nvPicPr>
          <p:cNvPr id="156" name="Google Shape;156;p5" descr="https://cdn3.vectorstock.com/i/1000x1000/77/52/yes-tick-icon-vector-22957752.jpg"/>
          <p:cNvPicPr preferRelativeResize="0"/>
          <p:nvPr/>
        </p:nvPicPr>
        <p:blipFill rotWithShape="1">
          <a:blip r:embed="rId3">
            <a:alphaModFix/>
          </a:blip>
          <a:srcRect b="10582"/>
          <a:stretch/>
        </p:blipFill>
        <p:spPr>
          <a:xfrm>
            <a:off x="5677065" y="7421449"/>
            <a:ext cx="837870" cy="621089"/>
          </a:xfrm>
          <a:prstGeom prst="rect">
            <a:avLst/>
          </a:prstGeom>
          <a:noFill/>
          <a:ln>
            <a:noFill/>
          </a:ln>
        </p:spPr>
      </p:pic>
      <p:sp>
        <p:nvSpPr>
          <p:cNvPr id="157" name="Google Shape;157;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Concept Development</a:t>
            </a:r>
            <a:endParaRPr/>
          </a:p>
        </p:txBody>
      </p:sp>
      <p:sp>
        <p:nvSpPr>
          <p:cNvPr id="158" name="Google Shape;158;p5"/>
          <p:cNvSpPr txBox="1"/>
          <p:nvPr/>
        </p:nvSpPr>
        <p:spPr>
          <a:xfrm>
            <a:off x="10180800" y="1075487"/>
            <a:ext cx="1988664" cy="1484833"/>
          </a:xfrm>
          <a:prstGeom prst="rect">
            <a:avLst/>
          </a:prstGeom>
          <a:solidFill>
            <a:srgbClr val="79FF9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Tell me something you did before school?</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Tell me something you can do after school?</a:t>
            </a:r>
            <a:endParaRPr/>
          </a:p>
        </p:txBody>
      </p:sp>
      <p:pic>
        <p:nvPicPr>
          <p:cNvPr id="159" name="Google Shape;159;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0" name="Google Shape;160;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1" name="Google Shape;161;p5"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62" name="Google Shape;162;p5"/>
          <p:cNvSpPr txBox="1"/>
          <p:nvPr/>
        </p:nvSpPr>
        <p:spPr>
          <a:xfrm>
            <a:off x="534005" y="801180"/>
            <a:ext cx="8858464" cy="280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When we are writing, we can use ‘before’ and ‘after’ at the beginning of a sentence. </a:t>
            </a:r>
            <a:endParaRPr/>
          </a:p>
          <a:p>
            <a:pPr marL="228600" marR="0" lvl="0" indent="-228600" algn="l" rtl="0">
              <a:lnSpc>
                <a:spcPct val="90000"/>
              </a:lnSpc>
              <a:spcBef>
                <a:spcPts val="100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A special name for these words is ‘subordinating conjunctions’. </a:t>
            </a:r>
            <a:endParaRPr/>
          </a:p>
          <a:p>
            <a:pPr marL="228600" marR="0" lvl="0" indent="-228600" algn="l" rtl="0">
              <a:lnSpc>
                <a:spcPct val="90000"/>
              </a:lnSpc>
              <a:spcBef>
                <a:spcPts val="100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The subordinating conjunctions of ‘before’ and ‘after’ tell us the order of when things happen.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68" name="Google Shape;168;p6"/>
          <p:cNvSpPr/>
          <p:nvPr/>
        </p:nvSpPr>
        <p:spPr>
          <a:xfrm>
            <a:off x="325098" y="2412958"/>
            <a:ext cx="32753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Sentence stems:</a:t>
            </a:r>
            <a:endParaRPr/>
          </a:p>
        </p:txBody>
      </p:sp>
      <p:sp>
        <p:nvSpPr>
          <p:cNvPr id="169" name="Google Shape;169;p6"/>
          <p:cNvSpPr txBox="1"/>
          <p:nvPr/>
        </p:nvSpPr>
        <p:spPr>
          <a:xfrm>
            <a:off x="301225" y="315619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eats breakfast</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70" name="Google Shape;170;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1" name="Google Shape;171;p6"/>
          <p:cNvSpPr txBox="1"/>
          <p:nvPr/>
        </p:nvSpPr>
        <p:spPr>
          <a:xfrm>
            <a:off x="10181939" y="1250631"/>
            <a:ext cx="1988664" cy="120032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Before and after tell us ... (when)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These sentence stems are not ... (a complete thought)</a:t>
            </a:r>
            <a:endParaRPr/>
          </a:p>
        </p:txBody>
      </p:sp>
      <p:pic>
        <p:nvPicPr>
          <p:cNvPr id="172" name="Google Shape;172;p6"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73" name="Google Shape;173;p6"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74" name="Google Shape;174;p6"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75" name="Google Shape;175;p6"/>
          <p:cNvSpPr txBox="1"/>
          <p:nvPr/>
        </p:nvSpPr>
        <p:spPr>
          <a:xfrm>
            <a:off x="301225" y="3696975"/>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 eats breakfast</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76" name="Google Shape;176;p6"/>
          <p:cNvSpPr txBox="1"/>
          <p:nvPr/>
        </p:nvSpPr>
        <p:spPr>
          <a:xfrm>
            <a:off x="336711" y="433979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we clean our teeth</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77" name="Google Shape;177;p6"/>
          <p:cNvSpPr txBox="1"/>
          <p:nvPr/>
        </p:nvSpPr>
        <p:spPr>
          <a:xfrm>
            <a:off x="346496" y="498260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we clean our teeth</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78" name="Google Shape;178;p6"/>
          <p:cNvSpPr txBox="1"/>
          <p:nvPr/>
        </p:nvSpPr>
        <p:spPr>
          <a:xfrm>
            <a:off x="1001301" y="5842507"/>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These sentence stems are not complete thoughts. They tell us when something has happened or will happen but they are not a complete thought.</a:t>
            </a:r>
            <a:endParaRPr/>
          </a:p>
        </p:txBody>
      </p:sp>
      <p:sp>
        <p:nvSpPr>
          <p:cNvPr id="179" name="Google Shape;179;p6"/>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5" name="Google Shape;185;p7"/>
          <p:cNvSpPr/>
          <p:nvPr/>
        </p:nvSpPr>
        <p:spPr>
          <a:xfrm>
            <a:off x="334884" y="2971630"/>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86" name="Google Shape;186;p7"/>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 ate breakfast</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Billy got on the bus to go to school. </a:t>
            </a:r>
            <a:endParaRPr/>
          </a:p>
        </p:txBody>
      </p:sp>
      <p:pic>
        <p:nvPicPr>
          <p:cNvPr id="187" name="Google Shape;187;p7" descr="https://cdn3.vectorstock.com/i/1000x1000/77/52/yes-tick-icon-vector-22957752.jpg"/>
          <p:cNvPicPr preferRelativeResize="0"/>
          <p:nvPr/>
        </p:nvPicPr>
        <p:blipFill rotWithShape="1">
          <a:blip r:embed="rId3">
            <a:alphaModFix/>
          </a:blip>
          <a:srcRect b="10582"/>
          <a:stretch/>
        </p:blipFill>
        <p:spPr>
          <a:xfrm>
            <a:off x="7447730" y="3264444"/>
            <a:ext cx="837870" cy="621089"/>
          </a:xfrm>
          <a:prstGeom prst="rect">
            <a:avLst/>
          </a:prstGeom>
          <a:noFill/>
          <a:ln>
            <a:noFill/>
          </a:ln>
        </p:spPr>
      </p:pic>
      <p:sp>
        <p:nvSpPr>
          <p:cNvPr id="188" name="Google Shape;188;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89" name="Google Shape;189;p7"/>
          <p:cNvSpPr txBox="1"/>
          <p:nvPr/>
        </p:nvSpPr>
        <p:spPr>
          <a:xfrm>
            <a:off x="10181939" y="1250631"/>
            <a:ext cx="1988664" cy="13849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Before and after tell us ... (when)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does the starting with before and after change the sentence?</a:t>
            </a:r>
            <a:endParaRPr/>
          </a:p>
        </p:txBody>
      </p:sp>
      <p:pic>
        <p:nvPicPr>
          <p:cNvPr id="190" name="Google Shape;190;p7"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91" name="Google Shape;191;p7"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92" name="Google Shape;192;p7"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93" name="Google Shape;193;p7"/>
          <p:cNvSpPr txBox="1"/>
          <p:nvPr/>
        </p:nvSpPr>
        <p:spPr>
          <a:xfrm>
            <a:off x="289613" y="459900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 ate breakfast</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Billy</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got out of bed. </a:t>
            </a:r>
            <a:endParaRPr/>
          </a:p>
        </p:txBody>
      </p:sp>
      <p:sp>
        <p:nvSpPr>
          <p:cNvPr id="194" name="Google Shape;194;p7"/>
          <p:cNvSpPr txBox="1"/>
          <p:nvPr/>
        </p:nvSpPr>
        <p:spPr>
          <a:xfrm>
            <a:off x="325099" y="52418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we clean our teeth</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go to bed. </a:t>
            </a:r>
            <a:endParaRPr/>
          </a:p>
        </p:txBody>
      </p:sp>
      <p:sp>
        <p:nvSpPr>
          <p:cNvPr id="195" name="Google Shape;195;p7"/>
          <p:cNvSpPr txBox="1"/>
          <p:nvPr/>
        </p:nvSpPr>
        <p:spPr>
          <a:xfrm>
            <a:off x="334884" y="588463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we clean our teeth</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eat our dinner. </a:t>
            </a:r>
            <a:endParaRPr/>
          </a:p>
        </p:txBody>
      </p:sp>
      <p:sp>
        <p:nvSpPr>
          <p:cNvPr id="196" name="Google Shape;196;p7"/>
          <p:cNvSpPr txBox="1"/>
          <p:nvPr/>
        </p:nvSpPr>
        <p:spPr>
          <a:xfrm>
            <a:off x="154907" y="402387"/>
            <a:ext cx="8858464" cy="1646604"/>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202" name="Google Shape;202;p8"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03" name="Google Shape;203;p8"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04" name="Google Shape;204;p8" descr="Icon&#10;&#10;Description automatically generated"/>
          <p:cNvPicPr preferRelativeResize="0"/>
          <p:nvPr/>
        </p:nvPicPr>
        <p:blipFill rotWithShape="1">
          <a:blip r:embed="rId5">
            <a:alphaModFix/>
          </a:blip>
          <a:srcRect/>
          <a:stretch/>
        </p:blipFill>
        <p:spPr>
          <a:xfrm>
            <a:off x="9771566" y="111768"/>
            <a:ext cx="693813" cy="679158"/>
          </a:xfrm>
          <a:prstGeom prst="rect">
            <a:avLst/>
          </a:prstGeom>
          <a:noFill/>
          <a:ln>
            <a:noFill/>
          </a:ln>
        </p:spPr>
      </p:pic>
      <p:sp>
        <p:nvSpPr>
          <p:cNvPr id="205" name="Google Shape;205;p8"/>
          <p:cNvSpPr txBox="1"/>
          <p:nvPr/>
        </p:nvSpPr>
        <p:spPr>
          <a:xfrm>
            <a:off x="10118035" y="913049"/>
            <a:ext cx="2073965"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are these non examples?</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can we fix the non-examples?</a:t>
            </a:r>
            <a:endParaRPr/>
          </a:p>
        </p:txBody>
      </p:sp>
      <p:sp>
        <p:nvSpPr>
          <p:cNvPr id="206" name="Google Shape;206;p8"/>
          <p:cNvSpPr txBox="1"/>
          <p:nvPr/>
        </p:nvSpPr>
        <p:spPr>
          <a:xfrm>
            <a:off x="325099" y="525639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After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bed.</a:t>
            </a:r>
            <a:endParaRPr/>
          </a:p>
        </p:txBody>
      </p:sp>
      <p:sp>
        <p:nvSpPr>
          <p:cNvPr id="207" name="Google Shape;207;p8"/>
          <p:cNvSpPr/>
          <p:nvPr/>
        </p:nvSpPr>
        <p:spPr>
          <a:xfrm>
            <a:off x="479697" y="3245145"/>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pic>
        <p:nvPicPr>
          <p:cNvPr id="208" name="Google Shape;208;p8" descr="See the source image"/>
          <p:cNvPicPr preferRelativeResize="0"/>
          <p:nvPr/>
        </p:nvPicPr>
        <p:blipFill rotWithShape="1">
          <a:blip r:embed="rId6">
            <a:alphaModFix/>
          </a:blip>
          <a:srcRect l="50750"/>
          <a:stretch/>
        </p:blipFill>
        <p:spPr>
          <a:xfrm>
            <a:off x="6416394" y="3100722"/>
            <a:ext cx="857250" cy="784725"/>
          </a:xfrm>
          <a:prstGeom prst="rect">
            <a:avLst/>
          </a:prstGeom>
          <a:noFill/>
          <a:ln>
            <a:noFill/>
          </a:ln>
        </p:spPr>
      </p:pic>
      <p:sp>
        <p:nvSpPr>
          <p:cNvPr id="209" name="Google Shape;209;p8"/>
          <p:cNvSpPr txBox="1"/>
          <p:nvPr/>
        </p:nvSpPr>
        <p:spPr>
          <a:xfrm>
            <a:off x="240003" y="383107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Before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go to bed. </a:t>
            </a:r>
            <a:endParaRPr/>
          </a:p>
        </p:txBody>
      </p:sp>
      <p:sp>
        <p:nvSpPr>
          <p:cNvPr id="210" name="Google Shape;210;p8"/>
          <p:cNvSpPr txBox="1"/>
          <p:nvPr/>
        </p:nvSpPr>
        <p:spPr>
          <a:xfrm>
            <a:off x="1022806" y="4299628"/>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before, but we do not clean our teeth once we are already in bed. </a:t>
            </a:r>
            <a:endParaRPr/>
          </a:p>
        </p:txBody>
      </p:sp>
      <p:sp>
        <p:nvSpPr>
          <p:cNvPr id="211" name="Google Shape;211;p8"/>
          <p:cNvSpPr txBox="1"/>
          <p:nvPr/>
        </p:nvSpPr>
        <p:spPr>
          <a:xfrm>
            <a:off x="1001301" y="5842507"/>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after, but it is not a complete thought. There is no subject or verb after the sentence stem.  </a:t>
            </a:r>
            <a:endParaRPr sz="1800">
              <a:solidFill>
                <a:srgbClr val="FF0000"/>
              </a:solidFill>
              <a:latin typeface="Century Gothic"/>
              <a:ea typeface="Century Gothic"/>
              <a:cs typeface="Century Gothic"/>
              <a:sym typeface="Century Gothic"/>
            </a:endParaRPr>
          </a:p>
        </p:txBody>
      </p:sp>
      <p:sp>
        <p:nvSpPr>
          <p:cNvPr id="212" name="Google Shape;212;p8"/>
          <p:cNvSpPr txBox="1"/>
          <p:nvPr/>
        </p:nvSpPr>
        <p:spPr>
          <a:xfrm>
            <a:off x="154907" y="402386"/>
            <a:ext cx="8858464" cy="1715421"/>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219" name="Google Shape;219;p9"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20" name="Google Shape;220;p9"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21" name="Google Shape;221;p9" descr="Icon&#10;&#10;Description automatically generated"/>
          <p:cNvPicPr preferRelativeResize="0"/>
          <p:nvPr/>
        </p:nvPicPr>
        <p:blipFill rotWithShape="1">
          <a:blip r:embed="rId5">
            <a:alphaModFix/>
          </a:blip>
          <a:srcRect/>
          <a:stretch/>
        </p:blipFill>
        <p:spPr>
          <a:xfrm>
            <a:off x="9771566" y="126056"/>
            <a:ext cx="693813" cy="679158"/>
          </a:xfrm>
          <a:prstGeom prst="rect">
            <a:avLst/>
          </a:prstGeom>
          <a:noFill/>
          <a:ln>
            <a:noFill/>
          </a:ln>
        </p:spPr>
      </p:pic>
      <p:sp>
        <p:nvSpPr>
          <p:cNvPr id="222" name="Google Shape;222;p9"/>
          <p:cNvSpPr txBox="1"/>
          <p:nvPr/>
        </p:nvSpPr>
        <p:spPr>
          <a:xfrm>
            <a:off x="240003" y="4475340"/>
            <a:ext cx="5379748"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After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bed.</a:t>
            </a:r>
            <a:endParaRPr/>
          </a:p>
        </p:txBody>
      </p:sp>
      <p:sp>
        <p:nvSpPr>
          <p:cNvPr id="223" name="Google Shape;223;p9"/>
          <p:cNvSpPr/>
          <p:nvPr/>
        </p:nvSpPr>
        <p:spPr>
          <a:xfrm>
            <a:off x="394601" y="2464095"/>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pic>
        <p:nvPicPr>
          <p:cNvPr id="224" name="Google Shape;224;p9" descr="See the source image"/>
          <p:cNvPicPr preferRelativeResize="0"/>
          <p:nvPr/>
        </p:nvPicPr>
        <p:blipFill rotWithShape="1">
          <a:blip r:embed="rId6">
            <a:alphaModFix/>
          </a:blip>
          <a:srcRect l="50750"/>
          <a:stretch/>
        </p:blipFill>
        <p:spPr>
          <a:xfrm>
            <a:off x="3600450" y="2186275"/>
            <a:ext cx="857250" cy="784725"/>
          </a:xfrm>
          <a:prstGeom prst="rect">
            <a:avLst/>
          </a:prstGeom>
          <a:noFill/>
          <a:ln>
            <a:noFill/>
          </a:ln>
        </p:spPr>
      </p:pic>
      <p:sp>
        <p:nvSpPr>
          <p:cNvPr id="225" name="Google Shape;225;p9"/>
          <p:cNvSpPr txBox="1"/>
          <p:nvPr/>
        </p:nvSpPr>
        <p:spPr>
          <a:xfrm>
            <a:off x="154907" y="3050027"/>
            <a:ext cx="546484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Before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go to bed. </a:t>
            </a:r>
            <a:endParaRPr/>
          </a:p>
        </p:txBody>
      </p:sp>
      <p:sp>
        <p:nvSpPr>
          <p:cNvPr id="226" name="Google Shape;226;p9"/>
          <p:cNvSpPr txBox="1"/>
          <p:nvPr/>
        </p:nvSpPr>
        <p:spPr>
          <a:xfrm>
            <a:off x="937711" y="3518578"/>
            <a:ext cx="4682040" cy="92333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before, but we do not clean our teeth once we are already in bed. </a:t>
            </a:r>
            <a:endParaRPr/>
          </a:p>
        </p:txBody>
      </p:sp>
      <p:sp>
        <p:nvSpPr>
          <p:cNvPr id="227" name="Google Shape;227;p9"/>
          <p:cNvSpPr txBox="1"/>
          <p:nvPr/>
        </p:nvSpPr>
        <p:spPr>
          <a:xfrm>
            <a:off x="916206" y="5061457"/>
            <a:ext cx="4703546" cy="92333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after, but it is not a complete thought. There is no subject or verb after the sentence stem.  </a:t>
            </a:r>
            <a:endParaRPr/>
          </a:p>
        </p:txBody>
      </p:sp>
      <p:sp>
        <p:nvSpPr>
          <p:cNvPr id="228" name="Google Shape;228;p9"/>
          <p:cNvSpPr txBox="1"/>
          <p:nvPr/>
        </p:nvSpPr>
        <p:spPr>
          <a:xfrm>
            <a:off x="154907" y="402386"/>
            <a:ext cx="8858464" cy="1742057"/>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‘Before’ and ‘after’ are subordinating conjunctions that tell us the order that events happen in.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with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29" name="Google Shape;229;p9"/>
          <p:cNvSpPr/>
          <p:nvPr/>
        </p:nvSpPr>
        <p:spPr>
          <a:xfrm>
            <a:off x="6572249" y="2391091"/>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pic>
        <p:nvPicPr>
          <p:cNvPr id="230" name="Google Shape;230;p9" descr="https://cdn3.vectorstock.com/i/1000x1000/77/52/yes-tick-icon-vector-22957752.jpg"/>
          <p:cNvPicPr preferRelativeResize="0"/>
          <p:nvPr/>
        </p:nvPicPr>
        <p:blipFill rotWithShape="1">
          <a:blip r:embed="rId7">
            <a:alphaModFix/>
          </a:blip>
          <a:srcRect b="10582"/>
          <a:stretch/>
        </p:blipFill>
        <p:spPr>
          <a:xfrm>
            <a:off x="9029587" y="2311378"/>
            <a:ext cx="837870" cy="621089"/>
          </a:xfrm>
          <a:prstGeom prst="rect">
            <a:avLst/>
          </a:prstGeom>
          <a:noFill/>
          <a:ln>
            <a:noFill/>
          </a:ln>
        </p:spPr>
      </p:pic>
      <p:sp>
        <p:nvSpPr>
          <p:cNvPr id="231" name="Google Shape;231;p9"/>
          <p:cNvSpPr txBox="1"/>
          <p:nvPr/>
        </p:nvSpPr>
        <p:spPr>
          <a:xfrm>
            <a:off x="6572249" y="4475340"/>
            <a:ext cx="5379748"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After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go to bed. </a:t>
            </a:r>
            <a:endParaRPr/>
          </a:p>
        </p:txBody>
      </p:sp>
      <p:sp>
        <p:nvSpPr>
          <p:cNvPr id="232" name="Google Shape;232;p9"/>
          <p:cNvSpPr txBox="1"/>
          <p:nvPr/>
        </p:nvSpPr>
        <p:spPr>
          <a:xfrm>
            <a:off x="6487153" y="3050027"/>
            <a:ext cx="546484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Before </a:t>
            </a:r>
            <a:r>
              <a:rPr lang="en-AU" sz="2000">
                <a:solidFill>
                  <a:schemeClr val="dk1"/>
                </a:solidFill>
                <a:latin typeface="Century Gothic"/>
                <a:ea typeface="Century Gothic"/>
                <a:cs typeface="Century Gothic"/>
                <a:sym typeface="Century Gothic"/>
              </a:rPr>
              <a:t>we clean our teeth,</a:t>
            </a:r>
            <a:r>
              <a:rPr lang="en-AU" sz="2000" b="1">
                <a:solidFill>
                  <a:srgbClr val="2F5496"/>
                </a:solidFill>
                <a:latin typeface="Century Gothic"/>
                <a:ea typeface="Century Gothic"/>
                <a:cs typeface="Century Gothic"/>
                <a:sym typeface="Century Gothic"/>
              </a:rPr>
              <a:t> </a:t>
            </a:r>
            <a:r>
              <a:rPr lang="en-AU" sz="2000">
                <a:solidFill>
                  <a:schemeClr val="dk1"/>
                </a:solidFill>
                <a:latin typeface="Century Gothic"/>
                <a:ea typeface="Century Gothic"/>
                <a:cs typeface="Century Gothic"/>
                <a:sym typeface="Century Gothic"/>
              </a:rPr>
              <a:t>we eat our dinner.</a:t>
            </a:r>
            <a:endParaRPr/>
          </a:p>
        </p:txBody>
      </p:sp>
      <p:sp>
        <p:nvSpPr>
          <p:cNvPr id="233" name="Google Shape;233;p9"/>
          <p:cNvSpPr txBox="1"/>
          <p:nvPr/>
        </p:nvSpPr>
        <p:spPr>
          <a:xfrm>
            <a:off x="10118035" y="913049"/>
            <a:ext cx="2073965"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are these non examples?</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can we fix the non-examples?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2499</Words>
  <Application>Microsoft Office PowerPoint</Application>
  <PresentationFormat>Widescreen</PresentationFormat>
  <Paragraphs>245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Noto Sans Symbols</vt:lpstr>
      <vt:lpstr>Arial</vt:lpstr>
      <vt:lpstr>Century Gothic</vt:lpstr>
      <vt:lpstr>Calibri</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1</cp:revision>
  <dcterms:created xsi:type="dcterms:W3CDTF">2021-08-04T08:19:39Z</dcterms:created>
  <dcterms:modified xsi:type="dcterms:W3CDTF">2022-10-18T05:32:08Z</dcterms:modified>
</cp:coreProperties>
</file>