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5" r:id="rId3"/>
    <p:sldId id="271" r:id="rId4"/>
    <p:sldId id="272" r:id="rId5"/>
    <p:sldId id="299" r:id="rId6"/>
    <p:sldId id="298" r:id="rId7"/>
    <p:sldId id="296" r:id="rId8"/>
    <p:sldId id="300" r:id="rId9"/>
    <p:sldId id="305" r:id="rId10"/>
    <p:sldId id="301" r:id="rId11"/>
    <p:sldId id="311" r:id="rId12"/>
    <p:sldId id="312" r:id="rId13"/>
    <p:sldId id="306" r:id="rId14"/>
    <p:sldId id="302" r:id="rId15"/>
    <p:sldId id="303" r:id="rId16"/>
    <p:sldId id="307" r:id="rId17"/>
    <p:sldId id="304" r:id="rId18"/>
    <p:sldId id="308" r:id="rId19"/>
    <p:sldId id="309" r:id="rId20"/>
    <p:sldId id="3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5C8AF46-24CD-457C-9F99-8251FB7CF17D}" type="datetimeFigureOut">
              <a:rPr lang="en-AU" smtClean="0"/>
              <a:pPr/>
              <a:t>9/09/2023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ECEF65E-7216-442D-9C96-F4680AC2624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8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9/09/2023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9/09/2023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9/09/2023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9/09/2023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9/09/2023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9/09/2023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9/09/2023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9/09/2023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9/09/2023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9/09/2023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9/09/2023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9/09/2023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3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</a:p>
          <a:p>
            <a:pPr algn="l"/>
            <a:r>
              <a:rPr lang="en-AU" sz="2400" dirty="0">
                <a:latin typeface="Century Gothic" panose="020B0502020202020204" pitchFamily="34" charset="0"/>
              </a:rPr>
              <a:t>Categorise verbs as action, occurrence or state.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I went for a run after school.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the verb not ‘run’ in this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466836" y="3047962"/>
            <a:ext cx="1521761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action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7E4BAA-64A4-4F6A-8A6B-24EAC3C4F394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F2E179-A29C-45A2-9E86-DF936608F442}"/>
              </a:ext>
            </a:extLst>
          </p:cNvPr>
          <p:cNvSpPr txBox="1"/>
          <p:nvPr/>
        </p:nvSpPr>
        <p:spPr>
          <a:xfrm>
            <a:off x="10181939" y="2420182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Run is a noun in this sentence. She went for A RUN. It is the name of an activity.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I entered the running race.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the verb not ‘running’ in this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466836" y="3047962"/>
            <a:ext cx="2311875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action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7E4BAA-64A4-4F6A-8A6B-24EAC3C4F394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F2E179-A29C-45A2-9E86-DF936608F442}"/>
              </a:ext>
            </a:extLst>
          </p:cNvPr>
          <p:cNvSpPr txBox="1"/>
          <p:nvPr/>
        </p:nvSpPr>
        <p:spPr>
          <a:xfrm>
            <a:off x="10181939" y="2420182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‘Running’ is a modifier of the word race. Is describes the type of race. It is not a verb in this sentence.</a:t>
            </a:r>
          </a:p>
        </p:txBody>
      </p:sp>
    </p:spTree>
    <p:extLst>
      <p:ext uri="{BB962C8B-B14F-4D97-AF65-F5344CB8AC3E}">
        <p14:creationId xmlns:p14="http://schemas.microsoft.com/office/powerpoint/2010/main" val="33896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I was running to the canteen.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helping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1702672" y="3008771"/>
            <a:ext cx="2311875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action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7E4BAA-64A4-4F6A-8A6B-24EAC3C4F394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F2E179-A29C-45A2-9E86-DF936608F442}"/>
              </a:ext>
            </a:extLst>
          </p:cNvPr>
          <p:cNvSpPr txBox="1"/>
          <p:nvPr/>
        </p:nvSpPr>
        <p:spPr>
          <a:xfrm>
            <a:off x="10181939" y="2420182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Was is the helping verb in this sentence.</a:t>
            </a:r>
          </a:p>
        </p:txBody>
      </p:sp>
    </p:spTree>
    <p:extLst>
      <p:ext uri="{BB962C8B-B14F-4D97-AF65-F5344CB8AC3E}">
        <p14:creationId xmlns:p14="http://schemas.microsoft.com/office/powerpoint/2010/main" val="20165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Bread consists of flour, water and yeast.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____________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 (Bread)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1567668" y="2734071"/>
            <a:ext cx="1654926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state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9C04B7-F873-41BB-8EE6-C233BB89DA4E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16632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I am walking to the shop.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246221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____________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function of ‘am’? How is it a helping verb? What verb is it helping?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1532157" y="3008771"/>
            <a:ext cx="2160954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action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6D7D19-8FC7-4424-BF3C-33A71836909B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15931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The caterpillar became a butterfly.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____________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 (The caterpillar)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3501566" y="2905919"/>
            <a:ext cx="2046977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occurrence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05F81-7AD9-4102-B5AD-3ABC734135F0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69074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I know this story.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____________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 (I)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386938" y="3008771"/>
            <a:ext cx="1654926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state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3B4251-5272-43E0-9C5B-9DD877FF629B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5282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The blackout occurred after midnight.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____________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 (The blackout)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3281057" y="2905920"/>
            <a:ext cx="2285241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occurrence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908AF3-26E9-4233-A09F-CB1BA31813C2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15026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The cake weighs 800 grams.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____________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 (The cake)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2858610" y="3008771"/>
            <a:ext cx="2041864" cy="94179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state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9CB467-BA91-4A31-A557-18306140165A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13782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We felt the sun on our skin.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____________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 (We)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1123784" y="3008771"/>
            <a:ext cx="1157778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state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1C8A7-3481-4550-98C4-D3D9E271EADF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</p:spTree>
    <p:extLst>
      <p:ext uri="{BB962C8B-B14F-4D97-AF65-F5344CB8AC3E}">
        <p14:creationId xmlns:p14="http://schemas.microsoft.com/office/powerpoint/2010/main" val="16905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9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AU" sz="2800" dirty="0"/>
              <a:t>Insert sentences from topics/texts/themes in class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1C8A7-3481-4550-98C4-D3D9E271EADF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2" name="Google Shape;197;p8" descr="Logo, icon&#10;&#10;Description automatically generated">
            <a:extLst>
              <a:ext uri="{FF2B5EF4-FFF2-40B4-BE49-F238E27FC236}">
                <a16:creationId xmlns:a16="http://schemas.microsoft.com/office/drawing/2014/main" id="{C27A7D70-8211-4330-AAC3-3432F9382A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7922" y="922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5;p2" descr="Icon&#10;&#10;Description automatically generated">
            <a:extLst>
              <a:ext uri="{FF2B5EF4-FFF2-40B4-BE49-F238E27FC236}">
                <a16:creationId xmlns:a16="http://schemas.microsoft.com/office/drawing/2014/main" id="{51F8849C-8474-4F5F-AB26-F0C3FE4B52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878" y="119862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86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859" y="2282190"/>
            <a:ext cx="1055370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to:</a:t>
            </a:r>
          </a:p>
          <a:p>
            <a:endParaRPr lang="en-AU" sz="2800" b="0" i="0" dirty="0">
              <a:solidFill>
                <a:srgbClr val="000000"/>
              </a:solidFill>
              <a:effectLst/>
              <a:latin typeface="brandon-grotesque"/>
            </a:endParaRPr>
          </a:p>
          <a:p>
            <a:r>
              <a:rPr lang="en-AU" sz="2800" dirty="0">
                <a:latin typeface="Century Gothic" panose="020B0502020202020204" pitchFamily="34" charset="0"/>
              </a:rPr>
              <a:t>Categorise verbs as action, occurrence or state.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541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787" y="2104629"/>
            <a:ext cx="109506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latin typeface="Century Gothic" panose="020B0502020202020204" pitchFamily="34" charset="0"/>
              </a:rPr>
              <a:t>Subject:</a:t>
            </a:r>
          </a:p>
          <a:p>
            <a:r>
              <a:rPr lang="en-AU" sz="4000" b="1" dirty="0">
                <a:solidFill>
                  <a:srgbClr val="001BA0"/>
                </a:solidFill>
                <a:latin typeface="Century Gothic" panose="020B0502020202020204" pitchFamily="34" charset="0"/>
              </a:rPr>
              <a:t>Tells WHO or WHAT the sentence is about</a:t>
            </a:r>
            <a:r>
              <a:rPr lang="en-AU" sz="4000" dirty="0">
                <a:solidFill>
                  <a:srgbClr val="001BA0"/>
                </a:solidFill>
                <a:latin typeface="Century Gothic" panose="020B0502020202020204" pitchFamily="34" charset="0"/>
              </a:rPr>
              <a:t>.</a:t>
            </a:r>
            <a:endParaRPr lang="en-AU" sz="4000" dirty="0">
              <a:latin typeface="Century Gothic" panose="020B0502020202020204" pitchFamily="34" charset="0"/>
            </a:endParaRPr>
          </a:p>
          <a:p>
            <a:endParaRPr lang="en-AU" sz="4000" dirty="0">
              <a:latin typeface="Century Gothic" panose="020B0502020202020204" pitchFamily="34" charset="0"/>
            </a:endParaRPr>
          </a:p>
          <a:p>
            <a:r>
              <a:rPr lang="en-AU" sz="4000" b="1" dirty="0">
                <a:latin typeface="Century Gothic" panose="020B0502020202020204" pitchFamily="34" charset="0"/>
              </a:rPr>
              <a:t>Predicate:</a:t>
            </a:r>
          </a:p>
          <a:p>
            <a:r>
              <a:rPr lang="en-AU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Tells what the subject DOES or IS and contains the verb.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70150"/>
            <a:ext cx="8005283" cy="119513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sentence must contain at least one clause.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clause must contain a subject and a verb.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predicate is the verb and all its bits!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109" y="103469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562" y="118035"/>
            <a:ext cx="693813" cy="679158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78747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verb is a word which describes an action, state, or occurrence.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forms the main part of the predicate of a sentenc</a:t>
            </a:r>
            <a:r>
              <a:rPr lang="en-AU" dirty="0">
                <a:latin typeface="Century Gothic" panose="020B0502020202020204" pitchFamily="34" charset="0"/>
              </a:rPr>
              <a:t>e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466981-3B39-4472-BEC6-0535AF208332}"/>
              </a:ext>
            </a:extLst>
          </p:cNvPr>
          <p:cNvSpPr txBox="1"/>
          <p:nvPr/>
        </p:nvSpPr>
        <p:spPr>
          <a:xfrm>
            <a:off x="433937" y="1731063"/>
            <a:ext cx="9468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A physical or mental action: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She </a:t>
            </a:r>
            <a:r>
              <a:rPr lang="en-AU" sz="2400" b="1" dirty="0">
                <a:latin typeface="Century Gothic" panose="020B0502020202020204" pitchFamily="34" charset="0"/>
              </a:rPr>
              <a:t>walked</a:t>
            </a:r>
            <a:r>
              <a:rPr lang="en-AU" sz="2400" dirty="0">
                <a:latin typeface="Century Gothic" panose="020B0502020202020204" pitchFamily="34" charset="0"/>
              </a:rPr>
              <a:t>. 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They </a:t>
            </a:r>
            <a:r>
              <a:rPr lang="en-AU" sz="2400" b="1" dirty="0">
                <a:latin typeface="Century Gothic" panose="020B0502020202020204" pitchFamily="34" charset="0"/>
              </a:rPr>
              <a:t>thought</a:t>
            </a:r>
            <a:r>
              <a:rPr lang="en-AU" sz="2400" dirty="0">
                <a:latin typeface="Century Gothic" panose="020B0502020202020204" pitchFamily="34" charset="0"/>
              </a:rPr>
              <a:t> about the answers.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are the three main types of verbs?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60DC24-B61A-4B0F-BD88-0DED88995482}"/>
              </a:ext>
            </a:extLst>
          </p:cNvPr>
          <p:cNvSpPr txBox="1"/>
          <p:nvPr/>
        </p:nvSpPr>
        <p:spPr>
          <a:xfrm>
            <a:off x="433937" y="3578457"/>
            <a:ext cx="10566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A state - form of being: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 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We </a:t>
            </a:r>
            <a:r>
              <a:rPr lang="en-AU" sz="2400" b="1" dirty="0">
                <a:latin typeface="Century Gothic" panose="020B0502020202020204" pitchFamily="34" charset="0"/>
              </a:rPr>
              <a:t>are</a:t>
            </a:r>
            <a:r>
              <a:rPr lang="en-AU" sz="2400" dirty="0">
                <a:latin typeface="Century Gothic" panose="020B0502020202020204" pitchFamily="34" charset="0"/>
              </a:rPr>
              <a:t> cold.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He </a:t>
            </a:r>
            <a:r>
              <a:rPr lang="en-AU" sz="2400" b="1" dirty="0">
                <a:latin typeface="Century Gothic" panose="020B0502020202020204" pitchFamily="34" charset="0"/>
              </a:rPr>
              <a:t>was</a:t>
            </a:r>
            <a:r>
              <a:rPr lang="en-AU" sz="2400" dirty="0">
                <a:latin typeface="Century Gothic" panose="020B0502020202020204" pitchFamily="34" charset="0"/>
              </a:rPr>
              <a:t> happy.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F9B8D-9FAF-49A1-B3F3-2B98206D2768}"/>
              </a:ext>
            </a:extLst>
          </p:cNvPr>
          <p:cNvSpPr txBox="1"/>
          <p:nvPr/>
        </p:nvSpPr>
        <p:spPr>
          <a:xfrm>
            <a:off x="433937" y="5219536"/>
            <a:ext cx="10566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An occurrence -something happening: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>
                <a:latin typeface="Century Gothic" panose="020B0502020202020204" pitchFamily="34" charset="0"/>
              </a:rPr>
              <a:t>The sun </a:t>
            </a:r>
            <a:r>
              <a:rPr lang="en-AU" sz="2400" b="1" dirty="0">
                <a:latin typeface="Century Gothic" panose="020B0502020202020204" pitchFamily="34" charset="0"/>
              </a:rPr>
              <a:t>shone.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She </a:t>
            </a:r>
            <a:r>
              <a:rPr lang="en-AU" sz="2400" b="1" dirty="0">
                <a:latin typeface="Century Gothic" panose="020B0502020202020204" pitchFamily="34" charset="0"/>
              </a:rPr>
              <a:t>became</a:t>
            </a:r>
            <a:r>
              <a:rPr lang="en-AU" sz="2400" dirty="0">
                <a:latin typeface="Century Gothic" panose="020B0502020202020204" pitchFamily="34" charset="0"/>
              </a:rPr>
              <a:t> a teacher.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Public Domain Clip Art Image | Illustration of a girl kicking a soccer ...">
            <a:extLst>
              <a:ext uri="{FF2B5EF4-FFF2-40B4-BE49-F238E27FC236}">
                <a16:creationId xmlns:a16="http://schemas.microsoft.com/office/drawing/2014/main" id="{F8E8C697-129F-45E2-A96C-7EA334E4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131" y="1977093"/>
            <a:ext cx="1026653" cy="10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s Of People Thinking | Free download on ClipArtMag">
            <a:extLst>
              <a:ext uri="{FF2B5EF4-FFF2-40B4-BE49-F238E27FC236}">
                <a16:creationId xmlns:a16="http://schemas.microsoft.com/office/drawing/2014/main" id="{88360C0B-130F-4E27-91D2-C2A2FAE0E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6394" y="1932855"/>
            <a:ext cx="564968" cy="103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ild leaning on chair">
            <a:extLst>
              <a:ext uri="{FF2B5EF4-FFF2-40B4-BE49-F238E27FC236}">
                <a16:creationId xmlns:a16="http://schemas.microsoft.com/office/drawing/2014/main" id="{DC40FD44-539D-4E51-886D-64B5E24413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271" y="3681976"/>
            <a:ext cx="1338607" cy="1358862"/>
          </a:xfrm>
          <a:prstGeom prst="rect">
            <a:avLst/>
          </a:prstGeom>
        </p:spPr>
      </p:pic>
      <p:pic>
        <p:nvPicPr>
          <p:cNvPr id="7" name="Picture 6" descr="Sunset in the tropics, with palm leaves">
            <a:extLst>
              <a:ext uri="{FF2B5EF4-FFF2-40B4-BE49-F238E27FC236}">
                <a16:creationId xmlns:a16="http://schemas.microsoft.com/office/drawing/2014/main" id="{06E377D6-CF5B-482D-B6CA-9D670778B9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271" y="5318257"/>
            <a:ext cx="1640264" cy="15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466981-3B39-4472-BEC6-0535AF208332}"/>
              </a:ext>
            </a:extLst>
          </p:cNvPr>
          <p:cNvSpPr txBox="1"/>
          <p:nvPr/>
        </p:nvSpPr>
        <p:spPr>
          <a:xfrm>
            <a:off x="433937" y="1731063"/>
            <a:ext cx="9468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Lee </a:t>
            </a:r>
            <a:r>
              <a:rPr lang="en-AU" sz="3200" b="1" dirty="0">
                <a:latin typeface="Century Gothic" panose="020B0502020202020204" pitchFamily="34" charset="0"/>
              </a:rPr>
              <a:t>drove</a:t>
            </a:r>
            <a:r>
              <a:rPr lang="en-AU" sz="3200" dirty="0">
                <a:latin typeface="Century Gothic" panose="020B0502020202020204" pitchFamily="34" charset="0"/>
              </a:rPr>
              <a:t> her car to work. (action)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are the three main types of verbs?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17B394-F2F3-46B5-9E3B-54D89C4DD1C8}"/>
              </a:ext>
            </a:extLst>
          </p:cNvPr>
          <p:cNvSpPr txBox="1"/>
          <p:nvPr/>
        </p:nvSpPr>
        <p:spPr>
          <a:xfrm>
            <a:off x="433936" y="2609651"/>
            <a:ext cx="946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Snow </a:t>
            </a:r>
            <a:r>
              <a:rPr lang="en-AU" sz="3200" b="1" dirty="0">
                <a:latin typeface="Century Gothic" panose="020B0502020202020204" pitchFamily="34" charset="0"/>
              </a:rPr>
              <a:t>glistened</a:t>
            </a:r>
            <a:r>
              <a:rPr lang="en-AU" sz="3200" dirty="0">
                <a:latin typeface="Century Gothic" panose="020B0502020202020204" pitchFamily="34" charset="0"/>
              </a:rPr>
              <a:t> on the roof tops. (occurrence)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60DC24-B61A-4B0F-BD88-0DED88995482}"/>
              </a:ext>
            </a:extLst>
          </p:cNvPr>
          <p:cNvSpPr txBox="1"/>
          <p:nvPr/>
        </p:nvSpPr>
        <p:spPr>
          <a:xfrm>
            <a:off x="472515" y="3049446"/>
            <a:ext cx="10566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His scooter </a:t>
            </a:r>
            <a:r>
              <a:rPr lang="en-AU" sz="3200" b="1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blue. (state)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F9B8D-9FAF-49A1-B3F3-2B98206D2768}"/>
              </a:ext>
            </a:extLst>
          </p:cNvPr>
          <p:cNvSpPr txBox="1"/>
          <p:nvPr/>
        </p:nvSpPr>
        <p:spPr>
          <a:xfrm>
            <a:off x="433936" y="4536938"/>
            <a:ext cx="10566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They </a:t>
            </a:r>
            <a:r>
              <a:rPr lang="en-AU" sz="3200" b="1" dirty="0">
                <a:latin typeface="Century Gothic" panose="020B0502020202020204" pitchFamily="34" charset="0"/>
              </a:rPr>
              <a:t>were</a:t>
            </a:r>
            <a:r>
              <a:rPr lang="en-AU" sz="3200" dirty="0">
                <a:latin typeface="Century Gothic" panose="020B0502020202020204" pitchFamily="34" charset="0"/>
              </a:rPr>
              <a:t> cold. (state)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00317-B7AB-4844-9725-7A44813A36B4}"/>
              </a:ext>
            </a:extLst>
          </p:cNvPr>
          <p:cNvSpPr txBox="1"/>
          <p:nvPr/>
        </p:nvSpPr>
        <p:spPr>
          <a:xfrm>
            <a:off x="453226" y="5503864"/>
            <a:ext cx="10566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 </a:t>
            </a:r>
            <a:r>
              <a:rPr lang="en-AU" sz="3200" b="1" dirty="0">
                <a:latin typeface="Century Gothic" panose="020B0502020202020204" pitchFamily="34" charset="0"/>
              </a:rPr>
              <a:t>believe</a:t>
            </a:r>
            <a:r>
              <a:rPr lang="en-AU" sz="3200" dirty="0">
                <a:latin typeface="Century Gothic" panose="020B0502020202020204" pitchFamily="34" charset="0"/>
              </a:rPr>
              <a:t> in fate. (state)</a:t>
            </a:r>
          </a:p>
          <a:p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66B84F0-7A06-4FEB-918F-F176F3E9F194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78747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verb is a word which describes an action, state, or occurrence.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It forms the main part of the predicate of a sentenc</a:t>
            </a:r>
            <a:r>
              <a:rPr lang="en-AU" dirty="0">
                <a:latin typeface="Century Gothic" panose="020B0502020202020204" pitchFamily="34" charset="0"/>
              </a:rPr>
              <a:t>e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00249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Some verbs have helping and linking roles!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135" y="123041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893B50-11C7-4D8B-BE28-A6672CEF1569}"/>
              </a:ext>
            </a:extLst>
          </p:cNvPr>
          <p:cNvSpPr txBox="1"/>
          <p:nvPr/>
        </p:nvSpPr>
        <p:spPr>
          <a:xfrm>
            <a:off x="95434" y="1054625"/>
            <a:ext cx="8898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b="1" dirty="0">
                <a:latin typeface="Century Gothic" panose="020B0502020202020204" pitchFamily="34" charset="0"/>
                <a:sym typeface="Happy Monkey"/>
              </a:rPr>
              <a:t>Linking verbs are verbs that connect the subject of a sentence with a word that gives information about the subject.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6134F8-07E3-44A1-8684-7A95B4DDCD5B}"/>
              </a:ext>
            </a:extLst>
          </p:cNvPr>
          <p:cNvSpPr txBox="1"/>
          <p:nvPr/>
        </p:nvSpPr>
        <p:spPr>
          <a:xfrm>
            <a:off x="95435" y="4071282"/>
            <a:ext cx="9501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b="1" dirty="0">
                <a:latin typeface="Century Gothic" panose="020B0502020202020204" pitchFamily="34" charset="0"/>
                <a:sym typeface="Happy Monkey"/>
              </a:rPr>
              <a:t>Helping verbs are not the main verb in the sentence – they help the main verb!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03E2FF-9411-4555-A73D-1B6D5D456401}"/>
              </a:ext>
            </a:extLst>
          </p:cNvPr>
          <p:cNvSpPr txBox="1"/>
          <p:nvPr/>
        </p:nvSpPr>
        <p:spPr>
          <a:xfrm>
            <a:off x="95434" y="1835406"/>
            <a:ext cx="61211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is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tired.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The couch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is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blue.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The chairs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are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broken.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0C4F3D-CBAD-4082-BF4E-091E73359184}"/>
              </a:ext>
            </a:extLst>
          </p:cNvPr>
          <p:cNvSpPr txBox="1"/>
          <p:nvPr/>
        </p:nvSpPr>
        <p:spPr>
          <a:xfrm>
            <a:off x="252920" y="4494426"/>
            <a:ext cx="61211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She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is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running to the shops.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He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can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swim ten laps.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We </a:t>
            </a:r>
            <a:r>
              <a:rPr lang="en-AU" b="1" dirty="0">
                <a:latin typeface="Century Gothic" panose="020B0502020202020204" pitchFamily="34" charset="0"/>
                <a:sym typeface="Happy Monkey"/>
              </a:rPr>
              <a:t>are</a:t>
            </a:r>
            <a:r>
              <a:rPr lang="en-AU" dirty="0">
                <a:latin typeface="Century Gothic" panose="020B0502020202020204" pitchFamily="34" charset="0"/>
                <a:sym typeface="Happy Monkey"/>
              </a:rPr>
              <a:t> eating pizza on the lawn.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endParaRPr lang="en-AU" dirty="0">
              <a:latin typeface="Century Gothic" panose="020B0502020202020204" pitchFamily="34" charset="0"/>
              <a:sym typeface="Happy Monkey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B99A44-6C68-47DA-926B-ABB939F21C88}"/>
              </a:ext>
            </a:extLst>
          </p:cNvPr>
          <p:cNvSpPr/>
          <p:nvPr/>
        </p:nvSpPr>
        <p:spPr>
          <a:xfrm>
            <a:off x="6030156" y="1987728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These verbs link the subject to more information about the subject.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108A4-FC7F-4634-B282-5C7CF2269B8E}"/>
              </a:ext>
            </a:extLst>
          </p:cNvPr>
          <p:cNvSpPr/>
          <p:nvPr/>
        </p:nvSpPr>
        <p:spPr>
          <a:xfrm>
            <a:off x="6096000" y="4812306"/>
            <a:ext cx="2715644" cy="15979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These verbs are not the main verb- but they help the main verb in the verb phrase.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1E04C4-05A5-455B-BD76-9C72B51BDB9D}"/>
              </a:ext>
            </a:extLst>
          </p:cNvPr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linking verb in this sentence? What is it linking?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71C707-E594-4235-9FBB-2C1E5F4E79AE}"/>
              </a:ext>
            </a:extLst>
          </p:cNvPr>
          <p:cNvSpPr txBox="1"/>
          <p:nvPr/>
        </p:nvSpPr>
        <p:spPr>
          <a:xfrm>
            <a:off x="10181939" y="4812306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helping verb in this sentence? What is the main verb? </a:t>
            </a:r>
          </a:p>
        </p:txBody>
      </p:sp>
    </p:spTree>
    <p:extLst>
      <p:ext uri="{BB962C8B-B14F-4D97-AF65-F5344CB8AC3E}">
        <p14:creationId xmlns:p14="http://schemas.microsoft.com/office/powerpoint/2010/main" val="16969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I run around the oval after school.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____________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404693" y="3047962"/>
            <a:ext cx="953590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action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7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I am ten years old.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62383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verb- write it on your whiteboard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Categorise the verb as either: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Action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Occurrence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State</a:t>
            </a:r>
            <a:endParaRPr lang="en-AU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815882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How do you know it’s a ____________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502347" y="3047962"/>
            <a:ext cx="953590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state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8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Words>1147</Words>
  <Application>Microsoft Office PowerPoint</Application>
  <PresentationFormat>Widescreen</PresentationFormat>
  <Paragraphs>258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brandon-grotesque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51</cp:revision>
  <dcterms:created xsi:type="dcterms:W3CDTF">2021-08-04T08:19:39Z</dcterms:created>
  <dcterms:modified xsi:type="dcterms:W3CDTF">2023-09-09T07:48:48Z</dcterms:modified>
</cp:coreProperties>
</file>