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71" r:id="rId4"/>
    <p:sldId id="272" r:id="rId5"/>
    <p:sldId id="298" r:id="rId6"/>
    <p:sldId id="296" r:id="rId7"/>
    <p:sldId id="319" r:id="rId8"/>
    <p:sldId id="320" r:id="rId9"/>
    <p:sldId id="321" r:id="rId10"/>
    <p:sldId id="310" r:id="rId11"/>
    <p:sldId id="311" r:id="rId12"/>
    <p:sldId id="312" r:id="rId13"/>
    <p:sldId id="313" r:id="rId14"/>
    <p:sldId id="314" r:id="rId15"/>
    <p:sldId id="315" r:id="rId16"/>
    <p:sldId id="277" r:id="rId17"/>
    <p:sldId id="316" r:id="rId18"/>
    <p:sldId id="317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7FF7-7571-46E5-84EA-97B6C23C9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24A98-34AD-4EEA-A607-7DA66EA6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EA5B-2B4F-4BD3-A443-E9BDFF8A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A405-FA71-497E-90D5-63E2B260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4D49-2234-4AF8-A52D-FF8791EC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1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8383-17E8-4C84-AFE1-E7E5F145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5C17C-F772-409E-BC3A-3FA50EDAE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3CDB0-1AD3-4784-B983-3BE400A0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858B-4F54-4965-9C13-4110DE3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ED21-FAE1-4860-9A99-1C966A79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56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75F5C-463C-4036-9EE4-B8B1BDA5F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FF08E-EBCF-46B2-9A94-55397F890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586C-EEE2-4DBF-9760-A1DF346D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6E9B9-219A-43E9-88C4-9C4649C3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F508-D459-46FB-9900-8A967685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65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1AA6-73CC-4B75-A7AB-03A4D872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3D76C-AFE4-404C-9CBC-B3A00184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9E77-1DC6-4CCC-BBA5-FF4DA715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5D76-689B-4359-8D85-A02CA2FA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7A97-E5AB-4F8E-8CEC-A1ABF447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FC24-9062-4617-852F-EE5D3CEC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0A926-A128-4080-9AA5-AC9D79E3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BD79-4B23-426C-AF58-7F675397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621B-44A1-4F94-9B82-847A5380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D8451-38FE-4171-9E9C-7ABAAACD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47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98CF-7EEF-42B0-A836-91417B41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CFF7-9FD9-4A8A-A10B-ED19D13F0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8A519-7668-4E9D-AB2B-35F0D4A79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DA8F0-C2C8-426A-86A3-069A6048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003D-DD8B-4D30-8BD8-013AF5F5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CDC8E-1DA3-4CE5-B60B-5F162D98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80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D4AD-0CF5-45C7-BE54-F174608C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3104-64E6-4344-A52C-F56F0E756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6736B-FF57-4AC5-A778-BE3F5C0F4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E8373-9064-4494-B102-D321A3DAF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EFC6B-D415-4E76-AF66-27B38388B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23A81-AF9D-4949-8A4B-850E6F5F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5CBBD-F506-4489-B7CF-92E56886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DFAD8-35CB-4889-9258-25E10D88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8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9E0E-BD01-4EB2-A86F-87614D54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97C6A-1E3C-4480-8CBF-CF48D175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5A6E-39E0-4AFD-98EA-F8F332E2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4AB14-A8BE-4C84-A7F5-F3010313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32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C3588-94E9-44B8-BF76-D5016105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4DE84-7470-410C-A23D-C391C73A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FCCA3-008C-4D70-BC6A-E25090BD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56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E4C0-A331-448E-98C2-D7334DDD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FD10A-7D13-4056-8E27-7F988464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0BA34-4AFE-47B4-9C96-3913674A2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BD19-3C7E-4C3A-940F-A4A084FF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2ECED-3868-4D91-B5C6-A0FEAC3F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AC82F-7ADB-4F61-A467-76173408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29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ABC3-B980-406A-BB80-F061272B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486B6-A750-41F0-91BE-A40ABE5F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577EE-2715-44E3-963C-EF02234D1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29B42-4BB8-49C3-809E-AAD4C9C5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E773A-F9F3-4D06-96A1-3169B58A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9B51A-8062-493A-BC2B-1EF37C9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0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F57F8-FA7F-4C57-B65A-4FC31CEA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F68E-3D33-4F57-8798-F4EACE5FF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4DCC-D397-4F4C-A401-9C392766B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3D13-890D-4104-9C2A-4E715FBEBECE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1920-40B2-4969-9600-44481DE8C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BA00-2245-4653-9611-B7D5B4CF2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D72-54DD-4052-89F8-0FD9F467A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9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</a:p>
          <a:p>
            <a:pPr algn="l"/>
            <a:r>
              <a:rPr lang="en-AU" dirty="0">
                <a:latin typeface="Century Gothic" panose="020B0502020202020204" pitchFamily="34" charset="0"/>
              </a:rPr>
              <a:t>Change the verb within a sentence to match the subject and tense (subject-verb agreement)</a:t>
            </a:r>
            <a:r>
              <a:rPr lang="en-AU" sz="2400" dirty="0"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We are so hungry.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523279" y="1834647"/>
            <a:ext cx="1157778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481615" y="1701393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I ______ so hungry.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481615" y="3169630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He ______ so hungry.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54959" y="5260020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Present tense- happening now or a current state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A71935C-63D9-4C5B-9032-A92792FCA92F}"/>
              </a:ext>
            </a:extLst>
          </p:cNvPr>
          <p:cNvSpPr txBox="1">
            <a:spLocks/>
          </p:cNvSpPr>
          <p:nvPr/>
        </p:nvSpPr>
        <p:spPr>
          <a:xfrm>
            <a:off x="415493" y="441605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______ so hungry.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37999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am ten years old.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839698" y="1917577"/>
            <a:ext cx="989102" cy="845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490492" y="1917577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We ______ ten years old.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490492" y="3385814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She ______ ten years old.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70219" y="5260020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Present tense- happening now or a current state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ADD4DAB-0F6C-4791-BEB0-7D6EF629B75E}"/>
              </a:ext>
            </a:extLst>
          </p:cNvPr>
          <p:cNvSpPr txBox="1">
            <a:spLocks/>
          </p:cNvSpPr>
          <p:nvPr/>
        </p:nvSpPr>
        <p:spPr>
          <a:xfrm>
            <a:off x="477934" y="471151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______ ten years old.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14407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was in the shopping centre.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937352" y="1901136"/>
            <a:ext cx="989102" cy="845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503050" y="1887208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in the shopping centre.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503050" y="3355445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She _____ in the shopping centre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Past tense- happened in the past or past state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ADD4DAB-0F6C-4791-BEB0-7D6EF629B75E}"/>
              </a:ext>
            </a:extLst>
          </p:cNvPr>
          <p:cNvSpPr txBox="1">
            <a:spLocks/>
          </p:cNvSpPr>
          <p:nvPr/>
        </p:nvSpPr>
        <p:spPr>
          <a:xfrm>
            <a:off x="490492" y="4681143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  in the shopping centre.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33878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He was in the soccer team.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478890" y="1884696"/>
            <a:ext cx="989102" cy="845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503050" y="1577148"/>
            <a:ext cx="10222618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in the soccer team.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503050" y="2647527"/>
            <a:ext cx="10222618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I _____ in the soccer team.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Past tense- happened in the past or past state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ADD4DAB-0F6C-4791-BEB0-7D6EF629B75E}"/>
              </a:ext>
            </a:extLst>
          </p:cNvPr>
          <p:cNvSpPr txBox="1">
            <a:spLocks/>
          </p:cNvSpPr>
          <p:nvPr/>
        </p:nvSpPr>
        <p:spPr>
          <a:xfrm>
            <a:off x="515608" y="3928924"/>
            <a:ext cx="10222618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 in the soccer team.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7771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am going to the library tomorrow.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helping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802245" y="1835406"/>
            <a:ext cx="2322694" cy="845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 and helping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153139" y="2170339"/>
            <a:ext cx="10136079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going to the library tomorrow.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153139" y="3496037"/>
            <a:ext cx="10136079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He _____ going to the library tomorrow.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Future tense- happening in the future or future state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ADD4DAB-0F6C-4791-BEB0-7D6EF629B75E}"/>
              </a:ext>
            </a:extLst>
          </p:cNvPr>
          <p:cNvSpPr txBox="1">
            <a:spLocks/>
          </p:cNvSpPr>
          <p:nvPr/>
        </p:nvSpPr>
        <p:spPr>
          <a:xfrm>
            <a:off x="153139" y="4876564"/>
            <a:ext cx="10136079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 going to the library tomorrow.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29413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2" y="1294577"/>
            <a:ext cx="8898940" cy="1468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We are turning eleven next year. 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helping verb? What did it have to match?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482571" y="2024109"/>
            <a:ext cx="3009530" cy="82798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0166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 and helping verb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907A71-0C48-4A2C-AF0C-838D41970761}"/>
              </a:ext>
            </a:extLst>
          </p:cNvPr>
          <p:cNvSpPr txBox="1">
            <a:spLocks/>
          </p:cNvSpPr>
          <p:nvPr/>
        </p:nvSpPr>
        <p:spPr>
          <a:xfrm>
            <a:off x="490492" y="1901507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I  ______ turning eleven next year.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CB246FD-9315-485F-9517-5D1AF8DA33B4}"/>
              </a:ext>
            </a:extLst>
          </p:cNvPr>
          <p:cNvSpPr txBox="1">
            <a:spLocks/>
          </p:cNvSpPr>
          <p:nvPr/>
        </p:nvSpPr>
        <p:spPr>
          <a:xfrm>
            <a:off x="490492" y="3227205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He _____ turning eleven next year.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6008F-DB56-4B7A-8B25-77D8E4D6FDA3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Future tense- happening in the future or future state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ADD4DAB-0F6C-4791-BEB0-7D6EF629B75E}"/>
              </a:ext>
            </a:extLst>
          </p:cNvPr>
          <p:cNvSpPr txBox="1">
            <a:spLocks/>
          </p:cNvSpPr>
          <p:nvPr/>
        </p:nvSpPr>
        <p:spPr>
          <a:xfrm>
            <a:off x="490492" y="437591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700" dirty="0"/>
              <a:t>They ____ turning eleven next year.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33725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8" y="1475614"/>
            <a:ext cx="11808512" cy="5726588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/>
              <a:t>Which sentences are correct?</a:t>
            </a:r>
            <a:endParaRPr lang="en-AU" dirty="0">
              <a:latin typeface="Arial Rounded MT Bold" panose="020F0704030504030204" pitchFamily="34" charset="0"/>
            </a:endParaRPr>
          </a:p>
          <a:p>
            <a:endParaRPr lang="en-AU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The boy was hungry.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They was hungry.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I was hungry.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We was hungry.</a:t>
            </a:r>
          </a:p>
          <a:p>
            <a:pPr marL="0" indent="0">
              <a:buNone/>
            </a:pPr>
            <a:endParaRPr lang="en-AU" dirty="0">
              <a:solidFill>
                <a:srgbClr val="333333"/>
              </a:solidFill>
              <a:latin typeface="Helvetica Neue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5338" y="5573395"/>
            <a:ext cx="428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entury Gothic" panose="020B0502020202020204" pitchFamily="34" charset="0"/>
              </a:rPr>
              <a:t>a &amp;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91" y="17054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369" y="170548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291" y="844626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369" y="83051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249" y="507587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helping  verb? What did it have to match?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3274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 (and helping verb)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Identify the tense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6F49CA7-2C84-4778-B2E5-3586AF823CB1}"/>
              </a:ext>
            </a:extLst>
          </p:cNvPr>
          <p:cNvSpPr txBox="1">
            <a:spLocks/>
          </p:cNvSpPr>
          <p:nvPr/>
        </p:nvSpPr>
        <p:spPr>
          <a:xfrm>
            <a:off x="94697" y="1538564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000" dirty="0"/>
              <a:t>I  am walking to the beach.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FBB8FF-3053-45CA-9E33-E406647F34C5}"/>
              </a:ext>
            </a:extLst>
          </p:cNvPr>
          <p:cNvSpPr/>
          <p:nvPr/>
        </p:nvSpPr>
        <p:spPr>
          <a:xfrm>
            <a:off x="435005" y="2272683"/>
            <a:ext cx="3165445" cy="8193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2C8A65C-3BF6-4FC9-BA62-20CEADA9445F}"/>
              </a:ext>
            </a:extLst>
          </p:cNvPr>
          <p:cNvSpPr txBox="1">
            <a:spLocks/>
          </p:cNvSpPr>
          <p:nvPr/>
        </p:nvSpPr>
        <p:spPr>
          <a:xfrm>
            <a:off x="94697" y="3190699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>
              <a:buFont typeface="Wingdings" panose="05000000000000000000" pitchFamily="2" charset="2"/>
              <a:buChar char="§"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walking to the beach.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EAF9F6-B731-4C07-8EE0-6A4609B48144}"/>
              </a:ext>
            </a:extLst>
          </p:cNvPr>
          <p:cNvSpPr txBox="1">
            <a:spLocks/>
          </p:cNvSpPr>
          <p:nvPr/>
        </p:nvSpPr>
        <p:spPr>
          <a:xfrm>
            <a:off x="94697" y="274441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She  ______ walking to the beach.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9BB6337-95EE-4FC9-95FD-3A530B19275F}"/>
              </a:ext>
            </a:extLst>
          </p:cNvPr>
          <p:cNvSpPr txBox="1">
            <a:spLocks/>
          </p:cNvSpPr>
          <p:nvPr/>
        </p:nvSpPr>
        <p:spPr>
          <a:xfrm>
            <a:off x="94697" y="5057047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They  ______ walking to the beach.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E99905-C7AD-4E22-B0D1-476DD39C0CCA}"/>
              </a:ext>
            </a:extLst>
          </p:cNvPr>
          <p:cNvSpPr/>
          <p:nvPr/>
        </p:nvSpPr>
        <p:spPr>
          <a:xfrm>
            <a:off x="9454959" y="5260020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Present tense- happening now or a current state</a:t>
            </a:r>
          </a:p>
        </p:txBody>
      </p:sp>
    </p:spTree>
    <p:extLst>
      <p:ext uri="{BB962C8B-B14F-4D97-AF65-F5344CB8AC3E}">
        <p14:creationId xmlns:p14="http://schemas.microsoft.com/office/powerpoint/2010/main" val="36382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helping  verb? What did it have to match?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3274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 (and helping verb)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Identify the tense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6F49CA7-2C84-4778-B2E5-3586AF823CB1}"/>
              </a:ext>
            </a:extLst>
          </p:cNvPr>
          <p:cNvSpPr txBox="1">
            <a:spLocks/>
          </p:cNvSpPr>
          <p:nvPr/>
        </p:nvSpPr>
        <p:spPr>
          <a:xfrm>
            <a:off x="94697" y="1538564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000" dirty="0"/>
              <a:t>I  was heading towards town.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FBB8FF-3053-45CA-9E33-E406647F34C5}"/>
              </a:ext>
            </a:extLst>
          </p:cNvPr>
          <p:cNvSpPr/>
          <p:nvPr/>
        </p:nvSpPr>
        <p:spPr>
          <a:xfrm>
            <a:off x="435005" y="2272683"/>
            <a:ext cx="3165445" cy="8193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2C8A65C-3BF6-4FC9-BA62-20CEADA9445F}"/>
              </a:ext>
            </a:extLst>
          </p:cNvPr>
          <p:cNvSpPr txBox="1">
            <a:spLocks/>
          </p:cNvSpPr>
          <p:nvPr/>
        </p:nvSpPr>
        <p:spPr>
          <a:xfrm>
            <a:off x="94697" y="3851199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heading towards town.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EAF9F6-B731-4C07-8EE0-6A4609B48144}"/>
              </a:ext>
            </a:extLst>
          </p:cNvPr>
          <p:cNvSpPr txBox="1">
            <a:spLocks/>
          </p:cNvSpPr>
          <p:nvPr/>
        </p:nvSpPr>
        <p:spPr>
          <a:xfrm>
            <a:off x="94697" y="274441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She  ______ heading towards town.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9BB6337-95EE-4FC9-95FD-3A530B19275F}"/>
              </a:ext>
            </a:extLst>
          </p:cNvPr>
          <p:cNvSpPr txBox="1">
            <a:spLocks/>
          </p:cNvSpPr>
          <p:nvPr/>
        </p:nvSpPr>
        <p:spPr>
          <a:xfrm>
            <a:off x="94697" y="5057047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They  ______ heading towards town.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68712-B237-4BB3-87C6-1B2D0A4DC7D0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Past tense- happened in the past or past state</a:t>
            </a:r>
          </a:p>
        </p:txBody>
      </p:sp>
    </p:spTree>
    <p:extLst>
      <p:ext uri="{BB962C8B-B14F-4D97-AF65-F5344CB8AC3E}">
        <p14:creationId xmlns:p14="http://schemas.microsoft.com/office/powerpoint/2010/main" val="14421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Development-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41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the helping  verb? What did it have to match?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6B3F5-6FDC-43FC-9277-9C350150C303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3274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 (and helping verb)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Identify the tense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Re-write the sentence on the whiteboard to match the new subject and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6F49CA7-2C84-4778-B2E5-3586AF823CB1}"/>
              </a:ext>
            </a:extLst>
          </p:cNvPr>
          <p:cNvSpPr txBox="1">
            <a:spLocks/>
          </p:cNvSpPr>
          <p:nvPr/>
        </p:nvSpPr>
        <p:spPr>
          <a:xfrm>
            <a:off x="94697" y="1538564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000" dirty="0"/>
              <a:t>I  will bring my lunchbox home.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FBB8FF-3053-45CA-9E33-E406647F34C5}"/>
              </a:ext>
            </a:extLst>
          </p:cNvPr>
          <p:cNvSpPr/>
          <p:nvPr/>
        </p:nvSpPr>
        <p:spPr>
          <a:xfrm>
            <a:off x="435006" y="2237173"/>
            <a:ext cx="2272684" cy="8548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2C8A65C-3BF6-4FC9-BA62-20CEADA9445F}"/>
              </a:ext>
            </a:extLst>
          </p:cNvPr>
          <p:cNvSpPr txBox="1">
            <a:spLocks/>
          </p:cNvSpPr>
          <p:nvPr/>
        </p:nvSpPr>
        <p:spPr>
          <a:xfrm>
            <a:off x="94697" y="3851199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We  ______ bring our lunchbox home.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EAF9F6-B731-4C07-8EE0-6A4609B48144}"/>
              </a:ext>
            </a:extLst>
          </p:cNvPr>
          <p:cNvSpPr txBox="1">
            <a:spLocks/>
          </p:cNvSpPr>
          <p:nvPr/>
        </p:nvSpPr>
        <p:spPr>
          <a:xfrm>
            <a:off x="94697" y="2744412"/>
            <a:ext cx="8898940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She  ______ bring her lunchbox home.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9BB6337-95EE-4FC9-95FD-3A530B19275F}"/>
              </a:ext>
            </a:extLst>
          </p:cNvPr>
          <p:cNvSpPr txBox="1">
            <a:spLocks/>
          </p:cNvSpPr>
          <p:nvPr/>
        </p:nvSpPr>
        <p:spPr>
          <a:xfrm>
            <a:off x="94696" y="5057047"/>
            <a:ext cx="9102569" cy="146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3700" dirty="0"/>
          </a:p>
          <a:p>
            <a:pPr marL="0" indent="0">
              <a:buNone/>
            </a:pPr>
            <a:r>
              <a:rPr lang="en-AU" sz="3700" dirty="0"/>
              <a:t>They  ______ bring their lunchbox home.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408DB2-0F37-49EA-B875-38AF11845B6E}"/>
              </a:ext>
            </a:extLst>
          </p:cNvPr>
          <p:cNvSpPr/>
          <p:nvPr/>
        </p:nvSpPr>
        <p:spPr>
          <a:xfrm>
            <a:off x="9454959" y="5210321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Future tense- happening in the future or future state</a:t>
            </a:r>
          </a:p>
        </p:txBody>
      </p:sp>
    </p:spTree>
    <p:extLst>
      <p:ext uri="{BB962C8B-B14F-4D97-AF65-F5344CB8AC3E}">
        <p14:creationId xmlns:p14="http://schemas.microsoft.com/office/powerpoint/2010/main" val="32805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513" y="1722897"/>
            <a:ext cx="10553700" cy="169277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to: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Change the verb within a sentence to match the subject and tense (subject-verb agreement)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787" y="2104629"/>
            <a:ext cx="10950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4000" b="1" dirty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4000" dirty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4000" dirty="0">
              <a:latin typeface="Century Gothic" panose="020B0502020202020204" pitchFamily="34" charset="0"/>
            </a:endParaRPr>
          </a:p>
          <a:p>
            <a:endParaRPr lang="en-AU" sz="4000" dirty="0">
              <a:latin typeface="Century Gothic" panose="020B0502020202020204" pitchFamily="34" charset="0"/>
            </a:endParaRPr>
          </a:p>
          <a:p>
            <a:r>
              <a:rPr lang="en-AU" sz="4000" b="1" dirty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70150"/>
            <a:ext cx="8005283" cy="119513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must 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verb.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predicate is the verb and all its bits!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09" y="103469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62" y="118035"/>
            <a:ext cx="693813" cy="679158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247354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verb is a word which describes an action, state, or occurrence.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forms the main part of the predicate of a sentence.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predicate is the verb and all its bits!  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Lee </a:t>
            </a:r>
            <a:r>
              <a:rPr lang="en-AU" sz="3200" b="1" dirty="0">
                <a:latin typeface="Century Gothic" panose="020B0502020202020204" pitchFamily="34" charset="0"/>
              </a:rPr>
              <a:t>drove</a:t>
            </a:r>
            <a:r>
              <a:rPr lang="en-AU" sz="3200" dirty="0">
                <a:latin typeface="Century Gothic" panose="020B0502020202020204" pitchFamily="34" charset="0"/>
              </a:rPr>
              <a:t> her car to work. (action)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three main types of verbs?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B394-F2F3-46B5-9E3B-54D89C4DD1C8}"/>
              </a:ext>
            </a:extLst>
          </p:cNvPr>
          <p:cNvSpPr txBox="1"/>
          <p:nvPr/>
        </p:nvSpPr>
        <p:spPr>
          <a:xfrm>
            <a:off x="433936" y="2609651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Snow </a:t>
            </a:r>
            <a:r>
              <a:rPr lang="en-AU" sz="3200" b="1" dirty="0">
                <a:latin typeface="Century Gothic" panose="020B0502020202020204" pitchFamily="34" charset="0"/>
              </a:rPr>
              <a:t>glistened</a:t>
            </a:r>
            <a:r>
              <a:rPr lang="en-AU" sz="3200" dirty="0">
                <a:latin typeface="Century Gothic" panose="020B0502020202020204" pitchFamily="34" charset="0"/>
              </a:rPr>
              <a:t> on the roof tops. (occurrence)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72515" y="3049446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His scooter </a:t>
            </a:r>
            <a:r>
              <a:rPr lang="en-AU" sz="3200" b="1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blue.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6" y="4536938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were</a:t>
            </a:r>
            <a:r>
              <a:rPr lang="en-AU" sz="3200" dirty="0">
                <a:latin typeface="Century Gothic" panose="020B0502020202020204" pitchFamily="34" charset="0"/>
              </a:rPr>
              <a:t> cold.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00317-B7AB-4844-9725-7A44813A36B4}"/>
              </a:ext>
            </a:extLst>
          </p:cNvPr>
          <p:cNvSpPr txBox="1"/>
          <p:nvPr/>
        </p:nvSpPr>
        <p:spPr>
          <a:xfrm>
            <a:off x="453226" y="5503864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</a:t>
            </a:r>
            <a:r>
              <a:rPr lang="en-AU" sz="3200" b="1" dirty="0">
                <a:latin typeface="Century Gothic" panose="020B0502020202020204" pitchFamily="34" charset="0"/>
              </a:rPr>
              <a:t>believe</a:t>
            </a:r>
            <a:r>
              <a:rPr lang="en-AU" sz="3200" dirty="0">
                <a:latin typeface="Century Gothic" panose="020B0502020202020204" pitchFamily="34" charset="0"/>
              </a:rPr>
              <a:t> in fate.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0024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Some verbs can have helping and linking roles!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35" y="123041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893B50-11C7-4D8B-BE28-A6672CEF1569}"/>
              </a:ext>
            </a:extLst>
          </p:cNvPr>
          <p:cNvSpPr txBox="1"/>
          <p:nvPr/>
        </p:nvSpPr>
        <p:spPr>
          <a:xfrm>
            <a:off x="95434" y="1054625"/>
            <a:ext cx="8898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b="1" dirty="0">
                <a:latin typeface="Century Gothic" panose="020B0502020202020204" pitchFamily="34" charset="0"/>
                <a:sym typeface="Happy Monkey"/>
              </a:rPr>
              <a:t>Linking verbs are verbs that connect the subject of a sentence with a word that gives information about the subject.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134F8-07E3-44A1-8684-7A95B4DDCD5B}"/>
              </a:ext>
            </a:extLst>
          </p:cNvPr>
          <p:cNvSpPr txBox="1"/>
          <p:nvPr/>
        </p:nvSpPr>
        <p:spPr>
          <a:xfrm>
            <a:off x="95435" y="4071282"/>
            <a:ext cx="9501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b="1" dirty="0">
                <a:latin typeface="Century Gothic" panose="020B0502020202020204" pitchFamily="34" charset="0"/>
                <a:sym typeface="Happy Monkey"/>
              </a:rPr>
              <a:t>Helping verbs are not the main verb in the sentence – they help the main verb!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3E2FF-9411-4555-A73D-1B6D5D456401}"/>
              </a:ext>
            </a:extLst>
          </p:cNvPr>
          <p:cNvSpPr txBox="1"/>
          <p:nvPr/>
        </p:nvSpPr>
        <p:spPr>
          <a:xfrm>
            <a:off x="95434" y="1835406"/>
            <a:ext cx="6121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tired.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couch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blue.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chairs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broken.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C4F3D-CBAD-4082-BF4E-091E73359184}"/>
              </a:ext>
            </a:extLst>
          </p:cNvPr>
          <p:cNvSpPr txBox="1"/>
          <p:nvPr/>
        </p:nvSpPr>
        <p:spPr>
          <a:xfrm>
            <a:off x="252920" y="4494426"/>
            <a:ext cx="6121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can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swim ten laps.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We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eating pizza on the lawn.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99A44-6C68-47DA-926B-ABB939F21C88}"/>
              </a:ext>
            </a:extLst>
          </p:cNvPr>
          <p:cNvSpPr/>
          <p:nvPr/>
        </p:nvSpPr>
        <p:spPr>
          <a:xfrm>
            <a:off x="6030156" y="1987728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These verbs link the subject to more information about the subject.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108A4-FC7F-4634-B282-5C7CF2269B8E}"/>
              </a:ext>
            </a:extLst>
          </p:cNvPr>
          <p:cNvSpPr/>
          <p:nvPr/>
        </p:nvSpPr>
        <p:spPr>
          <a:xfrm>
            <a:off x="6096000" y="4812306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These verbs are not the main verb- but they help the main verb in the verb phrase.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E04C4-05A5-455B-BD76-9C72B51BDB9D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linking verb in this sentence? What is it linking?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1C707-E594-4235-9FBB-2C1E5F4E79AE}"/>
              </a:ext>
            </a:extLst>
          </p:cNvPr>
          <p:cNvSpPr txBox="1"/>
          <p:nvPr/>
        </p:nvSpPr>
        <p:spPr>
          <a:xfrm>
            <a:off x="10181939" y="481230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helping verb in this sentence? What is the main verb? </a:t>
            </a:r>
          </a:p>
        </p:txBody>
      </p:sp>
    </p:spTree>
    <p:extLst>
      <p:ext uri="{BB962C8B-B14F-4D97-AF65-F5344CB8AC3E}">
        <p14:creationId xmlns:p14="http://schemas.microsoft.com/office/powerpoint/2010/main" val="16969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0024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Linking and helping verbs change based on the subject.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35" y="123041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03E2FF-9411-4555-A73D-1B6D5D456401}"/>
              </a:ext>
            </a:extLst>
          </p:cNvPr>
          <p:cNvSpPr txBox="1"/>
          <p:nvPr/>
        </p:nvSpPr>
        <p:spPr>
          <a:xfrm>
            <a:off x="157854" y="1391266"/>
            <a:ext cx="6121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sz="2000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sz="2000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sz="2000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sz="2000" dirty="0">
                <a:latin typeface="Century Gothic" panose="020B0502020202020204" pitchFamily="34" charset="0"/>
                <a:sym typeface="Happy Monkey"/>
              </a:rPr>
              <a:t> tired.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sz="2000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sz="2000" dirty="0">
                <a:latin typeface="Century Gothic" panose="020B0502020202020204" pitchFamily="34" charset="0"/>
                <a:sym typeface="Happy Monkey"/>
              </a:rPr>
              <a:t>They </a:t>
            </a:r>
            <a:r>
              <a:rPr lang="en-AU" sz="2000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sz="2000" dirty="0">
                <a:latin typeface="Century Gothic" panose="020B0502020202020204" pitchFamily="34" charset="0"/>
                <a:sym typeface="Happy Monkey"/>
              </a:rPr>
              <a:t> tired.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sz="2000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sz="2000" dirty="0">
                <a:latin typeface="Century Gothic" panose="020B0502020202020204" pitchFamily="34" charset="0"/>
                <a:sym typeface="Happy Monkey"/>
              </a:rPr>
              <a:t>I </a:t>
            </a:r>
            <a:r>
              <a:rPr lang="en-AU" sz="2000" b="1" dirty="0">
                <a:latin typeface="Century Gothic" panose="020B0502020202020204" pitchFamily="34" charset="0"/>
                <a:sym typeface="Happy Monkey"/>
              </a:rPr>
              <a:t>am</a:t>
            </a:r>
            <a:r>
              <a:rPr lang="en-AU" sz="2000" dirty="0">
                <a:latin typeface="Century Gothic" panose="020B0502020202020204" pitchFamily="34" charset="0"/>
                <a:sym typeface="Happy Monkey"/>
              </a:rPr>
              <a:t> tired.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sz="2000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sz="2000" dirty="0">
                <a:latin typeface="Century Gothic" panose="020B0502020202020204" pitchFamily="34" charset="0"/>
                <a:sym typeface="Happy Monkey"/>
              </a:rPr>
              <a:t>We </a:t>
            </a:r>
            <a:r>
              <a:rPr lang="en-AU" sz="2000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sz="2000" dirty="0">
                <a:latin typeface="Century Gothic" panose="020B0502020202020204" pitchFamily="34" charset="0"/>
                <a:sym typeface="Happy Monkey"/>
              </a:rPr>
              <a:t> tired.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C4F3D-CBAD-4082-BF4E-091E73359184}"/>
              </a:ext>
            </a:extLst>
          </p:cNvPr>
          <p:cNvSpPr txBox="1"/>
          <p:nvPr/>
        </p:nvSpPr>
        <p:spPr>
          <a:xfrm>
            <a:off x="157854" y="4257891"/>
            <a:ext cx="61211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They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</a:t>
            </a:r>
          </a:p>
          <a:p>
            <a:pPr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am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</a:t>
            </a:r>
          </a:p>
          <a:p>
            <a:pPr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We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E04C4-05A5-455B-BD76-9C72B51BDB9D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did the verb change to when the subject was ‘we’?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1C707-E594-4235-9FBB-2C1E5F4E79AE}"/>
              </a:ext>
            </a:extLst>
          </p:cNvPr>
          <p:cNvSpPr txBox="1"/>
          <p:nvPr/>
        </p:nvSpPr>
        <p:spPr>
          <a:xfrm>
            <a:off x="10181939" y="481230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helping verb change to when the subject was ‘they’?</a:t>
            </a:r>
          </a:p>
        </p:txBody>
      </p:sp>
    </p:spTree>
    <p:extLst>
      <p:ext uri="{BB962C8B-B14F-4D97-AF65-F5344CB8AC3E}">
        <p14:creationId xmlns:p14="http://schemas.microsoft.com/office/powerpoint/2010/main" val="30758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0024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Linking and helping verbs change based on the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69" y="114274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41E04C4-05A5-455B-BD76-9C72B51BDB9D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tense for happening now?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9BFEB06-F349-4A2B-9A6D-41AEF5736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99308"/>
              </p:ext>
            </p:extLst>
          </p:nvPr>
        </p:nvGraphicFramePr>
        <p:xfrm>
          <a:off x="957803" y="2566221"/>
          <a:ext cx="7946826" cy="18931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8942">
                  <a:extLst>
                    <a:ext uri="{9D8B030D-6E8A-4147-A177-3AD203B41FA5}">
                      <a16:colId xmlns:a16="http://schemas.microsoft.com/office/drawing/2014/main" val="4222986176"/>
                    </a:ext>
                  </a:extLst>
                </a:gridCol>
                <a:gridCol w="2648942">
                  <a:extLst>
                    <a:ext uri="{9D8B030D-6E8A-4147-A177-3AD203B41FA5}">
                      <a16:colId xmlns:a16="http://schemas.microsoft.com/office/drawing/2014/main" val="2085368193"/>
                    </a:ext>
                  </a:extLst>
                </a:gridCol>
                <a:gridCol w="2648942">
                  <a:extLst>
                    <a:ext uri="{9D8B030D-6E8A-4147-A177-3AD203B41FA5}">
                      <a16:colId xmlns:a16="http://schemas.microsoft.com/office/drawing/2014/main" val="920317104"/>
                    </a:ext>
                  </a:extLst>
                </a:gridCol>
              </a:tblGrid>
              <a:tr h="443309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PAST 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PRESENT 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FUTURE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0699"/>
                  </a:ext>
                </a:extLst>
              </a:tr>
              <a:tr h="1449864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Happened in the past or past state</a:t>
                      </a:r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Happening now or current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Happening in the future/future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911624"/>
                  </a:ext>
                </a:extLst>
              </a:tr>
            </a:tbl>
          </a:graphicData>
        </a:graphic>
      </p:graphicFrame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3ADF736A-B4C2-4359-8452-42CF7B4ACD42}"/>
              </a:ext>
            </a:extLst>
          </p:cNvPr>
          <p:cNvSpPr/>
          <p:nvPr/>
        </p:nvSpPr>
        <p:spPr>
          <a:xfrm flipH="1">
            <a:off x="1800225" y="3698594"/>
            <a:ext cx="842422" cy="61595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5C20502B-B313-4C90-BC28-834DC2324EA5}"/>
              </a:ext>
            </a:extLst>
          </p:cNvPr>
          <p:cNvSpPr/>
          <p:nvPr/>
        </p:nvSpPr>
        <p:spPr>
          <a:xfrm>
            <a:off x="7162859" y="3698594"/>
            <a:ext cx="1067065" cy="61595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0024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Linking and helping verbs change based on the tense.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35" y="123041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03E2FF-9411-4555-A73D-1B6D5D456401}"/>
              </a:ext>
            </a:extLst>
          </p:cNvPr>
          <p:cNvSpPr txBox="1"/>
          <p:nvPr/>
        </p:nvSpPr>
        <p:spPr>
          <a:xfrm>
            <a:off x="157854" y="1391266"/>
            <a:ext cx="6121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tired.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was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tired.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will be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tired.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C4F3D-CBAD-4082-BF4E-091E73359184}"/>
              </a:ext>
            </a:extLst>
          </p:cNvPr>
          <p:cNvSpPr txBox="1"/>
          <p:nvPr/>
        </p:nvSpPr>
        <p:spPr>
          <a:xfrm>
            <a:off x="157854" y="3712409"/>
            <a:ext cx="61211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was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</a:t>
            </a:r>
          </a:p>
          <a:p>
            <a:pPr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will be 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E04C4-05A5-455B-BD76-9C72B51BDB9D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tense is this sentence in? How can you tell?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2799D7-481B-443A-A9AE-3ECE3720F139}"/>
              </a:ext>
            </a:extLst>
          </p:cNvPr>
          <p:cNvSpPr/>
          <p:nvPr/>
        </p:nvSpPr>
        <p:spPr>
          <a:xfrm>
            <a:off x="2660246" y="1522313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832A6F-C1C7-40CC-B589-D824DD6498CE}"/>
              </a:ext>
            </a:extLst>
          </p:cNvPr>
          <p:cNvSpPr/>
          <p:nvPr/>
        </p:nvSpPr>
        <p:spPr>
          <a:xfrm>
            <a:off x="2660246" y="2018304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D3959-7ED2-4EAB-A37E-645C4F7F5AD9}"/>
              </a:ext>
            </a:extLst>
          </p:cNvPr>
          <p:cNvSpPr/>
          <p:nvPr/>
        </p:nvSpPr>
        <p:spPr>
          <a:xfrm>
            <a:off x="2656362" y="2514295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future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DA9FFD-9445-4578-BBF3-9565FB09ED18}"/>
              </a:ext>
            </a:extLst>
          </p:cNvPr>
          <p:cNvSpPr/>
          <p:nvPr/>
        </p:nvSpPr>
        <p:spPr>
          <a:xfrm>
            <a:off x="4455157" y="3932703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1016D5-D8A7-4D46-A1D0-981CA3A3CE6D}"/>
              </a:ext>
            </a:extLst>
          </p:cNvPr>
          <p:cNvSpPr/>
          <p:nvPr/>
        </p:nvSpPr>
        <p:spPr>
          <a:xfrm>
            <a:off x="4455157" y="4449594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2EA477-B7FC-48E1-BF14-77CBC3A1A001}"/>
              </a:ext>
            </a:extLst>
          </p:cNvPr>
          <p:cNvSpPr/>
          <p:nvPr/>
        </p:nvSpPr>
        <p:spPr>
          <a:xfrm>
            <a:off x="4455157" y="4966485"/>
            <a:ext cx="1116368" cy="500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6974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 animBg="1"/>
      <p:bldP spid="17" grpId="0" animBg="1"/>
      <p:bldP spid="20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1328</Words>
  <Application>Microsoft Office PowerPoint</Application>
  <PresentationFormat>Widescreen</PresentationFormat>
  <Paragraphs>286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Century Gothic</vt:lpstr>
      <vt:lpstr>Helvetica Neue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2023-02-19T07:29:25Z</dcterms:created>
  <dcterms:modified xsi:type="dcterms:W3CDTF">2023-02-19T10:00:39Z</dcterms:modified>
</cp:coreProperties>
</file>