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3" r:id="rId6"/>
    <p:sldId id="260" r:id="rId7"/>
    <p:sldId id="272" r:id="rId8"/>
    <p:sldId id="270" r:id="rId9"/>
    <p:sldId id="271" r:id="rId10"/>
    <p:sldId id="261" r:id="rId11"/>
    <p:sldId id="262" r:id="rId12"/>
    <p:sldId id="265" r:id="rId13"/>
    <p:sldId id="263" r:id="rId14"/>
    <p:sldId id="264" r:id="rId15"/>
    <p:sldId id="266" r:id="rId16"/>
    <p:sldId id="267" r:id="rId17"/>
    <p:sldId id="26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8IWvh21qCLuzP0BO5zH+W7fYm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Please note this lesson teach ONE way to combine sentences. There are several other ways</a:t>
            </a: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59" name="Google Shape;1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5" name="Google Shape;17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1" name="Google Shape;19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Pronoun: 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Appositive: a car built in England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Conjunction: even though </a:t>
            </a:r>
            <a:endParaRPr/>
          </a:p>
        </p:txBody>
      </p:sp>
      <p:sp>
        <p:nvSpPr>
          <p:cNvPr id="207" name="Google Shape;20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9" name="Google Shape;23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3764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89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544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587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5/6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sz="1800" b="0" i="0" u="none" strike="noStrike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Combine and punctuate 3-4 simple sentences using conjunctions, relative clauses and/or appositives </a:t>
            </a:r>
            <a:endParaRPr b="1" dirty="0">
              <a:latin typeface="Century Gothic" panose="020B0502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Samantha </a:t>
            </a:r>
            <a:r>
              <a:rPr lang="en-AU" b="1" dirty="0" err="1"/>
              <a:t>Jelbart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B664F-E65D-49E2-842F-2E18575FD624}"/>
              </a:ext>
            </a:extLst>
          </p:cNvPr>
          <p:cNvSpPr txBox="1"/>
          <p:nvPr/>
        </p:nvSpPr>
        <p:spPr>
          <a:xfrm>
            <a:off x="1819373" y="5288437"/>
            <a:ext cx="8022211" cy="116955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ONLY do this lesson when students are proficient at combining two sentences using the following strategies:</a:t>
            </a:r>
          </a:p>
          <a:p>
            <a:r>
              <a:rPr lang="en-AU" dirty="0"/>
              <a:t>-Appositive</a:t>
            </a:r>
          </a:p>
          <a:p>
            <a:r>
              <a:rPr lang="en-AU" dirty="0"/>
              <a:t>-Conjunction</a:t>
            </a:r>
          </a:p>
          <a:p>
            <a:r>
              <a:rPr lang="en-AU" dirty="0"/>
              <a:t>-Relative clauses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62" name="Google Shape;162;p8"/>
          <p:cNvSpPr/>
          <p:nvPr/>
        </p:nvSpPr>
        <p:spPr>
          <a:xfrm>
            <a:off x="34633" y="2889901"/>
            <a:ext cx="8857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Asian Elephant is critically endangered. </a:t>
            </a:r>
            <a:endParaRPr sz="24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86562" y="4237615"/>
            <a:ext cx="124206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face habitat destruction.</a:t>
            </a: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86562" y="356545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Asian Elephant is the smallest of the elephant species.</a:t>
            </a:r>
            <a:endParaRPr sz="24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10319301" y="1406470"/>
            <a:ext cx="1872699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strategy did I use to combine these sentences?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86562" y="536349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Asian Elephant, </a:t>
            </a:r>
            <a:r>
              <a:rPr lang="en-AU" sz="2600" b="0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smallest of the elephant species</a:t>
            </a:r>
            <a:r>
              <a:rPr lang="en-AU" sz="2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is critically endangered </a:t>
            </a:r>
            <a:r>
              <a:rPr lang="en-AU" sz="2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 to</a:t>
            </a:r>
            <a:r>
              <a:rPr lang="en-AU" sz="2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habitat destruction.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919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600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9669" y="89737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70;p8">
            <a:extLst>
              <a:ext uri="{FF2B5EF4-FFF2-40B4-BE49-F238E27FC236}">
                <a16:creationId xmlns:a16="http://schemas.microsoft.com/office/drawing/2014/main" id="{E13E6E64-9CB1-4C7B-8318-7B4DEA668D0D}"/>
              </a:ext>
            </a:extLst>
          </p:cNvPr>
          <p:cNvSpPr/>
          <p:nvPr/>
        </p:nvSpPr>
        <p:spPr>
          <a:xfrm>
            <a:off x="34633" y="369318"/>
            <a:ext cx="10027200" cy="1938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main information in the sentences.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the sentences into one sentence using your knowledge of sentence combining strategies.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punctuation and reread the sentence to make sure it makes sense.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78" name="Google Shape;178;p3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3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919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1678" y="12646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6"/>
          <p:cNvSpPr txBox="1"/>
          <p:nvPr/>
        </p:nvSpPr>
        <p:spPr>
          <a:xfrm>
            <a:off x="116230" y="5516741"/>
            <a:ext cx="11845504" cy="96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Saltwater crocodiles, </a:t>
            </a:r>
            <a:r>
              <a:rPr lang="en-AU" sz="2800" b="0" i="0" u="sng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member of the reptile family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live in the Daintree River </a:t>
            </a: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a lifespan of about 70 years.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6"/>
          <p:cNvSpPr/>
          <p:nvPr/>
        </p:nvSpPr>
        <p:spPr>
          <a:xfrm>
            <a:off x="114678" y="3004309"/>
            <a:ext cx="99170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Saltwater crocodiles live in the Daintree River. </a:t>
            </a:r>
            <a:endParaRPr sz="2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85" name="Google Shape;185;p36"/>
          <p:cNvSpPr/>
          <p:nvPr/>
        </p:nvSpPr>
        <p:spPr>
          <a:xfrm>
            <a:off x="149310" y="4271215"/>
            <a:ext cx="9882367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crocodiles have a lifespan of about 70 years. </a:t>
            </a:r>
            <a:endParaRPr sz="2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86" name="Google Shape;186;p36"/>
          <p:cNvSpPr/>
          <p:nvPr/>
        </p:nvSpPr>
        <p:spPr>
          <a:xfrm>
            <a:off x="114678" y="3666073"/>
            <a:ext cx="99170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are part of the reptile family. </a:t>
            </a:r>
            <a:endParaRPr sz="24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3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4501" y="12037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66;p8">
            <a:extLst>
              <a:ext uri="{FF2B5EF4-FFF2-40B4-BE49-F238E27FC236}">
                <a16:creationId xmlns:a16="http://schemas.microsoft.com/office/drawing/2014/main" id="{F729E491-AABF-4272-8804-AB0D83A9EE11}"/>
              </a:ext>
            </a:extLst>
          </p:cNvPr>
          <p:cNvSpPr txBox="1"/>
          <p:nvPr/>
        </p:nvSpPr>
        <p:spPr>
          <a:xfrm>
            <a:off x="10319301" y="1406470"/>
            <a:ext cx="1872699" cy="203128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strategy did I use to combine these sentences?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Arial"/>
                <a:cs typeface="Arial"/>
                <a:sym typeface="Century Gothic"/>
              </a:rPr>
              <a:t>What is another way we could combine these sentences?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70;p8">
            <a:extLst>
              <a:ext uri="{FF2B5EF4-FFF2-40B4-BE49-F238E27FC236}">
                <a16:creationId xmlns:a16="http://schemas.microsoft.com/office/drawing/2014/main" id="{29DCC0D4-CD00-4EC1-ACE2-C614E579A03B}"/>
              </a:ext>
            </a:extLst>
          </p:cNvPr>
          <p:cNvSpPr/>
          <p:nvPr/>
        </p:nvSpPr>
        <p:spPr>
          <a:xfrm>
            <a:off x="34633" y="369318"/>
            <a:ext cx="10027200" cy="1938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main information in the sentences.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the sentences into one sentence using your knowledge of sentence combining strategies.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punctuation and reread the sentence to make sure it makes sense.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10203336" y="913049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lang="en-AU"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is the relative clause in this combined sentence? How is this different to an appositive?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81712" y="2851764"/>
            <a:ext cx="1274816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Prime Minister is the hea</a:t>
            </a: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of the government in many parliamentary systems.</a:t>
            </a:r>
          </a:p>
        </p:txBody>
      </p:sp>
      <p:sp>
        <p:nvSpPr>
          <p:cNvPr id="228" name="Google Shape;228;p12"/>
          <p:cNvSpPr txBox="1"/>
          <p:nvPr/>
        </p:nvSpPr>
        <p:spPr>
          <a:xfrm>
            <a:off x="91354" y="5135407"/>
            <a:ext cx="1198981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600"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Prime Minister, </a:t>
            </a:r>
            <a:r>
              <a:rPr lang="en-AU" sz="2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the head of the government in many parliamentary systems, is responsible for leading the executive branch and making key policy decisions.</a:t>
            </a:r>
            <a:endParaRPr sz="2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91354" y="4171114"/>
            <a:ext cx="859073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make key policy decisions.</a:t>
            </a:r>
            <a:endParaRPr sz="24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81712" y="3504787"/>
            <a:ext cx="1164806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are responsible for leading the executive branch.</a:t>
            </a:r>
            <a:endParaRPr sz="24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Google Shape;233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922" y="5151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1470" y="5151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85018" y="5213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0;p8">
            <a:extLst>
              <a:ext uri="{FF2B5EF4-FFF2-40B4-BE49-F238E27FC236}">
                <a16:creationId xmlns:a16="http://schemas.microsoft.com/office/drawing/2014/main" id="{01CF6AB2-0D8F-4A89-8BE1-2B66502C8FB4}"/>
              </a:ext>
            </a:extLst>
          </p:cNvPr>
          <p:cNvSpPr/>
          <p:nvPr/>
        </p:nvSpPr>
        <p:spPr>
          <a:xfrm>
            <a:off x="34633" y="369318"/>
            <a:ext cx="10027200" cy="1938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main information in the sentences.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the sentences into one sentence using your knowledge of sentence combining strategies.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punctuation and reread the sentence to make sure it makes sense.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94" name="Google Shape;194;p7"/>
          <p:cNvSpPr/>
          <p:nvPr/>
        </p:nvSpPr>
        <p:spPr>
          <a:xfrm>
            <a:off x="34633" y="2635038"/>
            <a:ext cx="927356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Mini Cooper is a car. </a:t>
            </a:r>
            <a:endParaRPr sz="24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86562" y="3947065"/>
            <a:ext cx="12420600" cy="47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very popular.</a:t>
            </a:r>
            <a:endParaRPr sz="24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34633" y="3326775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are built in England. </a:t>
            </a:r>
            <a:endParaRPr sz="24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10221800" y="1027753"/>
            <a:ext cx="198866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pronoun in the combined sentence?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conjunction in the combined sentence?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919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5063" y="89743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86562" y="5747650"/>
            <a:ext cx="11845504" cy="96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Mini Cooper, </a:t>
            </a:r>
            <a:r>
              <a:rPr lang="en-AU" sz="2600" b="0" i="0" u="sng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car built in England</a:t>
            </a:r>
            <a:r>
              <a:rPr lang="en-AU" sz="2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is very popular </a:t>
            </a:r>
            <a:r>
              <a:rPr lang="en-AU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 though </a:t>
            </a:r>
            <a:r>
              <a:rPr lang="en-AU" sz="26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6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often</a:t>
            </a:r>
            <a:r>
              <a:rPr lang="en-AU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</a:t>
            </a:r>
            <a:r>
              <a:rPr lang="en-AU" sz="2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mechanical issues.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86562" y="4559774"/>
            <a:ext cx="7476727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often have mechanical issues.</a:t>
            </a:r>
            <a:endParaRPr sz="24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5" name="Google Shape;170;p8">
            <a:extLst>
              <a:ext uri="{FF2B5EF4-FFF2-40B4-BE49-F238E27FC236}">
                <a16:creationId xmlns:a16="http://schemas.microsoft.com/office/drawing/2014/main" id="{3A04975B-4A9B-4957-A153-061A8A41C67E}"/>
              </a:ext>
            </a:extLst>
          </p:cNvPr>
          <p:cNvSpPr/>
          <p:nvPr/>
        </p:nvSpPr>
        <p:spPr>
          <a:xfrm>
            <a:off x="34633" y="369318"/>
            <a:ext cx="10027200" cy="1938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main information in the sentences.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the sentences into one sentence using your knowledge of sentence combining strategies.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punctuation and reread the sentence to make sure it makes sense.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10" name="Google Shape;210;p37"/>
          <p:cNvSpPr/>
          <p:nvPr/>
        </p:nvSpPr>
        <p:spPr>
          <a:xfrm>
            <a:off x="34633" y="2635038"/>
            <a:ext cx="1208347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Australian feral camels were first imported from India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Afghanistan. 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7"/>
          <p:cNvSpPr txBox="1"/>
          <p:nvPr/>
        </p:nvSpPr>
        <p:spPr>
          <a:xfrm>
            <a:off x="10221800" y="1027753"/>
            <a:ext cx="198866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pronoun in the combined sentence?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conjunction in the combined sentence?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7"/>
          <p:cNvSpPr txBox="1"/>
          <p:nvPr/>
        </p:nvSpPr>
        <p:spPr>
          <a:xfrm>
            <a:off x="34633" y="5511295"/>
            <a:ext cx="11845504" cy="96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Australian feral camels, an invasive species first imported from India and Afghanistan, are being culled because they are damaging vegetation and crops.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7"/>
          <p:cNvSpPr/>
          <p:nvPr/>
        </p:nvSpPr>
        <p:spPr>
          <a:xfrm>
            <a:off x="0" y="3572408"/>
            <a:ext cx="107104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are an invasive species. 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7"/>
          <p:cNvSpPr/>
          <p:nvPr/>
        </p:nvSpPr>
        <p:spPr>
          <a:xfrm>
            <a:off x="34633" y="4097532"/>
            <a:ext cx="107104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are being culled.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7"/>
          <p:cNvSpPr/>
          <p:nvPr/>
        </p:nvSpPr>
        <p:spPr>
          <a:xfrm>
            <a:off x="0" y="4655178"/>
            <a:ext cx="107104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are damaging vegetation and crops.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919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1678" y="12646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4501" y="12037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0;p8">
            <a:extLst>
              <a:ext uri="{FF2B5EF4-FFF2-40B4-BE49-F238E27FC236}">
                <a16:creationId xmlns:a16="http://schemas.microsoft.com/office/drawing/2014/main" id="{9DDB3E41-5CC0-4311-868B-D861132D5A52}"/>
              </a:ext>
            </a:extLst>
          </p:cNvPr>
          <p:cNvSpPr/>
          <p:nvPr/>
        </p:nvSpPr>
        <p:spPr>
          <a:xfrm>
            <a:off x="34633" y="369318"/>
            <a:ext cx="10027200" cy="1938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main information in the sentences.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the sentences into one sentence using your knowledge of sentence combining strategies.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punctuation and reread the sentence to make sure it makes sense.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>
            <a:spLocks noGrp="1"/>
          </p:cNvSpPr>
          <p:nvPr>
            <p:ph type="body" idx="1"/>
          </p:nvPr>
        </p:nvSpPr>
        <p:spPr>
          <a:xfrm>
            <a:off x="0" y="470424"/>
            <a:ext cx="8645236" cy="144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sz="2400"/>
              <a:t>What combined sentence contains all the information of these three sentences: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242" name="Google Shape;242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2935" y="98614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4706" y="9861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02935" y="94369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37301" y="94369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9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05101" y="9861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9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97806" y="686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9"/>
          <p:cNvSpPr/>
          <p:nvPr/>
        </p:nvSpPr>
        <p:spPr>
          <a:xfrm>
            <a:off x="174624" y="3462022"/>
            <a:ext cx="11897260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 The Eiffel Tower was once the tallest building in the world and was built in Paris to celebrate the 	 Centennial of the French Revolution.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 The Eiffel Tower, once the tallest building in the world, was built in 1887 in Paris to celebrate the  centennial of the French Revolution.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 The Eiffel Tower was build in 1887 in Paris to celebrate the centennial of the French Revolution.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 The Eiffel Tower was build in Paris in 1887.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82029" y="1742228"/>
            <a:ext cx="9862677" cy="14218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Eiffel Tower was built in 1887.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Eiffel Tower in located in Paris. 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built to celebrate the centennial of the French Revolution.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once the tallest building in the world. </a:t>
            </a:r>
            <a:endParaRPr sz="24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Google Shape;135;p4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1DB49EBE-19F5-46A8-B306-82A14180F51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11042140" y="4194928"/>
            <a:ext cx="551042" cy="456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3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32199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 txBox="1"/>
          <p:nvPr/>
        </p:nvSpPr>
        <p:spPr>
          <a:xfrm>
            <a:off x="202188" y="2866490"/>
            <a:ext cx="971595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Polar ice-caps are melting.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Polar ice-caps are also known as polar ice sheets.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are melting because of global warming.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causes rising sea levels. </a:t>
            </a:r>
            <a:endParaRPr dirty="0"/>
          </a:p>
        </p:txBody>
      </p:sp>
      <p:pic>
        <p:nvPicPr>
          <p:cNvPr id="259" name="Google Shape;259;p3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90" y="32199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0;p8">
            <a:extLst>
              <a:ext uri="{FF2B5EF4-FFF2-40B4-BE49-F238E27FC236}">
                <a16:creationId xmlns:a16="http://schemas.microsoft.com/office/drawing/2014/main" id="{C63F7647-E661-4F7C-B6B0-C12A63E38C97}"/>
              </a:ext>
            </a:extLst>
          </p:cNvPr>
          <p:cNvSpPr/>
          <p:nvPr/>
        </p:nvSpPr>
        <p:spPr>
          <a:xfrm>
            <a:off x="34633" y="369318"/>
            <a:ext cx="10027200" cy="1938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main information in the sentences.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the sentences into one sentence using your knowledge of sentence combining strategies.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punctuation and reread the sentence to make sure it makes sense.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3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32199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9"/>
          <p:cNvSpPr txBox="1"/>
          <p:nvPr/>
        </p:nvSpPr>
        <p:spPr>
          <a:xfrm>
            <a:off x="202188" y="2866490"/>
            <a:ext cx="971595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in examples from curriculum content/reading topics here.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3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90" y="32199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0;p8">
            <a:extLst>
              <a:ext uri="{FF2B5EF4-FFF2-40B4-BE49-F238E27FC236}">
                <a16:creationId xmlns:a16="http://schemas.microsoft.com/office/drawing/2014/main" id="{0F1E4FCC-62FA-450B-B31B-915F2DC1B463}"/>
              </a:ext>
            </a:extLst>
          </p:cNvPr>
          <p:cNvSpPr/>
          <p:nvPr/>
        </p:nvSpPr>
        <p:spPr>
          <a:xfrm>
            <a:off x="34633" y="369318"/>
            <a:ext cx="10027200" cy="1938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main information in the sentences.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the sentences into one sentence using your knowledge of sentence combining strategies.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punctuation and reread the sentence to make sure it makes sense.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6" name="Google Shape;116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/>
        </p:nvSpPr>
        <p:spPr>
          <a:xfrm>
            <a:off x="923925" y="2190750"/>
            <a:ext cx="10553700" cy="138499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combine and punctuate four simple sentences using our knowledge of conjunctions, 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clauses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appositives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32" name="Google Shape;132;p4"/>
          <p:cNvSpPr txBox="1"/>
          <p:nvPr/>
        </p:nvSpPr>
        <p:spPr>
          <a:xfrm>
            <a:off x="0" y="353044"/>
            <a:ext cx="9446467" cy="148079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Combining simple sentences makes our writing more interesting and easier to read.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combine multiple sentences into one sentences. </a:t>
            </a:r>
            <a:endParaRPr lang="en-AU" dirty="0">
              <a:ea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use appositives, conjunctions, relative clauses to combine sentences.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325099" y="2412958"/>
            <a:ext cx="20410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97455" y="3125483"/>
            <a:ext cx="11845504" cy="139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Daintree Rainforest is beautiful.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has a diverse ecosystem.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rainforest is over 135 millions years old.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Daintree is protected as a Heritage 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site</a:t>
            </a: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6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5" name="Google Shape;135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3024269" y="2333225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10181939" y="1250631"/>
            <a:ext cx="1988664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did we use to combine these sentences?</a:t>
            </a:r>
          </a:p>
        </p:txBody>
      </p:sp>
      <p:pic>
        <p:nvPicPr>
          <p:cNvPr id="138" name="Google Shape;138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65B82DF-6B39-4161-89E2-70DC8A02B97A}"/>
              </a:ext>
            </a:extLst>
          </p:cNvPr>
          <p:cNvSpPr/>
          <p:nvPr/>
        </p:nvSpPr>
        <p:spPr>
          <a:xfrm>
            <a:off x="791343" y="5561814"/>
            <a:ext cx="1508797" cy="5298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0C416B-B222-45F6-88FF-1AC717A68797}"/>
              </a:ext>
            </a:extLst>
          </p:cNvPr>
          <p:cNvSpPr/>
          <p:nvPr/>
        </p:nvSpPr>
        <p:spPr>
          <a:xfrm>
            <a:off x="5063257" y="5654296"/>
            <a:ext cx="4165584" cy="437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830C6E-63AC-45F7-B509-9F2052AAF14D}"/>
              </a:ext>
            </a:extLst>
          </p:cNvPr>
          <p:cNvSpPr/>
          <p:nvPr/>
        </p:nvSpPr>
        <p:spPr>
          <a:xfrm>
            <a:off x="2109888" y="5980300"/>
            <a:ext cx="550696" cy="437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249714-9333-405E-9CB2-5F58FEF916A2}"/>
              </a:ext>
            </a:extLst>
          </p:cNvPr>
          <p:cNvSpPr txBox="1"/>
          <p:nvPr/>
        </p:nvSpPr>
        <p:spPr>
          <a:xfrm>
            <a:off x="191589" y="5660520"/>
            <a:ext cx="1184550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beautiful Daintree rainforest, a highly diverse ecosystem, is protected as a Heritage site as it is over 135 millions years old.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219E9A-66D2-4BC7-9990-C443C298E6B8}"/>
              </a:ext>
            </a:extLst>
          </p:cNvPr>
          <p:cNvSpPr txBox="1"/>
          <p:nvPr/>
        </p:nvSpPr>
        <p:spPr>
          <a:xfrm>
            <a:off x="8590458" y="3280897"/>
            <a:ext cx="2820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A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Adjective (beautiful)</a:t>
            </a:r>
          </a:p>
          <a:p>
            <a:pPr marL="342900" indent="-342900">
              <a:buAutoNum type="arabicPeriod"/>
            </a:pPr>
            <a:r>
              <a:rPr lang="en-A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Appositive</a:t>
            </a:r>
          </a:p>
          <a:p>
            <a:pPr marL="342900" indent="-342900">
              <a:buAutoNum type="arabicPeriod"/>
            </a:pPr>
            <a:r>
              <a:rPr lang="en-A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Conjunction- 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3" grpId="0" animBg="1"/>
      <p:bldP spid="16" grpId="0" animBg="1"/>
      <p:bldP spid="17" grpId="0" animBg="1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49" name="Google Shape;149;p35"/>
          <p:cNvSpPr txBox="1"/>
          <p:nvPr/>
        </p:nvSpPr>
        <p:spPr>
          <a:xfrm>
            <a:off x="191589" y="2891556"/>
            <a:ext cx="10572796" cy="233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Daintree Rainforest is beautiful.</a:t>
            </a:r>
          </a:p>
          <a:p>
            <a:pPr lvl="0">
              <a:lnSpc>
                <a:spcPct val="90000"/>
              </a:lnSpc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has a diverse ecosystem. </a:t>
            </a:r>
          </a:p>
          <a:p>
            <a:pPr lvl="0">
              <a:lnSpc>
                <a:spcPct val="90000"/>
              </a:lnSpc>
            </a:pPr>
            <a:endParaRPr lang="en-AU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90000"/>
              </a:lnSpc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rainforest is over 135 millions years old. </a:t>
            </a:r>
          </a:p>
          <a:p>
            <a:pPr lvl="0">
              <a:lnSpc>
                <a:spcPct val="90000"/>
              </a:lnSpc>
            </a:pPr>
            <a:endParaRPr lang="en-AU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90000"/>
              </a:lnSpc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Daintree is protected as a Heritage listed place.</a:t>
            </a:r>
          </a:p>
          <a:p>
            <a:pPr lvl="0">
              <a:lnSpc>
                <a:spcPct val="90000"/>
              </a:lnSpc>
            </a:pPr>
            <a:endParaRPr lang="en-AU" sz="1600" dirty="0"/>
          </a:p>
          <a:p>
            <a:pPr lvl="0">
              <a:lnSpc>
                <a:spcPct val="90000"/>
              </a:lnSpc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n-AU" sz="2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90000"/>
              </a:lnSpc>
            </a:pPr>
            <a:endParaRPr lang="en-AU"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sz="24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3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3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32;p4">
            <a:extLst>
              <a:ext uri="{FF2B5EF4-FFF2-40B4-BE49-F238E27FC236}">
                <a16:creationId xmlns:a16="http://schemas.microsoft.com/office/drawing/2014/main" id="{AB3555CF-4305-4FDB-9100-273508B5227E}"/>
              </a:ext>
            </a:extLst>
          </p:cNvPr>
          <p:cNvSpPr txBox="1"/>
          <p:nvPr/>
        </p:nvSpPr>
        <p:spPr>
          <a:xfrm>
            <a:off x="0" y="353044"/>
            <a:ext cx="9446467" cy="148079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Combining simple sentences makes our writing more interesting and easier to read.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combine multiple sentences into one sentences. </a:t>
            </a:r>
            <a:endParaRPr lang="en-AU" dirty="0">
              <a:ea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use appositives, conjunctions, relative clauses to combine sentences.</a:t>
            </a:r>
            <a:endParaRPr lang="en-A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3;p4">
            <a:extLst>
              <a:ext uri="{FF2B5EF4-FFF2-40B4-BE49-F238E27FC236}">
                <a16:creationId xmlns:a16="http://schemas.microsoft.com/office/drawing/2014/main" id="{4AEFBE56-7B7F-4B1F-A71E-88C585DE47F2}"/>
              </a:ext>
            </a:extLst>
          </p:cNvPr>
          <p:cNvSpPr/>
          <p:nvPr/>
        </p:nvSpPr>
        <p:spPr>
          <a:xfrm>
            <a:off x="325099" y="2412958"/>
            <a:ext cx="73294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</a:t>
            </a:r>
            <a:endParaRPr sz="14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97B44-CEFD-4416-8339-731E11806EA2}"/>
              </a:ext>
            </a:extLst>
          </p:cNvPr>
          <p:cNvSpPr txBox="1"/>
          <p:nvPr/>
        </p:nvSpPr>
        <p:spPr>
          <a:xfrm>
            <a:off x="191589" y="5542937"/>
            <a:ext cx="1027379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beautiful Daintree rainforest is a highly diverse ecosystem and is protected as a Heritage listed place and it is over 135 millions years old.</a:t>
            </a:r>
          </a:p>
        </p:txBody>
      </p:sp>
      <p:sp>
        <p:nvSpPr>
          <p:cNvPr id="20" name="Google Shape;152;p35">
            <a:extLst>
              <a:ext uri="{FF2B5EF4-FFF2-40B4-BE49-F238E27FC236}">
                <a16:creationId xmlns:a16="http://schemas.microsoft.com/office/drawing/2014/main" id="{44678FE3-7AA2-414D-8495-786FD0A82A58}"/>
              </a:ext>
            </a:extLst>
          </p:cNvPr>
          <p:cNvSpPr txBox="1"/>
          <p:nvPr/>
        </p:nvSpPr>
        <p:spPr>
          <a:xfrm>
            <a:off x="10181939" y="1250631"/>
            <a:ext cx="1988664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isn’t this considered a ‘good’ sentence?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1567F7-D99D-4EA9-8BBB-6B06B1ACDB06}"/>
              </a:ext>
            </a:extLst>
          </p:cNvPr>
          <p:cNvSpPr txBox="1"/>
          <p:nvPr/>
        </p:nvSpPr>
        <p:spPr>
          <a:xfrm>
            <a:off x="8797566" y="2926382"/>
            <a:ext cx="30425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This is a run-on sentence. There are too many ‘ands’ in the sentence.</a:t>
            </a:r>
          </a:p>
        </p:txBody>
      </p:sp>
    </p:spTree>
    <p:extLst>
      <p:ext uri="{BB962C8B-B14F-4D97-AF65-F5344CB8AC3E}">
        <p14:creationId xmlns:p14="http://schemas.microsoft.com/office/powerpoint/2010/main" val="25037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8" grpId="0"/>
      <p:bldP spid="15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49" name="Google Shape;149;p35"/>
          <p:cNvSpPr txBox="1"/>
          <p:nvPr/>
        </p:nvSpPr>
        <p:spPr>
          <a:xfrm>
            <a:off x="154907" y="3162609"/>
            <a:ext cx="10572796" cy="144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Southern Cassowary is a large Australian bird.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4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can’t fl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(flightless)</a:t>
            </a:r>
            <a:endParaRPr lang="en-AU" sz="24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4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Sometimes they chase people if the birds have young chicks.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birds can be aggressive.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3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3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7BA4DF8-E49C-4D3D-A3D3-E2908EA888DB}"/>
              </a:ext>
            </a:extLst>
          </p:cNvPr>
          <p:cNvSpPr/>
          <p:nvPr/>
        </p:nvSpPr>
        <p:spPr>
          <a:xfrm>
            <a:off x="4975147" y="5676016"/>
            <a:ext cx="1508797" cy="5298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F61AD1-3CEC-4077-AA65-CBE4085799D1}"/>
              </a:ext>
            </a:extLst>
          </p:cNvPr>
          <p:cNvSpPr txBox="1"/>
          <p:nvPr/>
        </p:nvSpPr>
        <p:spPr>
          <a:xfrm>
            <a:off x="8652381" y="3114072"/>
            <a:ext cx="30960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Adjective (flightless)</a:t>
            </a:r>
          </a:p>
          <a:p>
            <a:pPr marL="342900" indent="-342900">
              <a:buAutoNum type="arabicPeriod"/>
            </a:pPr>
            <a:r>
              <a:rPr lang="en-A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Appositive</a:t>
            </a:r>
          </a:p>
          <a:p>
            <a:pPr marL="342900" indent="-342900">
              <a:buAutoNum type="arabicPeriod"/>
            </a:pPr>
            <a:r>
              <a:rPr lang="en-A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Conjunction- if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endParaRPr lang="en-A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9CBD67-DB11-49AA-AA04-E756C922090C}"/>
              </a:ext>
            </a:extLst>
          </p:cNvPr>
          <p:cNvSpPr/>
          <p:nvPr/>
        </p:nvSpPr>
        <p:spPr>
          <a:xfrm>
            <a:off x="3811191" y="5676016"/>
            <a:ext cx="4841189" cy="437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DBEE0D-5B43-47BA-99B4-03165662EDCD}"/>
              </a:ext>
            </a:extLst>
          </p:cNvPr>
          <p:cNvSpPr/>
          <p:nvPr/>
        </p:nvSpPr>
        <p:spPr>
          <a:xfrm>
            <a:off x="2473573" y="6091646"/>
            <a:ext cx="550696" cy="360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Google Shape;132;p4">
            <a:extLst>
              <a:ext uri="{FF2B5EF4-FFF2-40B4-BE49-F238E27FC236}">
                <a16:creationId xmlns:a16="http://schemas.microsoft.com/office/drawing/2014/main" id="{AB3555CF-4305-4FDB-9100-273508B5227E}"/>
              </a:ext>
            </a:extLst>
          </p:cNvPr>
          <p:cNvSpPr txBox="1"/>
          <p:nvPr/>
        </p:nvSpPr>
        <p:spPr>
          <a:xfrm>
            <a:off x="0" y="353044"/>
            <a:ext cx="9446467" cy="148079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Combining simple sentences makes our writing more interesting and easier to read.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combine multiple sentences into one sentences. </a:t>
            </a:r>
            <a:endParaRPr lang="en-AU" dirty="0">
              <a:ea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use appositives, conjunctions, relative clauses to combine sentences.</a:t>
            </a:r>
            <a:endParaRPr lang="en-A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3;p4">
            <a:extLst>
              <a:ext uri="{FF2B5EF4-FFF2-40B4-BE49-F238E27FC236}">
                <a16:creationId xmlns:a16="http://schemas.microsoft.com/office/drawing/2014/main" id="{4AEFBE56-7B7F-4B1F-A71E-88C585DE47F2}"/>
              </a:ext>
            </a:extLst>
          </p:cNvPr>
          <p:cNvSpPr/>
          <p:nvPr/>
        </p:nvSpPr>
        <p:spPr>
          <a:xfrm>
            <a:off x="325099" y="2412958"/>
            <a:ext cx="223899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35;p4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175974D2-BFCA-4341-B3FB-334FD19518A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3024269" y="2333225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37;p4">
            <a:extLst>
              <a:ext uri="{FF2B5EF4-FFF2-40B4-BE49-F238E27FC236}">
                <a16:creationId xmlns:a16="http://schemas.microsoft.com/office/drawing/2014/main" id="{6BB1ADB8-B0E6-4F75-AB5E-3B570CD94691}"/>
              </a:ext>
            </a:extLst>
          </p:cNvPr>
          <p:cNvSpPr txBox="1"/>
          <p:nvPr/>
        </p:nvSpPr>
        <p:spPr>
          <a:xfrm>
            <a:off x="10181939" y="1250631"/>
            <a:ext cx="1988664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did we use to combine these sentences?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BE1FD5-B3F0-46C7-ABFF-293225B441C0}"/>
              </a:ext>
            </a:extLst>
          </p:cNvPr>
          <p:cNvSpPr txBox="1"/>
          <p:nvPr/>
        </p:nvSpPr>
        <p:spPr>
          <a:xfrm>
            <a:off x="154907" y="5727417"/>
            <a:ext cx="117700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Southern Cassowary, a large flightless Australian bird, can be aggressive towards people if </a:t>
            </a: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they</a:t>
            </a: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have young chicks.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3" grpId="0" animBg="1"/>
      <p:bldP spid="14" grpId="0"/>
      <p:bldP spid="15" grpId="0" animBg="1"/>
      <p:bldP spid="16" grpId="0" animBg="1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49" name="Google Shape;149;p35"/>
          <p:cNvSpPr txBox="1"/>
          <p:nvPr/>
        </p:nvSpPr>
        <p:spPr>
          <a:xfrm>
            <a:off x="154907" y="3162609"/>
            <a:ext cx="10572796" cy="144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Southern Cassowary is a large Australian bird.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lang="en-AU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can’t fly (flightless)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lang="en-AU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Sometimes they chase people if the birds have young chicks.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birds can be aggressive. </a:t>
            </a:r>
            <a:endParaRPr lang="en-AU" sz="2400" dirty="0"/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lang="en-A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Southern Cassowary is a large flightless Australian bird and it can be aggressive towards people if they have young chicks.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sz="24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3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3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32;p4">
            <a:extLst>
              <a:ext uri="{FF2B5EF4-FFF2-40B4-BE49-F238E27FC236}">
                <a16:creationId xmlns:a16="http://schemas.microsoft.com/office/drawing/2014/main" id="{AB3555CF-4305-4FDB-9100-273508B5227E}"/>
              </a:ext>
            </a:extLst>
          </p:cNvPr>
          <p:cNvSpPr txBox="1"/>
          <p:nvPr/>
        </p:nvSpPr>
        <p:spPr>
          <a:xfrm>
            <a:off x="0" y="353044"/>
            <a:ext cx="9446467" cy="148079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Combining simple sentences makes our writing more interesting and easier to read.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combine multiple sentences into one sentences. </a:t>
            </a:r>
            <a:endParaRPr lang="en-AU" dirty="0">
              <a:ea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use appositives, conjunctions, relative clauses to combine sentences.</a:t>
            </a:r>
            <a:endParaRPr lang="en-A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3;p4">
            <a:extLst>
              <a:ext uri="{FF2B5EF4-FFF2-40B4-BE49-F238E27FC236}">
                <a16:creationId xmlns:a16="http://schemas.microsoft.com/office/drawing/2014/main" id="{4AEFBE56-7B7F-4B1F-A71E-88C585DE47F2}"/>
              </a:ext>
            </a:extLst>
          </p:cNvPr>
          <p:cNvSpPr/>
          <p:nvPr/>
        </p:nvSpPr>
        <p:spPr>
          <a:xfrm>
            <a:off x="325099" y="2412958"/>
            <a:ext cx="73294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</a:t>
            </a:r>
            <a:endParaRPr sz="14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2" name="Google Shape;152;p35">
            <a:extLst>
              <a:ext uri="{FF2B5EF4-FFF2-40B4-BE49-F238E27FC236}">
                <a16:creationId xmlns:a16="http://schemas.microsoft.com/office/drawing/2014/main" id="{60FF6532-5EB0-400A-80C6-4586E98AA639}"/>
              </a:ext>
            </a:extLst>
          </p:cNvPr>
          <p:cNvSpPr txBox="1"/>
          <p:nvPr/>
        </p:nvSpPr>
        <p:spPr>
          <a:xfrm>
            <a:off x="10181939" y="1250631"/>
            <a:ext cx="1988664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isn’t this considered a ‘good’ sentence?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75DBD-6BE8-4887-AE20-36E8CAFE1145}"/>
              </a:ext>
            </a:extLst>
          </p:cNvPr>
          <p:cNvSpPr txBox="1"/>
          <p:nvPr/>
        </p:nvSpPr>
        <p:spPr>
          <a:xfrm>
            <a:off x="8450085" y="2643770"/>
            <a:ext cx="35503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This is a run-on sentence. The connector ‘and’ should be replaced with a different conjunction that shows the relationship between the clauses. E.g. ‘which’.</a:t>
            </a:r>
          </a:p>
        </p:txBody>
      </p:sp>
    </p:spTree>
    <p:extLst>
      <p:ext uri="{BB962C8B-B14F-4D97-AF65-F5344CB8AC3E}">
        <p14:creationId xmlns:p14="http://schemas.microsoft.com/office/powerpoint/2010/main" val="32297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49" name="Google Shape;149;p35"/>
          <p:cNvSpPr txBox="1"/>
          <p:nvPr/>
        </p:nvSpPr>
        <p:spPr>
          <a:xfrm>
            <a:off x="154907" y="3162609"/>
            <a:ext cx="8376351" cy="144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Australian constitution outlines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distribution of powers between the Commonwealth and the states.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n-AU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sets out the structure of the parliament.</a:t>
            </a:r>
            <a:endParaRPr lang="en-AU" sz="24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n-AU" sz="2400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400" dirty="0">
                <a:solidFill>
                  <a:schemeClr val="dk1"/>
                </a:solidFill>
                <a:latin typeface="Century Gothic"/>
                <a:sym typeface="Century Gothic"/>
              </a:rPr>
              <a:t>The constitution was enacted in 1901.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n-AU" sz="2400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sz="24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3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3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7BA4DF8-E49C-4D3D-A3D3-E2908EA888DB}"/>
              </a:ext>
            </a:extLst>
          </p:cNvPr>
          <p:cNvSpPr/>
          <p:nvPr/>
        </p:nvSpPr>
        <p:spPr>
          <a:xfrm>
            <a:off x="4128201" y="5278076"/>
            <a:ext cx="4272035" cy="5298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DBEE0D-5B43-47BA-99B4-03165662EDCD}"/>
              </a:ext>
            </a:extLst>
          </p:cNvPr>
          <p:cNvSpPr/>
          <p:nvPr/>
        </p:nvSpPr>
        <p:spPr>
          <a:xfrm>
            <a:off x="10022100" y="5745297"/>
            <a:ext cx="705603" cy="360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Google Shape;132;p4">
            <a:extLst>
              <a:ext uri="{FF2B5EF4-FFF2-40B4-BE49-F238E27FC236}">
                <a16:creationId xmlns:a16="http://schemas.microsoft.com/office/drawing/2014/main" id="{AB3555CF-4305-4FDB-9100-273508B5227E}"/>
              </a:ext>
            </a:extLst>
          </p:cNvPr>
          <p:cNvSpPr txBox="1"/>
          <p:nvPr/>
        </p:nvSpPr>
        <p:spPr>
          <a:xfrm>
            <a:off x="0" y="353044"/>
            <a:ext cx="9446467" cy="148079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Combining simple sentences makes our writing more interesting and easier to read.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combine multiple sentences into one sentences. </a:t>
            </a:r>
            <a:endParaRPr lang="en-AU" dirty="0">
              <a:ea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use appositives, conjunctions, relative clauses to combine sentences.</a:t>
            </a:r>
            <a:endParaRPr lang="en-A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3;p4">
            <a:extLst>
              <a:ext uri="{FF2B5EF4-FFF2-40B4-BE49-F238E27FC236}">
                <a16:creationId xmlns:a16="http://schemas.microsoft.com/office/drawing/2014/main" id="{4AEFBE56-7B7F-4B1F-A71E-88C585DE47F2}"/>
              </a:ext>
            </a:extLst>
          </p:cNvPr>
          <p:cNvSpPr/>
          <p:nvPr/>
        </p:nvSpPr>
        <p:spPr>
          <a:xfrm>
            <a:off x="325099" y="2412958"/>
            <a:ext cx="73294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35;p4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175974D2-BFCA-4341-B3FB-334FD19518A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3024269" y="2333225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37;p4">
            <a:extLst>
              <a:ext uri="{FF2B5EF4-FFF2-40B4-BE49-F238E27FC236}">
                <a16:creationId xmlns:a16="http://schemas.microsoft.com/office/drawing/2014/main" id="{ED0F9AF6-94B7-40F8-9404-D9B3B4067B43}"/>
              </a:ext>
            </a:extLst>
          </p:cNvPr>
          <p:cNvSpPr txBox="1"/>
          <p:nvPr/>
        </p:nvSpPr>
        <p:spPr>
          <a:xfrm>
            <a:off x="10181939" y="1250631"/>
            <a:ext cx="1988664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did we use to combine these sentences?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8681AB-0B2F-4FD5-81C0-B92B5E840002}"/>
              </a:ext>
            </a:extLst>
          </p:cNvPr>
          <p:cNvSpPr txBox="1"/>
          <p:nvPr/>
        </p:nvSpPr>
        <p:spPr>
          <a:xfrm>
            <a:off x="241017" y="5372633"/>
            <a:ext cx="11170412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Australian constitution, which was enacted in 1901, outlines the distribution of powers between the Commonwealth and the states and sets out the structure of the parliament.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F43EBF-26D6-454E-97FF-9FB8CAC1A7DA}"/>
              </a:ext>
            </a:extLst>
          </p:cNvPr>
          <p:cNvSpPr txBox="1"/>
          <p:nvPr/>
        </p:nvSpPr>
        <p:spPr>
          <a:xfrm>
            <a:off x="8915279" y="3583857"/>
            <a:ext cx="3255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A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Relative clause (which)</a:t>
            </a:r>
          </a:p>
          <a:p>
            <a:pPr marL="342900" indent="-342900">
              <a:buAutoNum type="arabicPeriod"/>
            </a:pPr>
            <a:r>
              <a:rPr lang="en-A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Conjunction- and</a:t>
            </a:r>
          </a:p>
        </p:txBody>
      </p:sp>
    </p:spTree>
    <p:extLst>
      <p:ext uri="{BB962C8B-B14F-4D97-AF65-F5344CB8AC3E}">
        <p14:creationId xmlns:p14="http://schemas.microsoft.com/office/powerpoint/2010/main" val="2196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49" name="Google Shape;149;p35"/>
          <p:cNvSpPr txBox="1"/>
          <p:nvPr/>
        </p:nvSpPr>
        <p:spPr>
          <a:xfrm>
            <a:off x="154907" y="3162609"/>
            <a:ext cx="10572796" cy="144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Australian constitution outlines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distribution of powers between the Commonwealth and the states.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n-AU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sets out the structure of the parliament.</a:t>
            </a:r>
            <a:endParaRPr lang="en-AU" sz="24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n-AU" sz="2400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400" dirty="0">
                <a:solidFill>
                  <a:schemeClr val="dk1"/>
                </a:solidFill>
                <a:latin typeface="Century Gothic"/>
                <a:sym typeface="Century Gothic"/>
              </a:rPr>
              <a:t>The constitution was enacted in 1901.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n-AU" sz="2400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Australian constitution was enacted in 1901 and outlines the distribution of powers between the Commonwealth and the states and sets out the structure of the parliament.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sz="24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3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3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32;p4">
            <a:extLst>
              <a:ext uri="{FF2B5EF4-FFF2-40B4-BE49-F238E27FC236}">
                <a16:creationId xmlns:a16="http://schemas.microsoft.com/office/drawing/2014/main" id="{AB3555CF-4305-4FDB-9100-273508B5227E}"/>
              </a:ext>
            </a:extLst>
          </p:cNvPr>
          <p:cNvSpPr txBox="1"/>
          <p:nvPr/>
        </p:nvSpPr>
        <p:spPr>
          <a:xfrm>
            <a:off x="0" y="353044"/>
            <a:ext cx="9446467" cy="148079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Combining simple sentences makes our writing more interesting and easier to read.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combine multiple sentences into one sentences. </a:t>
            </a:r>
            <a:endParaRPr lang="en-AU" dirty="0">
              <a:ea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use appositives, conjunctions, relative clauses to combine sentences.</a:t>
            </a:r>
            <a:endParaRPr lang="en-A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3;p4">
            <a:extLst>
              <a:ext uri="{FF2B5EF4-FFF2-40B4-BE49-F238E27FC236}">
                <a16:creationId xmlns:a16="http://schemas.microsoft.com/office/drawing/2014/main" id="{4AEFBE56-7B7F-4B1F-A71E-88C585DE47F2}"/>
              </a:ext>
            </a:extLst>
          </p:cNvPr>
          <p:cNvSpPr/>
          <p:nvPr/>
        </p:nvSpPr>
        <p:spPr>
          <a:xfrm>
            <a:off x="325099" y="2412958"/>
            <a:ext cx="73294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</a:t>
            </a:r>
            <a:endParaRPr sz="14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5" name="Google Shape;152;p35">
            <a:extLst>
              <a:ext uri="{FF2B5EF4-FFF2-40B4-BE49-F238E27FC236}">
                <a16:creationId xmlns:a16="http://schemas.microsoft.com/office/drawing/2014/main" id="{9DB3206C-BC29-4B71-8593-E36444021995}"/>
              </a:ext>
            </a:extLst>
          </p:cNvPr>
          <p:cNvSpPr txBox="1"/>
          <p:nvPr/>
        </p:nvSpPr>
        <p:spPr>
          <a:xfrm>
            <a:off x="10181939" y="1250631"/>
            <a:ext cx="1988664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isn’t this considered a ‘good’ sentence?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D8CCE7-7F4F-481A-B9F8-F6654E56B042}"/>
              </a:ext>
            </a:extLst>
          </p:cNvPr>
          <p:cNvSpPr txBox="1"/>
          <p:nvPr/>
        </p:nvSpPr>
        <p:spPr>
          <a:xfrm>
            <a:off x="8050508" y="3887386"/>
            <a:ext cx="3228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This is a run-on sentence. There are too many ‘ands’ in the sentence.</a:t>
            </a:r>
          </a:p>
        </p:txBody>
      </p:sp>
    </p:spTree>
    <p:extLst>
      <p:ext uri="{BB962C8B-B14F-4D97-AF65-F5344CB8AC3E}">
        <p14:creationId xmlns:p14="http://schemas.microsoft.com/office/powerpoint/2010/main" val="24496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1693</Words>
  <Application>Microsoft Office PowerPoint</Application>
  <PresentationFormat>Widescreen</PresentationFormat>
  <Paragraphs>234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Century Gothic</vt:lpstr>
      <vt:lpstr>Calibri</vt:lpstr>
      <vt:lpstr>Noto Sans Symbols</vt:lpstr>
      <vt:lpstr>Arial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2</cp:revision>
  <dcterms:created xsi:type="dcterms:W3CDTF">2021-08-04T08:19:39Z</dcterms:created>
  <dcterms:modified xsi:type="dcterms:W3CDTF">2023-07-25T13:16:57Z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0x010100B63E8551B7C9C74B8DCC7CC4E4715430</vt:lpwstr>
  </property>
</Properties>
</file>