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1" r:id="rId4"/>
    <p:sldId id="260" r:id="rId5"/>
    <p:sldId id="315" r:id="rId6"/>
    <p:sldId id="316" r:id="rId7"/>
    <p:sldId id="317" r:id="rId8"/>
    <p:sldId id="268" r:id="rId9"/>
    <p:sldId id="318" r:id="rId10"/>
    <p:sldId id="324" r:id="rId11"/>
    <p:sldId id="325" r:id="rId12"/>
    <p:sldId id="326" r:id="rId13"/>
    <p:sldId id="327" r:id="rId14"/>
    <p:sldId id="32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FF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2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29/03/2023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1291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29/03/2023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510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29/03/2023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9892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ceptual Underst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EA4C0-DFEB-416B-9F49-DC26B90F42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entury Gothic" panose="020B050202020202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AU" sz="2000" dirty="0">
                <a:latin typeface="Verdana" panose="020B0604030504040204" pitchFamily="34" charset="0"/>
                <a:ea typeface="Verdana" panose="020B0604030504040204" pitchFamily="34" charset="0"/>
              </a:rPr>
              <a:t>Click to add text</a:t>
            </a:r>
            <a:endParaRPr lang="en-AU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30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ceptual Underst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EA4C0-DFEB-416B-9F49-DC26B90F42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entury Gothic" panose="020B050202020202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AU" sz="2000" dirty="0">
                <a:latin typeface="Verdana" panose="020B0604030504040204" pitchFamily="34" charset="0"/>
                <a:ea typeface="Verdana" panose="020B0604030504040204" pitchFamily="34" charset="0"/>
              </a:rPr>
              <a:t>Click to add text</a:t>
            </a:r>
            <a:endParaRPr lang="en-AU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950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29/03/2023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4332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29/03/2023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704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29/03/2023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808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29/03/2023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99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29/03/2023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7194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29/03/2023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8853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29/03/2023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8564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29/03/2023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9852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E6F4EABA-7327-4C9B-A25B-2EC6D8E7B2ED}" type="datetimeFigureOut">
              <a:rPr lang="en-AU" smtClean="0"/>
              <a:pPr/>
              <a:t>29/03/2023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1482C3C5-518F-455F-891D-918179D3F32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4517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D40BDE3-08CA-4B6C-9FF3-036D3F2405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1323" y="1773238"/>
            <a:ext cx="9144000" cy="3190648"/>
          </a:xfrm>
          <a:solidFill>
            <a:srgbClr val="00B05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AU" sz="1600" b="1" dirty="0"/>
              <a:t>Year: 1</a:t>
            </a:r>
            <a:endParaRPr lang="en-AU" sz="1600" dirty="0"/>
          </a:p>
          <a:p>
            <a:pPr algn="l"/>
            <a:endParaRPr lang="en-AU" sz="1600" dirty="0"/>
          </a:p>
          <a:p>
            <a:pPr algn="l"/>
            <a:r>
              <a:rPr lang="en-AU" sz="1600" b="1" dirty="0"/>
              <a:t>Term: 3</a:t>
            </a:r>
            <a:endParaRPr lang="en-AU" sz="1600" dirty="0"/>
          </a:p>
          <a:p>
            <a:pPr algn="l"/>
            <a:endParaRPr lang="en-AU" sz="1600" dirty="0"/>
          </a:p>
          <a:p>
            <a:pPr algn="l"/>
            <a:r>
              <a:rPr lang="en-AU" sz="1600" b="1" dirty="0"/>
              <a:t>Objective: </a:t>
            </a:r>
            <a:r>
              <a:rPr lang="en-AU" sz="1600" b="0" i="0" dirty="0">
                <a:solidFill>
                  <a:srgbClr val="000000"/>
                </a:solidFill>
                <a:effectLst/>
              </a:rPr>
              <a:t>Combine two-short declarative sentences with and (compound predicate). </a:t>
            </a:r>
          </a:p>
          <a:p>
            <a:pPr algn="l"/>
            <a:endParaRPr lang="en-AU" sz="1600" b="0" i="0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AU" sz="1600" b="0" i="0" dirty="0">
                <a:solidFill>
                  <a:srgbClr val="000000"/>
                </a:solidFill>
                <a:effectLst/>
              </a:rPr>
              <a:t>E.g. </a:t>
            </a:r>
            <a:r>
              <a:rPr lang="en-AU" sz="1600" dirty="0">
                <a:effectLst/>
              </a:rPr>
              <a:t>Tim ate a cupcake. Tim ate an ice-cream. -&gt; Tim ate a cupcake and an ice-cream. </a:t>
            </a:r>
          </a:p>
          <a:p>
            <a:pPr algn="l"/>
            <a:endParaRPr lang="en-AU" sz="1600" dirty="0"/>
          </a:p>
          <a:p>
            <a:pPr algn="l"/>
            <a:r>
              <a:rPr lang="en-AU" sz="1600" b="1" dirty="0"/>
              <a:t>Author: </a:t>
            </a:r>
            <a:r>
              <a:rPr lang="en-AU" sz="1600" dirty="0"/>
              <a:t>Stephanie Le Lievre</a:t>
            </a:r>
          </a:p>
        </p:txBody>
      </p:sp>
    </p:spTree>
    <p:extLst>
      <p:ext uri="{BB962C8B-B14F-4D97-AF65-F5344CB8AC3E}">
        <p14:creationId xmlns:p14="http://schemas.microsoft.com/office/powerpoint/2010/main" val="1123599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0442" y="4069934"/>
            <a:ext cx="6177648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Trina </a:t>
            </a:r>
            <a:r>
              <a:rPr lang="en-AU" sz="3200" u="sng" dirty="0">
                <a:latin typeface="Century Gothic" panose="020B0502020202020204" pitchFamily="34" charset="0"/>
              </a:rPr>
              <a:t>loves</a:t>
            </a:r>
            <a:r>
              <a:rPr lang="en-AU" sz="3200" dirty="0">
                <a:latin typeface="Century Gothic" panose="020B0502020202020204" pitchFamily="34" charset="0"/>
              </a:rPr>
              <a:t> playing netball.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0444" y="3140167"/>
            <a:ext cx="6177648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Trina </a:t>
            </a:r>
            <a:r>
              <a:rPr lang="en-AU" sz="3200" u="sng" dirty="0">
                <a:latin typeface="Century Gothic" panose="020B0502020202020204" pitchFamily="34" charset="0"/>
              </a:rPr>
              <a:t>loves</a:t>
            </a:r>
            <a:r>
              <a:rPr lang="en-AU" sz="3200" dirty="0">
                <a:latin typeface="Century Gothic" panose="020B0502020202020204" pitchFamily="34" charset="0"/>
              </a:rPr>
              <a:t> playing soccer.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1849" y="5339326"/>
            <a:ext cx="11902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latin typeface="Century Gothic" panose="020B0502020202020204" pitchFamily="34" charset="0"/>
              </a:rPr>
              <a:t>Trina </a:t>
            </a:r>
            <a:r>
              <a:rPr lang="en-AU" sz="3200" b="1" u="sng" dirty="0">
                <a:latin typeface="Century Gothic" panose="020B0502020202020204" pitchFamily="34" charset="0"/>
              </a:rPr>
              <a:t>loves</a:t>
            </a:r>
            <a:r>
              <a:rPr lang="en-AU" sz="3200" b="1" dirty="0">
                <a:latin typeface="Century Gothic" panose="020B0502020202020204" pitchFamily="34" charset="0"/>
              </a:rPr>
              <a:t> playing soccer </a:t>
            </a:r>
            <a:r>
              <a:rPr lang="en-AU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and</a:t>
            </a:r>
            <a:r>
              <a:rPr lang="en-AU" sz="3200" b="1" dirty="0">
                <a:latin typeface="Century Gothic" panose="020B0502020202020204" pitchFamily="34" charset="0"/>
              </a:rPr>
              <a:t> netball.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I do</a:t>
            </a:r>
          </a:p>
        </p:txBody>
      </p:sp>
      <p:pic>
        <p:nvPicPr>
          <p:cNvPr id="15" name="Picture 14" descr="Logo, icon&#10;&#10;Description automatically generated">
            <a:extLst>
              <a:ext uri="{FF2B5EF4-FFF2-40B4-BE49-F238E27FC236}">
                <a16:creationId xmlns:a16="http://schemas.microsoft.com/office/drawing/2014/main" id="{203D082B-EDA1-492F-AD0E-C1C7D9E22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18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E37FC0F5-A689-492B-9DEA-5BD9887AC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6740" y="69145"/>
            <a:ext cx="674079" cy="67407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34DA7B7-3515-467C-BFDC-465B66206742}"/>
              </a:ext>
            </a:extLst>
          </p:cNvPr>
          <p:cNvSpPr txBox="1"/>
          <p:nvPr/>
        </p:nvSpPr>
        <p:spPr>
          <a:xfrm>
            <a:off x="9932276" y="981055"/>
            <a:ext cx="2259724" cy="138499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verb? (loves)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combined verb phrase?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AD5F81-5B1D-476B-A339-93BF8220FEA2}"/>
              </a:ext>
            </a:extLst>
          </p:cNvPr>
          <p:cNvSpPr/>
          <p:nvPr/>
        </p:nvSpPr>
        <p:spPr>
          <a:xfrm>
            <a:off x="0" y="392228"/>
            <a:ext cx="6538092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Identify the verb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Combine the sentences using ‘and’</a:t>
            </a:r>
          </a:p>
        </p:txBody>
      </p:sp>
    </p:spTree>
    <p:extLst>
      <p:ext uri="{BB962C8B-B14F-4D97-AF65-F5344CB8AC3E}">
        <p14:creationId xmlns:p14="http://schemas.microsoft.com/office/powerpoint/2010/main" val="419991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0442" y="4069934"/>
            <a:ext cx="5023321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Lee </a:t>
            </a:r>
            <a:r>
              <a:rPr lang="en-AU" sz="3200" u="sng" dirty="0">
                <a:latin typeface="Century Gothic" panose="020B0502020202020204" pitchFamily="34" charset="0"/>
              </a:rPr>
              <a:t>likes</a:t>
            </a:r>
            <a:r>
              <a:rPr lang="en-AU" sz="3200" dirty="0">
                <a:latin typeface="Century Gothic" panose="020B0502020202020204" pitchFamily="34" charset="0"/>
              </a:rPr>
              <a:t> playing Uno.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0444" y="3140167"/>
            <a:ext cx="5023320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Lee </a:t>
            </a:r>
            <a:r>
              <a:rPr lang="en-AU" sz="3200" u="sng" dirty="0">
                <a:latin typeface="Century Gothic" panose="020B0502020202020204" pitchFamily="34" charset="0"/>
              </a:rPr>
              <a:t>likes</a:t>
            </a:r>
            <a:r>
              <a:rPr lang="en-AU" sz="3200" dirty="0">
                <a:latin typeface="Century Gothic" panose="020B0502020202020204" pitchFamily="34" charset="0"/>
              </a:rPr>
              <a:t> playing chess.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1849" y="5339326"/>
            <a:ext cx="11902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latin typeface="Century Gothic" panose="020B0502020202020204" pitchFamily="34" charset="0"/>
              </a:rPr>
              <a:t>Lee likes playing Chess </a:t>
            </a:r>
            <a:r>
              <a:rPr lang="en-AU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and</a:t>
            </a:r>
            <a:r>
              <a:rPr lang="en-AU" sz="3200" b="1" dirty="0">
                <a:latin typeface="Century Gothic" panose="020B0502020202020204" pitchFamily="34" charset="0"/>
              </a:rPr>
              <a:t> Uno.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pic>
        <p:nvPicPr>
          <p:cNvPr id="15" name="Picture 14" descr="Logo, icon&#10;&#10;Description automatically generated">
            <a:extLst>
              <a:ext uri="{FF2B5EF4-FFF2-40B4-BE49-F238E27FC236}">
                <a16:creationId xmlns:a16="http://schemas.microsoft.com/office/drawing/2014/main" id="{203D082B-EDA1-492F-AD0E-C1C7D9E22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4527" y="87581"/>
            <a:ext cx="674078" cy="674078"/>
          </a:xfrm>
          <a:prstGeom prst="rect">
            <a:avLst/>
          </a:prstGeom>
        </p:spPr>
      </p:pic>
      <p:pic>
        <p:nvPicPr>
          <p:cNvPr id="18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E37FC0F5-A689-492B-9DEA-5BD9887AC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3924" y="110605"/>
            <a:ext cx="674079" cy="674079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01492C07-C7B4-4084-AA43-16D9A4B981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5237" y="87581"/>
            <a:ext cx="674078" cy="674078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993A08D1-BF1D-4EDE-A96B-701A9133BF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23589" y="99539"/>
            <a:ext cx="674079" cy="67407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8D12C57-6D18-464D-BD94-829FF977DA92}"/>
              </a:ext>
            </a:extLst>
          </p:cNvPr>
          <p:cNvSpPr txBox="1"/>
          <p:nvPr/>
        </p:nvSpPr>
        <p:spPr>
          <a:xfrm>
            <a:off x="9932276" y="981055"/>
            <a:ext cx="2259724" cy="138499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verb? (likes)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combined verb phrase?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CF9C853-4A92-4EB0-BB70-C92213A564F6}"/>
              </a:ext>
            </a:extLst>
          </p:cNvPr>
          <p:cNvSpPr/>
          <p:nvPr/>
        </p:nvSpPr>
        <p:spPr>
          <a:xfrm>
            <a:off x="0" y="392228"/>
            <a:ext cx="6538092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Identify the verb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Combine the sentences using ‘and’</a:t>
            </a:r>
          </a:p>
        </p:txBody>
      </p:sp>
    </p:spTree>
    <p:extLst>
      <p:ext uri="{BB962C8B-B14F-4D97-AF65-F5344CB8AC3E}">
        <p14:creationId xmlns:p14="http://schemas.microsoft.com/office/powerpoint/2010/main" val="324224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0442" y="4069934"/>
            <a:ext cx="6177648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Tom </a:t>
            </a:r>
            <a:r>
              <a:rPr lang="en-AU" sz="3200" u="sng" dirty="0">
                <a:latin typeface="Century Gothic" panose="020B0502020202020204" pitchFamily="34" charset="0"/>
              </a:rPr>
              <a:t>plays</a:t>
            </a:r>
            <a:r>
              <a:rPr lang="en-AU" sz="3200" dirty="0">
                <a:latin typeface="Century Gothic" panose="020B0502020202020204" pitchFamily="34" charset="0"/>
              </a:rPr>
              <a:t> tennis at school.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0444" y="3140167"/>
            <a:ext cx="6177648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Tom </a:t>
            </a:r>
            <a:r>
              <a:rPr lang="en-AU" sz="3200" u="sng" dirty="0">
                <a:latin typeface="Century Gothic" panose="020B0502020202020204" pitchFamily="34" charset="0"/>
              </a:rPr>
              <a:t>plays</a:t>
            </a:r>
            <a:r>
              <a:rPr lang="en-AU" sz="3200" dirty="0">
                <a:latin typeface="Century Gothic" panose="020B0502020202020204" pitchFamily="34" charset="0"/>
              </a:rPr>
              <a:t> hockey at school.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1849" y="5339326"/>
            <a:ext cx="11902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latin typeface="Century Gothic" panose="020B0502020202020204" pitchFamily="34" charset="0"/>
              </a:rPr>
              <a:t>Tom </a:t>
            </a:r>
            <a:r>
              <a:rPr lang="en-AU" sz="3200" b="1" u="sng" dirty="0">
                <a:latin typeface="Century Gothic" panose="020B0502020202020204" pitchFamily="34" charset="0"/>
              </a:rPr>
              <a:t>plays</a:t>
            </a:r>
            <a:r>
              <a:rPr lang="en-AU" sz="3200" b="1" dirty="0">
                <a:latin typeface="Century Gothic" panose="020B0502020202020204" pitchFamily="34" charset="0"/>
              </a:rPr>
              <a:t> hockey </a:t>
            </a:r>
            <a:r>
              <a:rPr lang="en-AU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and</a:t>
            </a:r>
            <a:r>
              <a:rPr lang="en-AU" sz="3200" b="1" dirty="0">
                <a:latin typeface="Century Gothic" panose="020B0502020202020204" pitchFamily="34" charset="0"/>
              </a:rPr>
              <a:t> tennis at school.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I do</a:t>
            </a:r>
          </a:p>
        </p:txBody>
      </p:sp>
      <p:pic>
        <p:nvPicPr>
          <p:cNvPr id="15" name="Picture 14" descr="Logo, icon&#10;&#10;Description automatically generated">
            <a:extLst>
              <a:ext uri="{FF2B5EF4-FFF2-40B4-BE49-F238E27FC236}">
                <a16:creationId xmlns:a16="http://schemas.microsoft.com/office/drawing/2014/main" id="{203D082B-EDA1-492F-AD0E-C1C7D9E22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18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E37FC0F5-A689-492B-9DEA-5BD9887AC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6740" y="69145"/>
            <a:ext cx="674079" cy="67407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34DA7B7-3515-467C-BFDC-465B66206742}"/>
              </a:ext>
            </a:extLst>
          </p:cNvPr>
          <p:cNvSpPr txBox="1"/>
          <p:nvPr/>
        </p:nvSpPr>
        <p:spPr>
          <a:xfrm>
            <a:off x="9932276" y="981055"/>
            <a:ext cx="2259724" cy="138499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verb? (plays)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combined verb phrase?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AD5F81-5B1D-476B-A339-93BF8220FEA2}"/>
              </a:ext>
            </a:extLst>
          </p:cNvPr>
          <p:cNvSpPr/>
          <p:nvPr/>
        </p:nvSpPr>
        <p:spPr>
          <a:xfrm>
            <a:off x="0" y="392228"/>
            <a:ext cx="6538092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Identify the verb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Combine the sentences using ‘and’</a:t>
            </a:r>
          </a:p>
        </p:txBody>
      </p:sp>
    </p:spTree>
    <p:extLst>
      <p:ext uri="{BB962C8B-B14F-4D97-AF65-F5344CB8AC3E}">
        <p14:creationId xmlns:p14="http://schemas.microsoft.com/office/powerpoint/2010/main" val="210416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0442" y="4069934"/>
            <a:ext cx="5023321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Pip </a:t>
            </a:r>
            <a:r>
              <a:rPr lang="en-AU" sz="3200" u="sng" dirty="0">
                <a:latin typeface="Century Gothic" panose="020B0502020202020204" pitchFamily="34" charset="0"/>
              </a:rPr>
              <a:t>walked</a:t>
            </a:r>
            <a:r>
              <a:rPr lang="en-AU" sz="3200" dirty="0">
                <a:latin typeface="Century Gothic" panose="020B0502020202020204" pitchFamily="34" charset="0"/>
              </a:rPr>
              <a:t> to the park.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0444" y="3140167"/>
            <a:ext cx="5023320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Pip </a:t>
            </a:r>
            <a:r>
              <a:rPr lang="en-AU" sz="3200" u="sng" dirty="0">
                <a:latin typeface="Century Gothic" panose="020B0502020202020204" pitchFamily="34" charset="0"/>
              </a:rPr>
              <a:t>walked</a:t>
            </a:r>
            <a:r>
              <a:rPr lang="en-AU" sz="3200" dirty="0">
                <a:latin typeface="Century Gothic" panose="020B0502020202020204" pitchFamily="34" charset="0"/>
              </a:rPr>
              <a:t> to the shop.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1849" y="5339326"/>
            <a:ext cx="11902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latin typeface="Century Gothic" panose="020B0502020202020204" pitchFamily="34" charset="0"/>
              </a:rPr>
              <a:t>Pip walked to the shop </a:t>
            </a:r>
            <a:r>
              <a:rPr lang="en-AU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and</a:t>
            </a:r>
            <a:r>
              <a:rPr lang="en-AU" sz="3200" b="1" dirty="0">
                <a:latin typeface="Century Gothic" panose="020B0502020202020204" pitchFamily="34" charset="0"/>
              </a:rPr>
              <a:t> the park.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pic>
        <p:nvPicPr>
          <p:cNvPr id="15" name="Picture 14" descr="Logo, icon&#10;&#10;Description automatically generated">
            <a:extLst>
              <a:ext uri="{FF2B5EF4-FFF2-40B4-BE49-F238E27FC236}">
                <a16:creationId xmlns:a16="http://schemas.microsoft.com/office/drawing/2014/main" id="{203D082B-EDA1-492F-AD0E-C1C7D9E22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4527" y="87581"/>
            <a:ext cx="674078" cy="674078"/>
          </a:xfrm>
          <a:prstGeom prst="rect">
            <a:avLst/>
          </a:prstGeom>
        </p:spPr>
      </p:pic>
      <p:pic>
        <p:nvPicPr>
          <p:cNvPr id="18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E37FC0F5-A689-492B-9DEA-5BD9887AC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3924" y="110605"/>
            <a:ext cx="674079" cy="674079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01492C07-C7B4-4084-AA43-16D9A4B981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5237" y="87581"/>
            <a:ext cx="674078" cy="674078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993A08D1-BF1D-4EDE-A96B-701A9133BF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23589" y="99539"/>
            <a:ext cx="674079" cy="67407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8D12C57-6D18-464D-BD94-829FF977DA92}"/>
              </a:ext>
            </a:extLst>
          </p:cNvPr>
          <p:cNvSpPr txBox="1"/>
          <p:nvPr/>
        </p:nvSpPr>
        <p:spPr>
          <a:xfrm>
            <a:off x="9932276" y="981055"/>
            <a:ext cx="2259724" cy="138499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verb? (walked)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combined verb phrase?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CF9C853-4A92-4EB0-BB70-C92213A564F6}"/>
              </a:ext>
            </a:extLst>
          </p:cNvPr>
          <p:cNvSpPr/>
          <p:nvPr/>
        </p:nvSpPr>
        <p:spPr>
          <a:xfrm>
            <a:off x="0" y="392228"/>
            <a:ext cx="6538092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Identify the verb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Combine the sentences using ‘and’</a:t>
            </a:r>
          </a:p>
        </p:txBody>
      </p:sp>
    </p:spTree>
    <p:extLst>
      <p:ext uri="{BB962C8B-B14F-4D97-AF65-F5344CB8AC3E}">
        <p14:creationId xmlns:p14="http://schemas.microsoft.com/office/powerpoint/2010/main" val="261424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0442" y="4069934"/>
            <a:ext cx="5023321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Insert sentence.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0444" y="3140167"/>
            <a:ext cx="5023320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Insert sentence.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1849" y="5339326"/>
            <a:ext cx="11902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latin typeface="Century Gothic" panose="020B0502020202020204" pitchFamily="34" charset="0"/>
              </a:rPr>
              <a:t>Insert sentences from texts/topics/knowledge units/ decodable texts etc.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36C50906-AF79-4081-B133-85B318DC2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6634" y="55189"/>
            <a:ext cx="674078" cy="67407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BEABA0C-F3A4-4B66-BEAE-C6E7F53A74F9}"/>
              </a:ext>
            </a:extLst>
          </p:cNvPr>
          <p:cNvSpPr/>
          <p:nvPr/>
        </p:nvSpPr>
        <p:spPr>
          <a:xfrm>
            <a:off x="0" y="392228"/>
            <a:ext cx="6538092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Identify the verb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Combine the sentences using ‘and’</a:t>
            </a:r>
          </a:p>
        </p:txBody>
      </p:sp>
    </p:spTree>
    <p:extLst>
      <p:ext uri="{BB962C8B-B14F-4D97-AF65-F5344CB8AC3E}">
        <p14:creationId xmlns:p14="http://schemas.microsoft.com/office/powerpoint/2010/main" val="7384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2839" y="4874453"/>
            <a:ext cx="674079" cy="674079"/>
          </a:xfrm>
        </p:spPr>
      </p:pic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121" y="4284569"/>
            <a:ext cx="674078" cy="674078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D84FB6F-E36B-FC4D-86D4-DC82FD849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065" y="5632726"/>
            <a:ext cx="674078" cy="674078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65EADFB6-40C5-DA4D-BC50-74CB823218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322" y="2389965"/>
            <a:ext cx="674078" cy="674078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221A1569-9788-9545-9956-36470E1B33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9400" y="2389965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27855DF8-820B-0849-AA68-4ABF97446E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322" y="3064043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C21C8DC2-E0E6-FA46-B43E-40B158D5A9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9400" y="3049933"/>
            <a:ext cx="674078" cy="6740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13C56D8-407A-9142-A075-9C38769D69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5384" y="5618025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BC6784FC-A82A-9645-9BB1-5B175106C5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5384" y="4929837"/>
            <a:ext cx="674078" cy="674078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99121" y="3604476"/>
            <a:ext cx="674078" cy="674078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94064" y="4958647"/>
            <a:ext cx="674079" cy="674079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3DF4E9DF-B3EF-1E4E-95EB-83EEEF0948D2}"/>
              </a:ext>
            </a:extLst>
          </p:cNvPr>
          <p:cNvSpPr txBox="1">
            <a:spLocks/>
          </p:cNvSpPr>
          <p:nvPr/>
        </p:nvSpPr>
        <p:spPr>
          <a:xfrm>
            <a:off x="1999476" y="2617597"/>
            <a:ext cx="1525356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Multiple Choice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D12A3178-176D-0940-9838-EB1D93380491}"/>
              </a:ext>
            </a:extLst>
          </p:cNvPr>
          <p:cNvSpPr txBox="1">
            <a:spLocks/>
          </p:cNvSpPr>
          <p:nvPr/>
        </p:nvSpPr>
        <p:spPr>
          <a:xfrm>
            <a:off x="1026266" y="5381944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Vote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7AA56F04-6084-A34C-9A2A-8937EDC209A0}"/>
              </a:ext>
            </a:extLst>
          </p:cNvPr>
          <p:cNvSpPr txBox="1">
            <a:spLocks/>
          </p:cNvSpPr>
          <p:nvPr/>
        </p:nvSpPr>
        <p:spPr>
          <a:xfrm>
            <a:off x="5005000" y="3782559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Pair Share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7385DEC1-BFED-A64F-8FE0-0AA7A9052BD2}"/>
              </a:ext>
            </a:extLst>
          </p:cNvPr>
          <p:cNvSpPr txBox="1">
            <a:spLocks/>
          </p:cNvSpPr>
          <p:nvPr/>
        </p:nvSpPr>
        <p:spPr>
          <a:xfrm>
            <a:off x="5005000" y="4447989"/>
            <a:ext cx="2630530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ysClr val="windowText" lastClr="000000"/>
                </a:solidFill>
              </a:rPr>
              <a:t>Pick a Stick/Answer (non-volunteer)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B9E3C697-68F7-A549-983D-A93AB336DF4F}"/>
              </a:ext>
            </a:extLst>
          </p:cNvPr>
          <p:cNvSpPr txBox="1">
            <a:spLocks/>
          </p:cNvSpPr>
          <p:nvPr/>
        </p:nvSpPr>
        <p:spPr>
          <a:xfrm>
            <a:off x="5005000" y="5113419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Whiteboards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69384955-5395-684B-9A1B-250A0BD7221E}"/>
              </a:ext>
            </a:extLst>
          </p:cNvPr>
          <p:cNvSpPr txBox="1">
            <a:spLocks/>
          </p:cNvSpPr>
          <p:nvPr/>
        </p:nvSpPr>
        <p:spPr>
          <a:xfrm>
            <a:off x="5005000" y="5787509"/>
            <a:ext cx="2485458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In Your Workbook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6056C993-04BF-5642-AEFB-53FF259B42EA}"/>
              </a:ext>
            </a:extLst>
          </p:cNvPr>
          <p:cNvSpPr txBox="1">
            <a:spLocks/>
          </p:cNvSpPr>
          <p:nvPr/>
        </p:nvSpPr>
        <p:spPr>
          <a:xfrm>
            <a:off x="9834568" y="5527738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Read with 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91324" y="3607995"/>
            <a:ext cx="693813" cy="679158"/>
          </a:xfrm>
          <a:prstGeom prst="rect">
            <a:avLst/>
          </a:prstGeom>
        </p:spPr>
      </p:pic>
      <p:sp>
        <p:nvSpPr>
          <p:cNvPr id="52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9866214" y="4295514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Track with 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13375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3925" y="2190750"/>
            <a:ext cx="10553700" cy="954107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latin typeface="Century Gothic" panose="020B0502020202020204" pitchFamily="34" charset="0"/>
              </a:rPr>
              <a:t>We are learning to combine sentences to make one sentence using the conjunction ‘and'.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Learning Objective</a:t>
            </a:r>
          </a:p>
        </p:txBody>
      </p:sp>
      <p:pic>
        <p:nvPicPr>
          <p:cNvPr id="7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16066D5-6604-4985-B021-5CBC12B181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61364" y="184665"/>
            <a:ext cx="674079" cy="674079"/>
          </a:xfrm>
        </p:spPr>
      </p:pic>
    </p:spTree>
    <p:extLst>
      <p:ext uri="{BB962C8B-B14F-4D97-AF65-F5344CB8AC3E}">
        <p14:creationId xmlns:p14="http://schemas.microsoft.com/office/powerpoint/2010/main" val="198030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6" y="766354"/>
            <a:ext cx="9070373" cy="23426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dirty="0">
                <a:latin typeface="Century Gothic" panose="020B0502020202020204" pitchFamily="34" charset="0"/>
              </a:rPr>
              <a:t>Sentences must have a subject and a verb (or a who and a do). 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AU" dirty="0">
                <a:latin typeface="Century Gothic" panose="020B0502020202020204" pitchFamily="34" charset="0"/>
              </a:rPr>
              <a:t>We can combine short sentences to make one sentence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325099" y="2412958"/>
            <a:ext cx="1858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Examples: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89613" y="4058223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800" dirty="0">
                <a:latin typeface="Century Gothic" panose="020B0502020202020204" pitchFamily="34" charset="0"/>
              </a:rPr>
              <a:t>Tom </a:t>
            </a:r>
            <a:r>
              <a:rPr lang="en-AU" sz="2800" u="sng" dirty="0">
                <a:latin typeface="Century Gothic" panose="020B0502020202020204" pitchFamily="34" charset="0"/>
              </a:rPr>
              <a:t>likes</a:t>
            </a:r>
            <a:r>
              <a:rPr lang="en-AU" sz="2800" dirty="0">
                <a:latin typeface="Century Gothic" panose="020B0502020202020204" pitchFamily="34" charset="0"/>
              </a:rPr>
              <a:t> apples.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89613" y="4951931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800" dirty="0">
                <a:latin typeface="Century Gothic" panose="020B0502020202020204" pitchFamily="34" charset="0"/>
              </a:rPr>
              <a:t>Tom </a:t>
            </a:r>
            <a:r>
              <a:rPr lang="en-AU" sz="2800" u="sng" dirty="0">
                <a:latin typeface="Century Gothic" panose="020B0502020202020204" pitchFamily="34" charset="0"/>
              </a:rPr>
              <a:t>likes</a:t>
            </a:r>
            <a:r>
              <a:rPr lang="en-AU" sz="2800" dirty="0">
                <a:latin typeface="Century Gothic" panose="020B0502020202020204" pitchFamily="34" charset="0"/>
              </a:rPr>
              <a:t> bananas.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40003" y="5826913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800" dirty="0">
                <a:latin typeface="Century Gothic" panose="020B0502020202020204" pitchFamily="34" charset="0"/>
              </a:rPr>
              <a:t>Tom </a:t>
            </a:r>
            <a:r>
              <a:rPr lang="en-AU" sz="2800" u="sng" dirty="0">
                <a:latin typeface="Century Gothic" panose="020B0502020202020204" pitchFamily="34" charset="0"/>
              </a:rPr>
              <a:t>likes</a:t>
            </a:r>
            <a:r>
              <a:rPr lang="en-AU" sz="2800" dirty="0">
                <a:latin typeface="Century Gothic" panose="020B0502020202020204" pitchFamily="34" charset="0"/>
              </a:rPr>
              <a:t> apples </a:t>
            </a:r>
            <a:r>
              <a:rPr lang="en-AU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and</a:t>
            </a:r>
            <a:r>
              <a:rPr lang="en-AU" sz="2800" dirty="0">
                <a:latin typeface="Century Gothic" panose="020B0502020202020204" pitchFamily="34" charset="0"/>
              </a:rPr>
              <a:t> bananas. </a:t>
            </a:r>
          </a:p>
        </p:txBody>
      </p:sp>
      <p:pic>
        <p:nvPicPr>
          <p:cNvPr id="16" name="Picture 2" descr="https://cdn3.vectorstock.com/i/1000x1000/77/52/yes-tick-icon-vector-229577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5239789" y="3195438"/>
            <a:ext cx="837870" cy="62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81939" y="1250631"/>
            <a:ext cx="1988664" cy="2893100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subject in the first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subject in the second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does Tom like? (Tom likes apples and bananas)</a:t>
            </a:r>
          </a:p>
          <a:p>
            <a:endParaRPr lang="en-AU" sz="1400" dirty="0">
              <a:latin typeface="Century Gothic" panose="020B0502020202020204" pitchFamily="34" charset="0"/>
            </a:endParaRP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4FEBD567-C5A9-482A-B60B-3B397AB64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37B39385-9D01-4620-857A-B91B1C1A02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4475" y="127102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2B7E20C-7DA4-44E0-B1AC-924A53ED4B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1566" y="154632"/>
            <a:ext cx="693813" cy="67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07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6" y="766354"/>
            <a:ext cx="9070373" cy="23426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dirty="0">
                <a:latin typeface="Century Gothic" panose="020B0502020202020204" pitchFamily="34" charset="0"/>
              </a:rPr>
              <a:t>Sentences must have a subject and a verb (or a who and a do). 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AU" dirty="0">
                <a:latin typeface="Century Gothic" panose="020B0502020202020204" pitchFamily="34" charset="0"/>
              </a:rPr>
              <a:t>We can combine short sentences to make one sentence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325099" y="2412958"/>
            <a:ext cx="26416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Non-examples: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89613" y="4058223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800" dirty="0">
                <a:latin typeface="Century Gothic" panose="020B0502020202020204" pitchFamily="34" charset="0"/>
              </a:rPr>
              <a:t>Tom </a:t>
            </a:r>
            <a:r>
              <a:rPr lang="en-AU" sz="2800" u="sng" dirty="0">
                <a:latin typeface="Century Gothic" panose="020B0502020202020204" pitchFamily="34" charset="0"/>
              </a:rPr>
              <a:t>likes</a:t>
            </a:r>
            <a:r>
              <a:rPr lang="en-AU" sz="2800" dirty="0">
                <a:latin typeface="Century Gothic" panose="020B0502020202020204" pitchFamily="34" charset="0"/>
              </a:rPr>
              <a:t> apples.</a:t>
            </a:r>
          </a:p>
          <a:p>
            <a:pPr marL="0" indent="0">
              <a:buNone/>
            </a:pPr>
            <a:endParaRPr lang="en-AU" sz="2800" dirty="0">
              <a:latin typeface="Century Gothic" panose="020B0502020202020204" pitchFamily="34" charset="0"/>
            </a:endParaRP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89613" y="4951931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800" dirty="0">
                <a:latin typeface="Century Gothic" panose="020B0502020202020204" pitchFamily="34" charset="0"/>
              </a:rPr>
              <a:t>Tom </a:t>
            </a:r>
            <a:r>
              <a:rPr lang="en-AU" sz="2800" u="sng" dirty="0">
                <a:latin typeface="Century Gothic" panose="020B0502020202020204" pitchFamily="34" charset="0"/>
              </a:rPr>
              <a:t>likes</a:t>
            </a:r>
            <a:r>
              <a:rPr lang="en-AU" sz="2800" dirty="0">
                <a:latin typeface="Century Gothic" panose="020B0502020202020204" pitchFamily="34" charset="0"/>
              </a:rPr>
              <a:t> bananas.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sz="2800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40003" y="5826913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800" dirty="0">
                <a:latin typeface="Century Gothic" panose="020B0502020202020204" pitchFamily="34" charset="0"/>
              </a:rPr>
              <a:t>Tom </a:t>
            </a:r>
            <a:r>
              <a:rPr lang="en-AU" sz="2800" u="sng" dirty="0">
                <a:latin typeface="Century Gothic" panose="020B0502020202020204" pitchFamily="34" charset="0"/>
              </a:rPr>
              <a:t>likes</a:t>
            </a:r>
            <a:r>
              <a:rPr lang="en-AU" sz="2800" dirty="0">
                <a:latin typeface="Century Gothic" panose="020B0502020202020204" pitchFamily="34" charset="0"/>
              </a:rPr>
              <a:t> apples </a:t>
            </a:r>
            <a:r>
              <a:rPr lang="en-AU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and</a:t>
            </a:r>
            <a:r>
              <a:rPr lang="en-AU" sz="2800" dirty="0">
                <a:latin typeface="Century Gothic" panose="020B0502020202020204" pitchFamily="34" charset="0"/>
              </a:rPr>
              <a:t> Tom likes bananas.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81939" y="1250631"/>
            <a:ext cx="1988664" cy="954107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should the combined sentence be? </a:t>
            </a: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4FEBD567-C5A9-482A-B60B-3B397AB64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37B39385-9D01-4620-857A-B91B1C1A0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4475" y="127102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2B7E20C-7DA4-44E0-B1AC-924A53ED4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1566" y="154632"/>
            <a:ext cx="693813" cy="679158"/>
          </a:xfrm>
          <a:prstGeom prst="rect">
            <a:avLst/>
          </a:prstGeom>
        </p:spPr>
      </p:pic>
      <p:pic>
        <p:nvPicPr>
          <p:cNvPr id="17" name="Picture 6" descr="See the source image">
            <a:extLst>
              <a:ext uri="{FF2B5EF4-FFF2-40B4-BE49-F238E27FC236}">
                <a16:creationId xmlns:a16="http://schemas.microsoft.com/office/drawing/2014/main" id="{B40A9C42-911A-4AF6-A48E-FEA08FC79C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0"/>
          <a:stretch/>
        </p:blipFill>
        <p:spPr bwMode="auto">
          <a:xfrm>
            <a:off x="5157528" y="2419123"/>
            <a:ext cx="857250" cy="78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D882C51-BCED-4E78-AC82-B79E4D5823D5}"/>
              </a:ext>
            </a:extLst>
          </p:cNvPr>
          <p:cNvSpPr txBox="1"/>
          <p:nvPr/>
        </p:nvSpPr>
        <p:spPr>
          <a:xfrm>
            <a:off x="8071583" y="4428387"/>
            <a:ext cx="3965510" cy="224676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AU" sz="2800" dirty="0">
                <a:latin typeface="Century Gothic" panose="020B0502020202020204" pitchFamily="34" charset="0"/>
              </a:rPr>
              <a:t>‘Tom likes’ has been repeated. We don’t need to write this twice as it’s the same subject.  </a:t>
            </a:r>
          </a:p>
        </p:txBody>
      </p:sp>
    </p:spTree>
    <p:extLst>
      <p:ext uri="{BB962C8B-B14F-4D97-AF65-F5344CB8AC3E}">
        <p14:creationId xmlns:p14="http://schemas.microsoft.com/office/powerpoint/2010/main" val="145889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/>
      <p:bldP spid="15" grpId="0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A5F27-7E5F-4A24-8100-3AB0542AB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256" y="565706"/>
            <a:ext cx="9941146" cy="57265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dirty="0">
                <a:latin typeface="Century Gothic" panose="020B0502020202020204" pitchFamily="34" charset="0"/>
                <a:ea typeface="Verdana" panose="020B0604030504040204" pitchFamily="34" charset="0"/>
              </a:rPr>
              <a:t>What is the combined sentence of these two sentences?</a:t>
            </a:r>
          </a:p>
          <a:p>
            <a:pPr marL="0" indent="0">
              <a:buNone/>
            </a:pPr>
            <a:endParaRPr lang="en-AU" dirty="0"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  <a:ea typeface="Verdana" panose="020B0604030504040204" pitchFamily="34" charset="0"/>
              </a:rPr>
              <a:t>Harry likes soccer.</a:t>
            </a:r>
          </a:p>
          <a:p>
            <a:pPr marL="0" indent="0">
              <a:buNone/>
            </a:pPr>
            <a:r>
              <a:rPr lang="en-AU" b="1" dirty="0">
                <a:ea typeface="Verdana" panose="020B0604030504040204" pitchFamily="34" charset="0"/>
              </a:rPr>
              <a:t>Harry likes football.</a:t>
            </a:r>
            <a:endParaRPr lang="en-AU" b="1" dirty="0"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endParaRPr lang="en-AU" dirty="0"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AU" sz="2400" dirty="0">
                <a:latin typeface="Century Gothic" panose="020B0502020202020204" pitchFamily="34" charset="0"/>
                <a:ea typeface="Verdana" panose="020B0604030504040204" pitchFamily="34" charset="0"/>
              </a:rPr>
              <a:t>Harry likes soccer.</a:t>
            </a:r>
          </a:p>
          <a:p>
            <a:pPr marL="0" indent="0">
              <a:buNone/>
            </a:pPr>
            <a:endParaRPr lang="en-AU" sz="2400" dirty="0"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AU" sz="2400" dirty="0">
                <a:ea typeface="Verdana" panose="020B0604030504040204" pitchFamily="34" charset="0"/>
              </a:rPr>
              <a:t>Harry likes football.</a:t>
            </a:r>
          </a:p>
          <a:p>
            <a:pPr marL="0" indent="0">
              <a:buNone/>
            </a:pPr>
            <a:endParaRPr lang="en-AU" sz="2400" dirty="0"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AU" sz="2400" dirty="0">
                <a:latin typeface="Century Gothic" panose="020B0502020202020204" pitchFamily="34" charset="0"/>
                <a:ea typeface="Verdana" panose="020B0604030504040204" pitchFamily="34" charset="0"/>
              </a:rPr>
              <a:t>Harry likes football and Harry likes soccer. </a:t>
            </a:r>
          </a:p>
          <a:p>
            <a:pPr marL="0" indent="0">
              <a:buNone/>
            </a:pPr>
            <a:endParaRPr lang="en-AU" sz="2400" dirty="0"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AU" sz="2400" dirty="0">
                <a:ea typeface="Verdana" panose="020B0604030504040204" pitchFamily="34" charset="0"/>
              </a:rPr>
              <a:t>Harry likes football and soccer</a:t>
            </a:r>
          </a:p>
          <a:p>
            <a:pPr marL="514350" indent="-514350">
              <a:buFont typeface="+mj-lt"/>
              <a:buAutoNum type="alphaLcParenR"/>
            </a:pPr>
            <a:endParaRPr lang="en-AU" sz="2400" dirty="0">
              <a:solidFill>
                <a:srgbClr val="333333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514350" indent="-514350">
              <a:buFont typeface="+mj-lt"/>
              <a:buAutoNum type="alphaLcParenR"/>
            </a:pPr>
            <a:endParaRPr lang="en-AU" dirty="0">
              <a:latin typeface="Arial Rounded MT Bold" panose="020F07040305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Hinge Point Question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394730" y="917628"/>
            <a:ext cx="1797269" cy="954107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is this not the combined sentence? </a:t>
            </a: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13" name="Picture 2" descr="https://cdn3.vectorstock.com/i/1000x1000/77/52/yes-tick-icon-vector-229577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5700099" y="5926840"/>
            <a:ext cx="395901" cy="29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See the source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0"/>
          <a:stretch/>
        </p:blipFill>
        <p:spPr bwMode="auto">
          <a:xfrm>
            <a:off x="5661698" y="3159296"/>
            <a:ext cx="350327" cy="32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Logo, icon&#10;&#10;Description automatically generated">
            <a:extLst>
              <a:ext uri="{FF2B5EF4-FFF2-40B4-BE49-F238E27FC236}">
                <a16:creationId xmlns:a16="http://schemas.microsoft.com/office/drawing/2014/main" id="{A9924460-5361-4D50-859B-CC97537E0F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47" y="2966249"/>
            <a:ext cx="674078" cy="674078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3C3420E7-CE57-4B1D-AD62-CB7FA61E3E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47" y="3849132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4D65545B-321E-4257-A265-A295D435BB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47" y="4737586"/>
            <a:ext cx="674078" cy="674078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9F15CF06-C2C5-494C-8B69-F60F1C1758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47" y="5703831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7CD2348E-2FC0-4A73-A33B-C206275A7F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90845" y="89736"/>
            <a:ext cx="674079" cy="674079"/>
          </a:xfrm>
          <a:prstGeom prst="rect">
            <a:avLst/>
          </a:prstGeom>
        </p:spPr>
      </p:pic>
      <p:pic>
        <p:nvPicPr>
          <p:cNvPr id="21" name="Picture 20" descr="Logo, icon&#10;&#10;Description automatically generated">
            <a:extLst>
              <a:ext uri="{FF2B5EF4-FFF2-40B4-BE49-F238E27FC236}">
                <a16:creationId xmlns:a16="http://schemas.microsoft.com/office/drawing/2014/main" id="{DC419A34-FCAF-4915-A05F-561BCEFA48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76594" y="89736"/>
            <a:ext cx="674078" cy="674078"/>
          </a:xfrm>
          <a:prstGeom prst="rect">
            <a:avLst/>
          </a:prstGeom>
        </p:spPr>
      </p:pic>
      <p:pic>
        <p:nvPicPr>
          <p:cNvPr id="22" name="Picture 6" descr="See the source image">
            <a:extLst>
              <a:ext uri="{FF2B5EF4-FFF2-40B4-BE49-F238E27FC236}">
                <a16:creationId xmlns:a16="http://schemas.microsoft.com/office/drawing/2014/main" id="{E9887251-8191-4989-9138-3BFE8B14E8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0"/>
          <a:stretch/>
        </p:blipFill>
        <p:spPr bwMode="auto">
          <a:xfrm>
            <a:off x="5588155" y="4025826"/>
            <a:ext cx="350327" cy="32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See the source image">
            <a:extLst>
              <a:ext uri="{FF2B5EF4-FFF2-40B4-BE49-F238E27FC236}">
                <a16:creationId xmlns:a16="http://schemas.microsoft.com/office/drawing/2014/main" id="{2DC64839-27AB-4EBC-B706-69A907A800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0"/>
          <a:stretch/>
        </p:blipFill>
        <p:spPr bwMode="auto">
          <a:xfrm>
            <a:off x="7159911" y="4998255"/>
            <a:ext cx="350327" cy="32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82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6" y="766354"/>
            <a:ext cx="9070373" cy="23426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dirty="0">
                <a:latin typeface="Century Gothic" panose="020B0502020202020204" pitchFamily="34" charset="0"/>
              </a:rPr>
              <a:t>Sentences must have a subject and a verb (or a who and a do). 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AU" dirty="0">
                <a:latin typeface="Century Gothic" panose="020B0502020202020204" pitchFamily="34" charset="0"/>
              </a:rPr>
              <a:t>We can combine short sentences to make one sentence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325099" y="2412958"/>
            <a:ext cx="1858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Examples: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89613" y="4058223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800" dirty="0">
                <a:latin typeface="Century Gothic" panose="020B0502020202020204" pitchFamily="34" charset="0"/>
              </a:rPr>
              <a:t>Mandy </a:t>
            </a:r>
            <a:r>
              <a:rPr lang="en-AU" sz="2800" u="sng" dirty="0">
                <a:latin typeface="Century Gothic" panose="020B0502020202020204" pitchFamily="34" charset="0"/>
              </a:rPr>
              <a:t>is</a:t>
            </a:r>
            <a:r>
              <a:rPr lang="en-AU" sz="2800" dirty="0">
                <a:latin typeface="Century Gothic" panose="020B0502020202020204" pitchFamily="34" charset="0"/>
              </a:rPr>
              <a:t> tired.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89613" y="4951931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800" dirty="0">
                <a:latin typeface="Century Gothic" panose="020B0502020202020204" pitchFamily="34" charset="0"/>
              </a:rPr>
              <a:t>Mandy </a:t>
            </a:r>
            <a:r>
              <a:rPr lang="en-AU" sz="2800" u="sng" dirty="0">
                <a:latin typeface="Century Gothic" panose="020B0502020202020204" pitchFamily="34" charset="0"/>
              </a:rPr>
              <a:t>is</a:t>
            </a:r>
            <a:r>
              <a:rPr lang="en-AU" sz="2800" dirty="0">
                <a:latin typeface="Century Gothic" panose="020B0502020202020204" pitchFamily="34" charset="0"/>
              </a:rPr>
              <a:t> hungry.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40003" y="5826913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800" dirty="0">
                <a:latin typeface="Century Gothic" panose="020B0502020202020204" pitchFamily="34" charset="0"/>
              </a:rPr>
              <a:t>Mandy </a:t>
            </a:r>
            <a:r>
              <a:rPr lang="en-AU" sz="2800" u="sng" dirty="0">
                <a:latin typeface="Century Gothic" panose="020B0502020202020204" pitchFamily="34" charset="0"/>
              </a:rPr>
              <a:t>is</a:t>
            </a:r>
            <a:r>
              <a:rPr lang="en-AU" sz="2800" dirty="0">
                <a:latin typeface="Century Gothic" panose="020B0502020202020204" pitchFamily="34" charset="0"/>
              </a:rPr>
              <a:t> tired </a:t>
            </a:r>
            <a:r>
              <a:rPr lang="en-AU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and</a:t>
            </a:r>
            <a:r>
              <a:rPr lang="en-AU" sz="2800" dirty="0">
                <a:latin typeface="Century Gothic" panose="020B0502020202020204" pitchFamily="34" charset="0"/>
              </a:rPr>
              <a:t> hungry. </a:t>
            </a:r>
          </a:p>
        </p:txBody>
      </p:sp>
      <p:pic>
        <p:nvPicPr>
          <p:cNvPr id="16" name="Picture 2" descr="https://cdn3.vectorstock.com/i/1000x1000/77/52/yes-tick-icon-vector-229577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5239789" y="3195438"/>
            <a:ext cx="837870" cy="62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-1" y="-1"/>
            <a:ext cx="4702629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Development- re-explanation</a:t>
            </a: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4FEBD567-C5A9-482A-B60B-3B397AB64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37B39385-9D01-4620-857A-B91B1C1A02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4475" y="127102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2B7E20C-7DA4-44E0-B1AC-924A53ED4B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1566" y="154632"/>
            <a:ext cx="693813" cy="67915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E1BDB3A-0ADA-4529-B001-3DC80698083D}"/>
              </a:ext>
            </a:extLst>
          </p:cNvPr>
          <p:cNvSpPr txBox="1"/>
          <p:nvPr/>
        </p:nvSpPr>
        <p:spPr>
          <a:xfrm>
            <a:off x="10181939" y="1250631"/>
            <a:ext cx="1988664" cy="2893100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subject in the first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subject in the second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How is Mandy feeling? (Mandy is tired and hungry)</a:t>
            </a:r>
          </a:p>
          <a:p>
            <a:endParaRPr lang="en-AU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37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0442" y="4069934"/>
            <a:ext cx="5023321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Alice </a:t>
            </a:r>
            <a:r>
              <a:rPr lang="en-AU" sz="3200" u="sng" dirty="0">
                <a:latin typeface="Century Gothic" panose="020B0502020202020204" pitchFamily="34" charset="0"/>
              </a:rPr>
              <a:t>is</a:t>
            </a:r>
            <a:r>
              <a:rPr lang="en-AU" sz="3200" dirty="0">
                <a:latin typeface="Century Gothic" panose="020B0502020202020204" pitchFamily="34" charset="0"/>
              </a:rPr>
              <a:t> smart.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0444" y="3140167"/>
            <a:ext cx="5023320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Alice </a:t>
            </a:r>
            <a:r>
              <a:rPr lang="en-AU" sz="3200" u="sng" dirty="0">
                <a:latin typeface="Century Gothic" panose="020B0502020202020204" pitchFamily="34" charset="0"/>
              </a:rPr>
              <a:t>is</a:t>
            </a:r>
            <a:r>
              <a:rPr lang="en-AU" sz="3200" dirty="0">
                <a:latin typeface="Century Gothic" panose="020B0502020202020204" pitchFamily="34" charset="0"/>
              </a:rPr>
              <a:t> kind.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1849" y="5339326"/>
            <a:ext cx="11902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latin typeface="Century Gothic" panose="020B0502020202020204" pitchFamily="34" charset="0"/>
              </a:rPr>
              <a:t>Alice </a:t>
            </a:r>
            <a:r>
              <a:rPr lang="en-AU" sz="3200" b="1" u="sng" dirty="0">
                <a:latin typeface="Century Gothic" panose="020B0502020202020204" pitchFamily="34" charset="0"/>
              </a:rPr>
              <a:t>is</a:t>
            </a:r>
            <a:r>
              <a:rPr lang="en-AU" sz="3200" b="1" dirty="0">
                <a:latin typeface="Century Gothic" panose="020B0502020202020204" pitchFamily="34" charset="0"/>
              </a:rPr>
              <a:t> kind </a:t>
            </a:r>
            <a:r>
              <a:rPr lang="en-AU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and</a:t>
            </a:r>
            <a:r>
              <a:rPr lang="en-AU" sz="3200" b="1" dirty="0">
                <a:latin typeface="Century Gothic" panose="020B0502020202020204" pitchFamily="34" charset="0"/>
              </a:rPr>
              <a:t> smart.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I do</a:t>
            </a:r>
          </a:p>
        </p:txBody>
      </p:sp>
      <p:pic>
        <p:nvPicPr>
          <p:cNvPr id="15" name="Picture 14" descr="Logo, icon&#10;&#10;Description automatically generated">
            <a:extLst>
              <a:ext uri="{FF2B5EF4-FFF2-40B4-BE49-F238E27FC236}">
                <a16:creationId xmlns:a16="http://schemas.microsoft.com/office/drawing/2014/main" id="{203D082B-EDA1-492F-AD0E-C1C7D9E22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18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E37FC0F5-A689-492B-9DEA-5BD9887AC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6740" y="69145"/>
            <a:ext cx="674079" cy="67407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34DA7B7-3515-467C-BFDC-465B66206742}"/>
              </a:ext>
            </a:extLst>
          </p:cNvPr>
          <p:cNvSpPr txBox="1"/>
          <p:nvPr/>
        </p:nvSpPr>
        <p:spPr>
          <a:xfrm>
            <a:off x="9932276" y="981055"/>
            <a:ext cx="2259724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verb? (is)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combined verb phrase?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232F39C-115D-4F30-BA9D-EA12563A01B0}"/>
              </a:ext>
            </a:extLst>
          </p:cNvPr>
          <p:cNvSpPr/>
          <p:nvPr/>
        </p:nvSpPr>
        <p:spPr>
          <a:xfrm>
            <a:off x="0" y="392228"/>
            <a:ext cx="6538092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Identify the verb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Combine the sentences using ‘and’</a:t>
            </a:r>
          </a:p>
        </p:txBody>
      </p:sp>
    </p:spTree>
    <p:extLst>
      <p:ext uri="{BB962C8B-B14F-4D97-AF65-F5344CB8AC3E}">
        <p14:creationId xmlns:p14="http://schemas.microsoft.com/office/powerpoint/2010/main" val="206609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0442" y="4069934"/>
            <a:ext cx="5023321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Gus </a:t>
            </a:r>
            <a:r>
              <a:rPr lang="en-AU" sz="3200" u="sng" dirty="0">
                <a:latin typeface="Century Gothic" panose="020B0502020202020204" pitchFamily="34" charset="0"/>
              </a:rPr>
              <a:t>is</a:t>
            </a:r>
            <a:r>
              <a:rPr lang="en-AU" sz="3200" dirty="0">
                <a:latin typeface="Century Gothic" panose="020B0502020202020204" pitchFamily="34" charset="0"/>
              </a:rPr>
              <a:t> handsome.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0444" y="3140167"/>
            <a:ext cx="5023320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Gus </a:t>
            </a:r>
            <a:r>
              <a:rPr lang="en-AU" sz="3200" u="sng" dirty="0">
                <a:latin typeface="Century Gothic" panose="020B0502020202020204" pitchFamily="34" charset="0"/>
              </a:rPr>
              <a:t>is</a:t>
            </a:r>
            <a:r>
              <a:rPr lang="en-AU" sz="3200" dirty="0">
                <a:latin typeface="Century Gothic" panose="020B0502020202020204" pitchFamily="34" charset="0"/>
              </a:rPr>
              <a:t> tall.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1849" y="5339326"/>
            <a:ext cx="11902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latin typeface="Century Gothic" panose="020B0502020202020204" pitchFamily="34" charset="0"/>
              </a:rPr>
              <a:t>Gus </a:t>
            </a:r>
            <a:r>
              <a:rPr lang="en-AU" sz="3200" b="1" u="sng" dirty="0">
                <a:latin typeface="Century Gothic" panose="020B0502020202020204" pitchFamily="34" charset="0"/>
              </a:rPr>
              <a:t>is</a:t>
            </a:r>
            <a:r>
              <a:rPr lang="en-AU" sz="3200" b="1" dirty="0">
                <a:latin typeface="Century Gothic" panose="020B0502020202020204" pitchFamily="34" charset="0"/>
              </a:rPr>
              <a:t> tall </a:t>
            </a:r>
            <a:r>
              <a:rPr lang="en-AU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and</a:t>
            </a:r>
            <a:r>
              <a:rPr lang="en-AU" sz="3200" b="1" dirty="0">
                <a:latin typeface="Century Gothic" panose="020B0502020202020204" pitchFamily="34" charset="0"/>
              </a:rPr>
              <a:t> handsome.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pic>
        <p:nvPicPr>
          <p:cNvPr id="15" name="Picture 14" descr="Logo, icon&#10;&#10;Description automatically generated">
            <a:extLst>
              <a:ext uri="{FF2B5EF4-FFF2-40B4-BE49-F238E27FC236}">
                <a16:creationId xmlns:a16="http://schemas.microsoft.com/office/drawing/2014/main" id="{203D082B-EDA1-492F-AD0E-C1C7D9E22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4527" y="87581"/>
            <a:ext cx="674078" cy="674078"/>
          </a:xfrm>
          <a:prstGeom prst="rect">
            <a:avLst/>
          </a:prstGeom>
        </p:spPr>
      </p:pic>
      <p:pic>
        <p:nvPicPr>
          <p:cNvPr id="18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E37FC0F5-A689-492B-9DEA-5BD9887AC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3924" y="110605"/>
            <a:ext cx="674079" cy="674079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01492C07-C7B4-4084-AA43-16D9A4B981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5237" y="87581"/>
            <a:ext cx="674078" cy="674078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993A08D1-BF1D-4EDE-A96B-701A9133BF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23589" y="99539"/>
            <a:ext cx="674079" cy="67407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8D12C57-6D18-464D-BD94-829FF977DA92}"/>
              </a:ext>
            </a:extLst>
          </p:cNvPr>
          <p:cNvSpPr txBox="1"/>
          <p:nvPr/>
        </p:nvSpPr>
        <p:spPr>
          <a:xfrm>
            <a:off x="9932276" y="981055"/>
            <a:ext cx="2259724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verb? (is)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combined verb phrase?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FA5068-722D-41E1-B2CC-44CE88AB3600}"/>
              </a:ext>
            </a:extLst>
          </p:cNvPr>
          <p:cNvSpPr/>
          <p:nvPr/>
        </p:nvSpPr>
        <p:spPr>
          <a:xfrm>
            <a:off x="0" y="392228"/>
            <a:ext cx="6538092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Identify the verb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Combine the sentences using ‘and’</a:t>
            </a:r>
          </a:p>
        </p:txBody>
      </p:sp>
    </p:spTree>
    <p:extLst>
      <p:ext uri="{BB962C8B-B14F-4D97-AF65-F5344CB8AC3E}">
        <p14:creationId xmlns:p14="http://schemas.microsoft.com/office/powerpoint/2010/main" val="51930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773</TotalTime>
  <Words>695</Words>
  <Application>Microsoft Office PowerPoint</Application>
  <PresentationFormat>Widescreen</PresentationFormat>
  <Paragraphs>129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Rounded MT Bold</vt:lpstr>
      <vt:lpstr>Calibri</vt:lpstr>
      <vt:lpstr>Century Gothic</vt:lpstr>
      <vt:lpstr>Segoe UI Symbol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Education Western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Appositives</dc:title>
  <dc:creator>LE LIEVRE Stephanie [Serpentine Primary School]</dc:creator>
  <cp:lastModifiedBy>LE LIEVRE Stephanie [Serpentine Primary School]</cp:lastModifiedBy>
  <cp:revision>47</cp:revision>
  <dcterms:created xsi:type="dcterms:W3CDTF">2021-08-04T08:19:39Z</dcterms:created>
  <dcterms:modified xsi:type="dcterms:W3CDTF">2023-03-29T14:04:00Z</dcterms:modified>
</cp:coreProperties>
</file>