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60" r:id="rId5"/>
    <p:sldId id="315" r:id="rId6"/>
    <p:sldId id="316" r:id="rId7"/>
    <p:sldId id="317" r:id="rId8"/>
    <p:sldId id="268" r:id="rId9"/>
    <p:sldId id="318" r:id="rId10"/>
    <p:sldId id="319" r:id="rId11"/>
    <p:sldId id="320" r:id="rId12"/>
    <p:sldId id="321" r:id="rId13"/>
    <p:sldId id="322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29/03/2023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29/03/2023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AU" b="1" dirty="0"/>
              <a:t>Year: 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  <a:r>
              <a:rPr lang="en-AU" b="0" i="0" dirty="0">
                <a:solidFill>
                  <a:srgbClr val="000000"/>
                </a:solidFill>
                <a:effectLst/>
              </a:rPr>
              <a:t>Combine two-short declarative sentences with and (compound subject). </a:t>
            </a:r>
          </a:p>
          <a:p>
            <a:pPr algn="l"/>
            <a:r>
              <a:rPr lang="en-AU" b="0" i="0" dirty="0">
                <a:solidFill>
                  <a:srgbClr val="000000"/>
                </a:solidFill>
                <a:effectLst/>
              </a:rPr>
              <a:t>E.g. Tim went to the park. Beth went to the park. -&gt; Tim and Beth went to the park.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Max </a:t>
            </a:r>
            <a:r>
              <a:rPr lang="en-AU" sz="3200" u="sng" dirty="0">
                <a:latin typeface="Century Gothic" panose="020B0502020202020204" pitchFamily="34" charset="0"/>
              </a:rPr>
              <a:t>loves</a:t>
            </a:r>
            <a:r>
              <a:rPr lang="en-AU" sz="3200" dirty="0">
                <a:latin typeface="Century Gothic" panose="020B0502020202020204" pitchFamily="34" charset="0"/>
              </a:rPr>
              <a:t> netball.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Trina </a:t>
            </a:r>
            <a:r>
              <a:rPr lang="en-AU" sz="3200" u="sng" dirty="0">
                <a:latin typeface="Century Gothic" panose="020B0502020202020204" pitchFamily="34" charset="0"/>
              </a:rPr>
              <a:t>loves</a:t>
            </a:r>
            <a:r>
              <a:rPr lang="en-AU" sz="3200" dirty="0">
                <a:latin typeface="Century Gothic" panose="020B0502020202020204" pitchFamily="34" charset="0"/>
              </a:rPr>
              <a:t> netball.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Trina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Max </a:t>
            </a:r>
            <a:r>
              <a:rPr lang="en-AU" sz="3200" b="1" u="sng" dirty="0">
                <a:latin typeface="Century Gothic" panose="020B0502020202020204" pitchFamily="34" charset="0"/>
              </a:rPr>
              <a:t>love</a:t>
            </a:r>
            <a:r>
              <a:rPr lang="en-AU" sz="3200" b="1" dirty="0">
                <a:latin typeface="Century Gothic" panose="020B0502020202020204" pitchFamily="34" charset="0"/>
              </a:rPr>
              <a:t> netball.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2228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subjects with ‘and’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verb to match the combined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Finish the sentence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I change </a:t>
            </a:r>
            <a:r>
              <a:rPr lang="en-AU" sz="1400" i="1" dirty="0">
                <a:latin typeface="Century Gothic" panose="020B0502020202020204" pitchFamily="34" charset="0"/>
              </a:rPr>
              <a:t>loves</a:t>
            </a:r>
            <a:r>
              <a:rPr lang="en-AU" sz="1400" dirty="0">
                <a:latin typeface="Century Gothic" panose="020B0502020202020204" pitchFamily="34" charset="0"/>
              </a:rPr>
              <a:t> to </a:t>
            </a:r>
            <a:r>
              <a:rPr lang="en-AU" sz="1400" i="1" dirty="0">
                <a:latin typeface="Century Gothic" panose="020B0502020202020204" pitchFamily="34" charset="0"/>
              </a:rPr>
              <a:t>love </a:t>
            </a:r>
            <a:r>
              <a:rPr lang="en-AU" sz="1400" dirty="0">
                <a:latin typeface="Century Gothic" panose="020B0502020202020204" pitchFamily="34" charset="0"/>
              </a:rPr>
              <a:t>(plural)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211D11D2-1520-480D-A82E-8F87125D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85918292-5482-4F1D-80F9-10DE5A2A4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740" y="69145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Summer </a:t>
            </a:r>
            <a:r>
              <a:rPr lang="en-AU" sz="3200" u="sng" dirty="0">
                <a:latin typeface="Century Gothic" panose="020B0502020202020204" pitchFamily="34" charset="0"/>
              </a:rPr>
              <a:t>likes</a:t>
            </a:r>
            <a:r>
              <a:rPr lang="en-AU" sz="3200" dirty="0">
                <a:latin typeface="Century Gothic" panose="020B0502020202020204" pitchFamily="34" charset="0"/>
              </a:rPr>
              <a:t> Chess.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Lee </a:t>
            </a:r>
            <a:r>
              <a:rPr lang="en-AU" sz="3200" u="sng" dirty="0">
                <a:latin typeface="Century Gothic" panose="020B0502020202020204" pitchFamily="34" charset="0"/>
              </a:rPr>
              <a:t>likes</a:t>
            </a:r>
            <a:r>
              <a:rPr lang="en-AU" sz="3200" dirty="0">
                <a:latin typeface="Century Gothic" panose="020B0502020202020204" pitchFamily="34" charset="0"/>
              </a:rPr>
              <a:t> Chess.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Lee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Summer </a:t>
            </a:r>
            <a:r>
              <a:rPr lang="en-AU" sz="3200" b="1" u="sng">
                <a:latin typeface="Century Gothic" panose="020B0502020202020204" pitchFamily="34" charset="0"/>
              </a:rPr>
              <a:t>like</a:t>
            </a:r>
            <a:r>
              <a:rPr lang="en-AU" sz="3200" b="1">
                <a:latin typeface="Century Gothic" panose="020B0502020202020204" pitchFamily="34" charset="0"/>
              </a:rPr>
              <a:t> Chess</a:t>
            </a:r>
            <a:r>
              <a:rPr lang="en-AU" sz="32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2228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subjects with ‘and’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verb to match the combined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Finish the sentence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527" y="87581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924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237" y="87581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</a:t>
            </a:r>
            <a:r>
              <a:rPr lang="en-AU" sz="1400" i="1" dirty="0">
                <a:latin typeface="Century Gothic" panose="020B0502020202020204" pitchFamily="34" charset="0"/>
              </a:rPr>
              <a:t>likes</a:t>
            </a:r>
            <a:r>
              <a:rPr lang="en-AU" sz="1400" dirty="0">
                <a:latin typeface="Century Gothic" panose="020B0502020202020204" pitchFamily="34" charset="0"/>
              </a:rPr>
              <a:t> to </a:t>
            </a:r>
            <a:r>
              <a:rPr lang="en-AU" sz="1400" i="1" dirty="0">
                <a:latin typeface="Century Gothic" panose="020B0502020202020204" pitchFamily="34" charset="0"/>
              </a:rPr>
              <a:t>like </a:t>
            </a:r>
            <a:r>
              <a:rPr lang="en-AU" sz="1400" dirty="0">
                <a:latin typeface="Century Gothic" panose="020B0502020202020204" pitchFamily="34" charset="0"/>
              </a:rPr>
              <a:t>(plural)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93A08D1-BF1D-4EDE-A96B-701A9133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7048064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Max </a:t>
            </a:r>
            <a:r>
              <a:rPr lang="en-AU" sz="3200" u="sng" dirty="0">
                <a:latin typeface="Century Gothic" panose="020B0502020202020204" pitchFamily="34" charset="0"/>
              </a:rPr>
              <a:t>plays </a:t>
            </a:r>
            <a:r>
              <a:rPr lang="en-AU" sz="3200" dirty="0">
                <a:latin typeface="Century Gothic" panose="020B0502020202020204" pitchFamily="34" charset="0"/>
              </a:rPr>
              <a:t>basketball at school.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3" y="3140167"/>
            <a:ext cx="688011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Tom </a:t>
            </a:r>
            <a:r>
              <a:rPr lang="en-AU" sz="3200" u="sng" dirty="0">
                <a:latin typeface="Century Gothic" panose="020B0502020202020204" pitchFamily="34" charset="0"/>
              </a:rPr>
              <a:t>plays </a:t>
            </a:r>
            <a:r>
              <a:rPr lang="en-AU" sz="3200" dirty="0">
                <a:latin typeface="Century Gothic" panose="020B0502020202020204" pitchFamily="34" charset="0"/>
              </a:rPr>
              <a:t>basketball at school.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Tom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Max </a:t>
            </a:r>
            <a:r>
              <a:rPr lang="en-AU" sz="3200" b="1" u="sng" dirty="0">
                <a:latin typeface="Century Gothic" panose="020B0502020202020204" pitchFamily="34" charset="0"/>
              </a:rPr>
              <a:t>play</a:t>
            </a:r>
            <a:r>
              <a:rPr lang="en-AU" sz="3200" b="1" dirty="0">
                <a:latin typeface="Century Gothic" panose="020B0502020202020204" pitchFamily="34" charset="0"/>
              </a:rPr>
              <a:t> basketball at school.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2228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subjects with ‘and’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verb to match the combined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Finish the sentence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I change </a:t>
            </a:r>
            <a:r>
              <a:rPr lang="en-AU" sz="1400" i="1" dirty="0">
                <a:latin typeface="Century Gothic" panose="020B0502020202020204" pitchFamily="34" charset="0"/>
              </a:rPr>
              <a:t>plays</a:t>
            </a:r>
            <a:r>
              <a:rPr lang="en-AU" sz="1400" dirty="0">
                <a:latin typeface="Century Gothic" panose="020B0502020202020204" pitchFamily="34" charset="0"/>
              </a:rPr>
              <a:t> to </a:t>
            </a:r>
            <a:r>
              <a:rPr lang="en-AU" sz="1400" i="1" dirty="0">
                <a:latin typeface="Century Gothic" panose="020B0502020202020204" pitchFamily="34" charset="0"/>
              </a:rPr>
              <a:t>play </a:t>
            </a:r>
            <a:r>
              <a:rPr lang="en-AU" sz="1400" dirty="0">
                <a:latin typeface="Century Gothic" panose="020B0502020202020204" pitchFamily="34" charset="0"/>
              </a:rPr>
              <a:t>(plural)</a:t>
            </a:r>
          </a:p>
        </p:txBody>
      </p:sp>
      <p:pic>
        <p:nvPicPr>
          <p:cNvPr id="12" name="Picture 11" descr="Logo, icon&#10;&#10;Description automatically generated">
            <a:extLst>
              <a:ext uri="{FF2B5EF4-FFF2-40B4-BE49-F238E27FC236}">
                <a16:creationId xmlns:a16="http://schemas.microsoft.com/office/drawing/2014/main" id="{211D11D2-1520-480D-A82E-8F87125D5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3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85918292-5482-4F1D-80F9-10DE5A2A4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740" y="69145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Max </a:t>
            </a:r>
            <a:r>
              <a:rPr lang="en-AU" sz="3200" u="sng" dirty="0">
                <a:latin typeface="Century Gothic" panose="020B0502020202020204" pitchFamily="34" charset="0"/>
              </a:rPr>
              <a:t>runs</a:t>
            </a:r>
            <a:r>
              <a:rPr lang="en-AU" sz="3200" dirty="0">
                <a:latin typeface="Century Gothic" panose="020B0502020202020204" pitchFamily="34" charset="0"/>
              </a:rPr>
              <a:t> at the carnival.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Tom </a:t>
            </a:r>
            <a:r>
              <a:rPr lang="en-AU" sz="3200" u="sng" dirty="0">
                <a:latin typeface="Century Gothic" panose="020B0502020202020204" pitchFamily="34" charset="0"/>
              </a:rPr>
              <a:t>runs</a:t>
            </a:r>
            <a:r>
              <a:rPr lang="en-AU" sz="3200" dirty="0">
                <a:latin typeface="Century Gothic" panose="020B0502020202020204" pitchFamily="34" charset="0"/>
              </a:rPr>
              <a:t> at the carnival.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Tom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Max </a:t>
            </a:r>
            <a:r>
              <a:rPr lang="en-AU" sz="3200" b="1" u="sng" dirty="0">
                <a:latin typeface="Century Gothic" panose="020B0502020202020204" pitchFamily="34" charset="0"/>
              </a:rPr>
              <a:t>run</a:t>
            </a:r>
            <a:r>
              <a:rPr lang="en-AU" sz="3200" b="1" dirty="0">
                <a:latin typeface="Century Gothic" panose="020B0502020202020204" pitchFamily="34" charset="0"/>
              </a:rPr>
              <a:t> at the carnival.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2228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subjects with ‘and’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verb to match the combined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Finish the sentence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527" y="87581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924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237" y="87581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</a:t>
            </a:r>
            <a:r>
              <a:rPr lang="en-AU" sz="1400" i="1" dirty="0">
                <a:latin typeface="Century Gothic" panose="020B0502020202020204" pitchFamily="34" charset="0"/>
              </a:rPr>
              <a:t>runs</a:t>
            </a:r>
            <a:r>
              <a:rPr lang="en-AU" sz="1400" dirty="0">
                <a:latin typeface="Century Gothic" panose="020B0502020202020204" pitchFamily="34" charset="0"/>
              </a:rPr>
              <a:t> to </a:t>
            </a:r>
            <a:r>
              <a:rPr lang="en-AU" sz="1400" i="1" dirty="0">
                <a:latin typeface="Century Gothic" panose="020B0502020202020204" pitchFamily="34" charset="0"/>
              </a:rPr>
              <a:t>run </a:t>
            </a:r>
            <a:r>
              <a:rPr lang="en-AU" sz="1400" dirty="0">
                <a:latin typeface="Century Gothic" panose="020B0502020202020204" pitchFamily="34" charset="0"/>
              </a:rPr>
              <a:t>(plural)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93A08D1-BF1D-4EDE-A96B-701A9133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Insert sentence.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Insert sentence.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Insert sentences from texts/topics/knowledge units/ decodable texts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2228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subjects with ‘and’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verb to match the combined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Finish the sentence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6C50906-AF79-4081-B133-85B318DC2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634" y="55189"/>
            <a:ext cx="674078" cy="67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337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AU" sz="2800" dirty="0">
                <a:latin typeface="Century Gothic" panose="020B0502020202020204" pitchFamily="34" charset="0"/>
              </a:rPr>
              <a:t>We are learning to combine sentences to make one sentence using the conjunction ‘and’.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Sentences must have a subject and a verb (or a who and a do).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We can combine short sentences to make one sentence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Tom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apples.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Lucy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apples.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Tom 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2800" dirty="0">
                <a:latin typeface="Century Gothic" panose="020B0502020202020204" pitchFamily="34" charset="0"/>
              </a:rPr>
              <a:t> Lucy </a:t>
            </a:r>
            <a:r>
              <a:rPr lang="en-AU" sz="2800" u="sng" dirty="0">
                <a:latin typeface="Century Gothic" panose="020B0502020202020204" pitchFamily="34" charset="0"/>
              </a:rPr>
              <a:t>like</a:t>
            </a:r>
            <a:r>
              <a:rPr lang="en-AU" sz="2800" dirty="0">
                <a:latin typeface="Century Gothic" panose="020B0502020202020204" pitchFamily="34" charset="0"/>
              </a:rPr>
              <a:t> apples.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353943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first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second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combined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the combined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1D973-772E-4425-9029-9C211ADA6571}"/>
              </a:ext>
            </a:extLst>
          </p:cNvPr>
          <p:cNvSpPr txBox="1"/>
          <p:nvPr/>
        </p:nvSpPr>
        <p:spPr>
          <a:xfrm>
            <a:off x="5658724" y="4859274"/>
            <a:ext cx="396551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800" i="1" dirty="0">
                <a:latin typeface="Century Gothic" panose="020B0502020202020204" pitchFamily="34" charset="0"/>
              </a:rPr>
              <a:t>Likes </a:t>
            </a:r>
            <a:r>
              <a:rPr lang="en-AU" sz="2800" dirty="0">
                <a:latin typeface="Century Gothic" panose="020B0502020202020204" pitchFamily="34" charset="0"/>
              </a:rPr>
              <a:t>changes to </a:t>
            </a:r>
            <a:r>
              <a:rPr lang="en-AU" sz="2800" i="1" dirty="0">
                <a:latin typeface="Century Gothic" panose="020B0502020202020204" pitchFamily="34" charset="0"/>
              </a:rPr>
              <a:t>like</a:t>
            </a:r>
            <a:r>
              <a:rPr lang="en-AU" sz="2800" dirty="0">
                <a:latin typeface="Century Gothic" panose="020B0502020202020204" pitchFamily="34" charset="0"/>
              </a:rPr>
              <a:t> when plural (more than one subject)</a:t>
            </a:r>
          </a:p>
        </p:txBody>
      </p:sp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Sentences must have a subject and a verb (or a who and a do).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We can combine short sentences to make one sentence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2641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Sid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bananas.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Mel </a:t>
            </a:r>
            <a:r>
              <a:rPr lang="en-AU" sz="2800" u="sng" dirty="0">
                <a:latin typeface="Century Gothic" panose="020B0502020202020204" pitchFamily="34" charset="0"/>
              </a:rPr>
              <a:t>Likes</a:t>
            </a:r>
            <a:r>
              <a:rPr lang="en-AU" sz="2800" dirty="0">
                <a:latin typeface="Century Gothic" panose="020B0502020202020204" pitchFamily="34" charset="0"/>
              </a:rPr>
              <a:t> bananas.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Sid likes bananas and Mel likes bananas.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should the combined sentence be? 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1D973-772E-4425-9029-9C211ADA6571}"/>
              </a:ext>
            </a:extLst>
          </p:cNvPr>
          <p:cNvSpPr txBox="1"/>
          <p:nvPr/>
        </p:nvSpPr>
        <p:spPr>
          <a:xfrm>
            <a:off x="7780657" y="4868426"/>
            <a:ext cx="3965510" cy="181588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‘likes’ bananas has been repeated. We don’t need to write this twice.  </a:t>
            </a:r>
          </a:p>
        </p:txBody>
      </p:sp>
      <p:pic>
        <p:nvPicPr>
          <p:cNvPr id="17" name="Picture 6" descr="See the source image">
            <a:extLst>
              <a:ext uri="{FF2B5EF4-FFF2-40B4-BE49-F238E27FC236}">
                <a16:creationId xmlns:a16="http://schemas.microsoft.com/office/drawing/2014/main" id="{B40A9C42-911A-4AF6-A48E-FEA08FC79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56" y="565706"/>
            <a:ext cx="9941146" cy="57265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  <a:ea typeface="Verdana" panose="020B0604030504040204" pitchFamily="34" charset="0"/>
              </a:rPr>
              <a:t>What is the combined sentence of these two sentences?</a:t>
            </a:r>
          </a:p>
          <a:p>
            <a:pPr marL="0" indent="0">
              <a:buNone/>
            </a:pPr>
            <a:endParaRPr lang="en-AU" dirty="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  <a:ea typeface="Verdana" panose="020B0604030504040204" pitchFamily="34" charset="0"/>
              </a:rPr>
              <a:t>Harry dislikes soccer.</a:t>
            </a:r>
          </a:p>
          <a:p>
            <a:pPr marL="0" indent="0">
              <a:buNone/>
            </a:pPr>
            <a:r>
              <a:rPr lang="en-AU" b="1" dirty="0">
                <a:ea typeface="Verdana" panose="020B0604030504040204" pitchFamily="34" charset="0"/>
              </a:rPr>
              <a:t>Sam dislikes soccer.</a:t>
            </a:r>
            <a:endParaRPr lang="en-AU" b="1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Harry and Sam like basketball.</a:t>
            </a:r>
          </a:p>
          <a:p>
            <a:pPr marL="0" indent="0">
              <a:buNone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Sam dislikes soccer.</a:t>
            </a:r>
          </a:p>
          <a:p>
            <a:pPr marL="0" indent="0">
              <a:buNone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latin typeface="Century Gothic" panose="020B0502020202020204" pitchFamily="34" charset="0"/>
                <a:ea typeface="Verdana" panose="020B0604030504040204" pitchFamily="34" charset="0"/>
              </a:rPr>
              <a:t>Harry dislikes soccer. </a:t>
            </a:r>
          </a:p>
          <a:p>
            <a:pPr marL="0" indent="0">
              <a:buNone/>
            </a:pPr>
            <a:endParaRPr lang="en-AU" sz="2400" dirty="0"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sz="2400" dirty="0">
                <a:ea typeface="Verdana" panose="020B0604030504040204" pitchFamily="34" charset="0"/>
              </a:rPr>
              <a:t>Harry and Sam dislike soccer. </a:t>
            </a:r>
          </a:p>
          <a:p>
            <a:pPr marL="514350" indent="-514350">
              <a:buFont typeface="+mj-lt"/>
              <a:buAutoNum type="alphaLcParenR"/>
            </a:pPr>
            <a:endParaRPr lang="en-AU" sz="24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buFont typeface="+mj-lt"/>
              <a:buAutoNum type="alphaLcParenR"/>
            </a:pPr>
            <a:endParaRPr lang="en-AU" dirty="0"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94730" y="917628"/>
            <a:ext cx="1797269" cy="954107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the combined sentence? </a:t>
            </a: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3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700099" y="5926840"/>
            <a:ext cx="395901" cy="29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661698" y="3159296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47" y="2966249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47" y="3849132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47" y="4737586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7" y="5703831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2" name="Picture 6" descr="See the source image">
            <a:extLst>
              <a:ext uri="{FF2B5EF4-FFF2-40B4-BE49-F238E27FC236}">
                <a16:creationId xmlns:a16="http://schemas.microsoft.com/office/drawing/2014/main" id="{E9887251-8191-4989-9138-3BFE8B14E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588155" y="4025826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2DC64839-27AB-4EBC-B706-69A907A80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601698" y="4914280"/>
            <a:ext cx="350327" cy="3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154906" y="766354"/>
            <a:ext cx="9070373" cy="23426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Sentences must have a subject and a verb (or a who and a do).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AU" dirty="0">
                <a:latin typeface="Century Gothic" panose="020B0502020202020204" pitchFamily="34" charset="0"/>
              </a:rPr>
              <a:t>We can combine short sentences to make one sentence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05822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>
                <a:latin typeface="Century Gothic" panose="020B0502020202020204" pitchFamily="34" charset="0"/>
              </a:rPr>
              <a:t>Mandy </a:t>
            </a:r>
            <a:r>
              <a:rPr lang="en-AU" sz="2800" u="sng" dirty="0">
                <a:latin typeface="Century Gothic" panose="020B0502020202020204" pitchFamily="34" charset="0"/>
              </a:rPr>
              <a:t>is</a:t>
            </a:r>
            <a:r>
              <a:rPr lang="en-AU" sz="2800" dirty="0">
                <a:latin typeface="Century Gothic" panose="020B0502020202020204" pitchFamily="34" charset="0"/>
              </a:rPr>
              <a:t> hungry.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89613" y="4951931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Lee </a:t>
            </a:r>
            <a:r>
              <a:rPr lang="en-AU" sz="2800" u="sng" dirty="0">
                <a:latin typeface="Century Gothic" panose="020B0502020202020204" pitchFamily="34" charset="0"/>
              </a:rPr>
              <a:t>is</a:t>
            </a:r>
            <a:r>
              <a:rPr lang="en-AU" sz="2800" dirty="0">
                <a:latin typeface="Century Gothic" panose="020B0502020202020204" pitchFamily="34" charset="0"/>
              </a:rPr>
              <a:t> hungry.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40003" y="5826913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800" dirty="0">
                <a:latin typeface="Century Gothic" panose="020B0502020202020204" pitchFamily="34" charset="0"/>
              </a:rPr>
              <a:t>Mandy </a:t>
            </a:r>
            <a:r>
              <a:rPr lang="en-AU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2800" dirty="0">
                <a:latin typeface="Century Gothic" panose="020B0502020202020204" pitchFamily="34" charset="0"/>
              </a:rPr>
              <a:t> Lee </a:t>
            </a:r>
            <a:r>
              <a:rPr lang="en-AU" sz="2800" u="sng" dirty="0">
                <a:latin typeface="Century Gothic" panose="020B0502020202020204" pitchFamily="34" charset="0"/>
              </a:rPr>
              <a:t>are</a:t>
            </a:r>
            <a:r>
              <a:rPr lang="en-AU" sz="2800" dirty="0">
                <a:latin typeface="Century Gothic" panose="020B0502020202020204" pitchFamily="34" charset="0"/>
              </a:rPr>
              <a:t> hungry.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239789" y="3195438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" y="-1"/>
            <a:ext cx="470262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re-explanation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353943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first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second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subject in the combined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 in the combined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1D973-772E-4425-9029-9C211ADA6571}"/>
              </a:ext>
            </a:extLst>
          </p:cNvPr>
          <p:cNvSpPr txBox="1"/>
          <p:nvPr/>
        </p:nvSpPr>
        <p:spPr>
          <a:xfrm>
            <a:off x="5724038" y="4790061"/>
            <a:ext cx="396551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AU" sz="2800" i="1" dirty="0">
                <a:latin typeface="Century Gothic" panose="020B0502020202020204" pitchFamily="34" charset="0"/>
              </a:rPr>
              <a:t>is </a:t>
            </a:r>
            <a:r>
              <a:rPr lang="en-AU" sz="2800" dirty="0">
                <a:latin typeface="Century Gothic" panose="020B0502020202020204" pitchFamily="34" charset="0"/>
              </a:rPr>
              <a:t>changes to </a:t>
            </a:r>
            <a:r>
              <a:rPr lang="en-AU" sz="2800" i="1" dirty="0">
                <a:latin typeface="Century Gothic" panose="020B0502020202020204" pitchFamily="34" charset="0"/>
              </a:rPr>
              <a:t>are</a:t>
            </a:r>
            <a:r>
              <a:rPr lang="en-AU" sz="2800" dirty="0">
                <a:latin typeface="Century Gothic" panose="020B0502020202020204" pitchFamily="34" charset="0"/>
              </a:rPr>
              <a:t> when plural (more than one subject)</a:t>
            </a:r>
          </a:p>
        </p:txBody>
      </p:sp>
    </p:spTree>
    <p:extLst>
      <p:ext uri="{BB962C8B-B14F-4D97-AF65-F5344CB8AC3E}">
        <p14:creationId xmlns:p14="http://schemas.microsoft.com/office/powerpoint/2010/main" val="38793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Raheem </a:t>
            </a:r>
            <a:r>
              <a:rPr lang="en-AU" sz="3200" u="sng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smart.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Alice </a:t>
            </a:r>
            <a:r>
              <a:rPr lang="en-AU" sz="3200" u="sng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smart.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Alice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Raheem </a:t>
            </a:r>
            <a:r>
              <a:rPr lang="en-AU" sz="3200" b="1" u="sng" dirty="0">
                <a:latin typeface="Century Gothic" panose="020B0502020202020204" pitchFamily="34" charset="0"/>
              </a:rPr>
              <a:t>are</a:t>
            </a:r>
            <a:r>
              <a:rPr lang="en-AU" sz="3200" b="1" dirty="0">
                <a:latin typeface="Century Gothic" panose="020B0502020202020204" pitchFamily="34" charset="0"/>
              </a:rPr>
              <a:t> smart.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2228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subjects with ‘and’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verb to match the combined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Finish the sentence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740" y="69145"/>
            <a:ext cx="674079" cy="674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I change </a:t>
            </a:r>
            <a:r>
              <a:rPr lang="en-AU" sz="1400" i="1" dirty="0">
                <a:latin typeface="Century Gothic" panose="020B0502020202020204" pitchFamily="34" charset="0"/>
              </a:rPr>
              <a:t>is</a:t>
            </a:r>
            <a:r>
              <a:rPr lang="en-AU" sz="1400" dirty="0">
                <a:latin typeface="Century Gothic" panose="020B0502020202020204" pitchFamily="34" charset="0"/>
              </a:rPr>
              <a:t> to </a:t>
            </a:r>
            <a:r>
              <a:rPr lang="en-AU" sz="1400" i="1" dirty="0">
                <a:latin typeface="Century Gothic" panose="020B0502020202020204" pitchFamily="34" charset="0"/>
              </a:rPr>
              <a:t>are </a:t>
            </a:r>
            <a:r>
              <a:rPr lang="en-AU" sz="1400" dirty="0">
                <a:latin typeface="Century Gothic" panose="020B0502020202020204" pitchFamily="34" charset="0"/>
              </a:rPr>
              <a:t>(plural)</a:t>
            </a:r>
          </a:p>
        </p:txBody>
      </p:sp>
    </p:spTree>
    <p:extLst>
      <p:ext uri="{BB962C8B-B14F-4D97-AF65-F5344CB8AC3E}">
        <p14:creationId xmlns:p14="http://schemas.microsoft.com/office/powerpoint/2010/main" val="206609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0442" y="4069934"/>
            <a:ext cx="5023321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Peter </a:t>
            </a:r>
            <a:r>
              <a:rPr lang="en-AU" sz="3200" u="sng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tall.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444" y="3140167"/>
            <a:ext cx="5023320" cy="5847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Gus </a:t>
            </a:r>
            <a:r>
              <a:rPr lang="en-AU" sz="3200" u="sng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tall.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849" y="5339326"/>
            <a:ext cx="119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latin typeface="Century Gothic" panose="020B0502020202020204" pitchFamily="34" charset="0"/>
              </a:rPr>
              <a:t>Gus </a:t>
            </a:r>
            <a:r>
              <a:rPr lang="en-AU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and</a:t>
            </a:r>
            <a:r>
              <a:rPr lang="en-AU" sz="3200" b="1" dirty="0">
                <a:latin typeface="Century Gothic" panose="020B0502020202020204" pitchFamily="34" charset="0"/>
              </a:rPr>
              <a:t> Peter </a:t>
            </a:r>
            <a:r>
              <a:rPr lang="en-AU" sz="3200" b="1" u="sng" dirty="0">
                <a:latin typeface="Century Gothic" panose="020B0502020202020204" pitchFamily="34" charset="0"/>
              </a:rPr>
              <a:t>are</a:t>
            </a:r>
            <a:r>
              <a:rPr lang="en-AU" sz="3200" b="1" dirty="0">
                <a:latin typeface="Century Gothic" panose="020B0502020202020204" pitchFamily="34" charset="0"/>
              </a:rPr>
              <a:t> tall.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2228"/>
            <a:ext cx="65380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Combine the subjects with ‘and’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Change the verb to match the combined subject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Finish the sentence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527" y="87581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924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5237" y="87581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4DA7B7-3515-467C-BFDC-465B66206742}"/>
              </a:ext>
            </a:extLst>
          </p:cNvPr>
          <p:cNvSpPr txBox="1"/>
          <p:nvPr/>
        </p:nvSpPr>
        <p:spPr>
          <a:xfrm>
            <a:off x="9932276" y="981055"/>
            <a:ext cx="225972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combined subject?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we change </a:t>
            </a:r>
            <a:r>
              <a:rPr lang="en-AU" sz="1400" i="1" dirty="0">
                <a:latin typeface="Century Gothic" panose="020B0502020202020204" pitchFamily="34" charset="0"/>
              </a:rPr>
              <a:t>is</a:t>
            </a:r>
            <a:r>
              <a:rPr lang="en-AU" sz="1400" dirty="0">
                <a:latin typeface="Century Gothic" panose="020B0502020202020204" pitchFamily="34" charset="0"/>
              </a:rPr>
              <a:t> to </a:t>
            </a:r>
            <a:r>
              <a:rPr lang="en-AU" sz="1400" i="1" dirty="0">
                <a:latin typeface="Century Gothic" panose="020B0502020202020204" pitchFamily="34" charset="0"/>
              </a:rPr>
              <a:t>are </a:t>
            </a:r>
            <a:r>
              <a:rPr lang="en-AU" sz="1400" dirty="0">
                <a:latin typeface="Century Gothic" panose="020B0502020202020204" pitchFamily="34" charset="0"/>
              </a:rPr>
              <a:t>(plural)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93A08D1-BF1D-4EDE-A96B-701A9133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0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792</Words>
  <Application>Microsoft Office PowerPoint</Application>
  <PresentationFormat>Widescreen</PresentationFormat>
  <Paragraphs>141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48</cp:revision>
  <dcterms:created xsi:type="dcterms:W3CDTF">2021-08-04T08:19:39Z</dcterms:created>
  <dcterms:modified xsi:type="dcterms:W3CDTF">2023-03-29T13:44:31Z</dcterms:modified>
</cp:coreProperties>
</file>