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71" r:id="rId4"/>
    <p:sldId id="306" r:id="rId5"/>
    <p:sldId id="329" r:id="rId6"/>
    <p:sldId id="330" r:id="rId7"/>
    <p:sldId id="308" r:id="rId8"/>
    <p:sldId id="263" r:id="rId9"/>
    <p:sldId id="290" r:id="rId10"/>
    <p:sldId id="294" r:id="rId11"/>
    <p:sldId id="311" r:id="rId12"/>
    <p:sldId id="332" r:id="rId13"/>
    <p:sldId id="310" r:id="rId14"/>
    <p:sldId id="331" r:id="rId15"/>
    <p:sldId id="334" r:id="rId16"/>
    <p:sldId id="333" r:id="rId17"/>
    <p:sldId id="336" r:id="rId18"/>
    <p:sldId id="335" r:id="rId19"/>
    <p:sldId id="337" r:id="rId20"/>
    <p:sldId id="33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5" autoAdjust="0"/>
    <p:restoredTop sz="94660"/>
  </p:normalViewPr>
  <p:slideViewPr>
    <p:cSldViewPr snapToGrid="0">
      <p:cViewPr varScale="1">
        <p:scale>
          <a:sx n="99" d="100"/>
          <a:sy n="99" d="100"/>
        </p:scale>
        <p:origin x="9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02BBA-5DD2-864D-B783-AF8FB0E81C90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DB975-5F2B-2643-A661-DC5DD3DC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1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4/11/2022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4/11/2022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4/11/2022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4/11/2022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4/11/2022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4/11/2022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4/11/2022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4/11/2022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4/11/2022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4/11/2022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4/11/2022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4/11/2022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/>
              <a:t>Year: </a:t>
            </a:r>
            <a:r>
              <a:rPr lang="en-AU" dirty="0"/>
              <a:t>2</a:t>
            </a:r>
          </a:p>
          <a:p>
            <a:pPr algn="l"/>
            <a:endParaRPr lang="en-AU" sz="1400" dirty="0"/>
          </a:p>
          <a:p>
            <a:pPr algn="l"/>
            <a:r>
              <a:rPr lang="en-AU" b="1" dirty="0"/>
              <a:t>Term: </a:t>
            </a:r>
            <a:r>
              <a:rPr lang="en-AU" dirty="0"/>
              <a:t>3</a:t>
            </a:r>
            <a:endParaRPr lang="en-AU" dirty="0"/>
          </a:p>
          <a:p>
            <a:pPr algn="l"/>
            <a:endParaRPr lang="en-AU" sz="1400" dirty="0"/>
          </a:p>
          <a:p>
            <a:pPr algn="l"/>
            <a:r>
              <a:rPr lang="en-AU" b="1" dirty="0"/>
              <a:t>Objective: </a:t>
            </a:r>
            <a:r>
              <a:rPr lang="en-AU" sz="2400" b="0" i="0" u="none" strike="noStrike" dirty="0">
                <a:solidFill>
                  <a:srgbClr val="000000"/>
                </a:solidFill>
                <a:effectLst/>
              </a:rPr>
              <a:t>Combine 2-3 short declarative (statement) sentences using pronouns </a:t>
            </a:r>
            <a:r>
              <a:rPr lang="en-AU" sz="2400" b="0" i="0" u="none" strike="noStrike" dirty="0" smtClean="0">
                <a:solidFill>
                  <a:srgbClr val="000000"/>
                </a:solidFill>
                <a:effectLst/>
              </a:rPr>
              <a:t>and conjunctions</a:t>
            </a:r>
            <a:r>
              <a:rPr lang="en-AU" sz="2400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pPr algn="l"/>
            <a:endParaRPr lang="en-AU" sz="14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AU" b="1" dirty="0"/>
              <a:t>Author: </a:t>
            </a:r>
            <a:r>
              <a:rPr lang="en-AU" dirty="0"/>
              <a:t>Stacey Mills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357" y="3742243"/>
            <a:ext cx="11452653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Jack ate all his dinner. </a:t>
            </a:r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Jack </a:t>
            </a:r>
            <a:r>
              <a:rPr lang="en-AU" sz="3200" dirty="0">
                <a:latin typeface="Century Gothic" panose="020B0502020202020204" pitchFamily="34" charset="0"/>
              </a:rPr>
              <a:t>was </a:t>
            </a:r>
            <a:r>
              <a:rPr lang="en-AU" sz="3200" dirty="0" smtClean="0">
                <a:latin typeface="Century Gothic" panose="020B0502020202020204" pitchFamily="34" charset="0"/>
              </a:rPr>
              <a:t>allowed </a:t>
            </a:r>
            <a:r>
              <a:rPr lang="en-AU" sz="3200" dirty="0">
                <a:latin typeface="Century Gothic" panose="020B0502020202020204" pitchFamily="34" charset="0"/>
              </a:rPr>
              <a:t>to have dessert.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047" y="5669684"/>
            <a:ext cx="1186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Jack ate all his </a:t>
            </a:r>
            <a:r>
              <a:rPr lang="en-AU" sz="3200" dirty="0" smtClean="0">
                <a:latin typeface="Century Gothic" panose="020B0502020202020204" pitchFamily="34" charset="0"/>
              </a:rPr>
              <a:t>dinner, </a:t>
            </a:r>
            <a:r>
              <a:rPr lang="en-AU" sz="3200" b="1" dirty="0">
                <a:latin typeface="Century Gothic" panose="020B0502020202020204" pitchFamily="34" charset="0"/>
              </a:rPr>
              <a:t>so he</a:t>
            </a:r>
            <a:r>
              <a:rPr lang="en-AU" sz="3200" dirty="0">
                <a:latin typeface="Century Gothic" panose="020B0502020202020204" pitchFamily="34" charset="0"/>
              </a:rPr>
              <a:t> was </a:t>
            </a:r>
            <a:r>
              <a:rPr lang="en-AU" sz="3200" dirty="0" smtClean="0">
                <a:latin typeface="Century Gothic" panose="020B0502020202020204" pitchFamily="34" charset="0"/>
              </a:rPr>
              <a:t>allowed </a:t>
            </a:r>
            <a:r>
              <a:rPr lang="en-AU" sz="3200" dirty="0">
                <a:latin typeface="Century Gothic" panose="020B0502020202020204" pitchFamily="34" charset="0"/>
              </a:rPr>
              <a:t>to have dessert.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751" y="110605"/>
            <a:ext cx="674078" cy="6740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390299-0FF3-184F-A421-3F7BDD4CDC86}"/>
              </a:ext>
            </a:extLst>
          </p:cNvPr>
          <p:cNvSpPr txBox="1"/>
          <p:nvPr/>
        </p:nvSpPr>
        <p:spPr>
          <a:xfrm>
            <a:off x="10203336" y="946762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</a:t>
            </a:r>
            <a:r>
              <a:rPr lang="en-AU" sz="1400" dirty="0" smtClean="0">
                <a:latin typeface="Century Gothic" panose="020B0502020202020204" pitchFamily="34" charset="0"/>
              </a:rPr>
              <a:t>conjunction </a:t>
            </a:r>
            <a:r>
              <a:rPr lang="en-AU" sz="1400" dirty="0" smtClean="0">
                <a:latin typeface="Century Gothic" panose="020B0502020202020204" pitchFamily="34" charset="0"/>
              </a:rPr>
              <a:t>did I use? Why?  </a:t>
            </a:r>
          </a:p>
          <a:p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24AF98-1802-2347-B0D7-BACDA9B82B80}"/>
              </a:ext>
            </a:extLst>
          </p:cNvPr>
          <p:cNvSpPr/>
          <p:nvPr/>
        </p:nvSpPr>
        <p:spPr>
          <a:xfrm>
            <a:off x="-1" y="364838"/>
            <a:ext cx="955470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Use the most appropriate conjunction to combine the simple statements.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Use a pronoun to replace the </a:t>
            </a:r>
            <a:r>
              <a:rPr lang="en-AU" sz="2000" dirty="0" smtClean="0">
                <a:latin typeface="Century Gothic" panose="020B0502020202020204" pitchFamily="34" charset="0"/>
              </a:rPr>
              <a:t>second proper noun.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263073"/>
              </p:ext>
            </p:extLst>
          </p:nvPr>
        </p:nvGraphicFramePr>
        <p:xfrm>
          <a:off x="1124920" y="1705303"/>
          <a:ext cx="2054087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54087">
                  <a:extLst>
                    <a:ext uri="{9D8B030D-6E8A-4147-A177-3AD203B41FA5}">
                      <a16:colId xmlns:a16="http://schemas.microsoft.com/office/drawing/2014/main" val="3417811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Conjunctions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8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8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3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1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because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500357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662337"/>
              </p:ext>
            </p:extLst>
          </p:nvPr>
        </p:nvGraphicFramePr>
        <p:xfrm>
          <a:off x="3179007" y="1705303"/>
          <a:ext cx="2054087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54087">
                  <a:extLst>
                    <a:ext uri="{9D8B030D-6E8A-4147-A177-3AD203B41FA5}">
                      <a16:colId xmlns:a16="http://schemas.microsoft.com/office/drawing/2014/main" val="3417811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Pronouns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8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8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3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they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1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500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1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6498" y="4329199"/>
            <a:ext cx="11540701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Sue didn’t go on </a:t>
            </a:r>
            <a:r>
              <a:rPr lang="en-AU" sz="3200" dirty="0">
                <a:latin typeface="Century Gothic" panose="020B0502020202020204" pitchFamily="34" charset="0"/>
              </a:rPr>
              <a:t>the rollercoaster. </a:t>
            </a:r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Sue </a:t>
            </a:r>
            <a:r>
              <a:rPr lang="en-AU" sz="3200" dirty="0">
                <a:latin typeface="Century Gothic" panose="020B0502020202020204" pitchFamily="34" charset="0"/>
              </a:rPr>
              <a:t>is scared of heights.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610" y="5637504"/>
            <a:ext cx="11832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Sue </a:t>
            </a:r>
            <a:r>
              <a:rPr lang="en-AU" sz="3200" dirty="0" smtClean="0">
                <a:latin typeface="Century Gothic" panose="020B0502020202020204" pitchFamily="34" charset="0"/>
              </a:rPr>
              <a:t>didn’t go on </a:t>
            </a:r>
            <a:r>
              <a:rPr lang="en-AU" sz="3200" dirty="0">
                <a:latin typeface="Century Gothic" panose="020B0502020202020204" pitchFamily="34" charset="0"/>
              </a:rPr>
              <a:t>the </a:t>
            </a:r>
            <a:r>
              <a:rPr lang="en-AU" sz="3200" dirty="0" smtClean="0">
                <a:latin typeface="Century Gothic" panose="020B0502020202020204" pitchFamily="34" charset="0"/>
              </a:rPr>
              <a:t>rollercoaster</a:t>
            </a:r>
            <a:r>
              <a:rPr lang="en-AU" sz="3200" dirty="0">
                <a:latin typeface="Century Gothic" panose="020B0502020202020204" pitchFamily="34" charset="0"/>
              </a:rPr>
              <a:t> </a:t>
            </a:r>
            <a:r>
              <a:rPr lang="en-AU" sz="3200" b="1" dirty="0" smtClean="0">
                <a:latin typeface="Century Gothic" panose="020B0502020202020204" pitchFamily="34" charset="0"/>
              </a:rPr>
              <a:t>because</a:t>
            </a:r>
            <a:r>
              <a:rPr lang="en-AU" sz="3200" b="1" dirty="0" smtClean="0">
                <a:latin typeface="Century Gothic" panose="020B0502020202020204" pitchFamily="34" charset="0"/>
              </a:rPr>
              <a:t> </a:t>
            </a:r>
            <a:r>
              <a:rPr lang="en-AU" sz="3200" b="1" dirty="0">
                <a:latin typeface="Century Gothic" panose="020B0502020202020204" pitchFamily="34" charset="0"/>
              </a:rPr>
              <a:t>she</a:t>
            </a:r>
            <a:r>
              <a:rPr lang="en-AU" sz="3200" dirty="0">
                <a:latin typeface="Century Gothic" panose="020B0502020202020204" pitchFamily="34" charset="0"/>
              </a:rPr>
              <a:t> is scared of heights.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654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915" y="110605"/>
            <a:ext cx="674078" cy="6740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390299-0FF3-184F-A421-3F7BDD4CDC86}"/>
              </a:ext>
            </a:extLst>
          </p:cNvPr>
          <p:cNvSpPr txBox="1"/>
          <p:nvPr/>
        </p:nvSpPr>
        <p:spPr>
          <a:xfrm>
            <a:off x="10203336" y="946762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</a:t>
            </a:r>
            <a:r>
              <a:rPr lang="en-AU" sz="1400" b="1" dirty="0" smtClean="0">
                <a:latin typeface="Century Gothic" panose="020B0502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How did you combine these sentences? </a:t>
            </a:r>
            <a:r>
              <a:rPr lang="en-AU" sz="1400" dirty="0" smtClean="0">
                <a:latin typeface="Century Gothic" panose="020B0502020202020204" pitchFamily="34" charset="0"/>
              </a:rPr>
              <a:t>Explain.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14654"/>
              </p:ext>
            </p:extLst>
          </p:nvPr>
        </p:nvGraphicFramePr>
        <p:xfrm>
          <a:off x="1124920" y="1705303"/>
          <a:ext cx="2054087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54087">
                  <a:extLst>
                    <a:ext uri="{9D8B030D-6E8A-4147-A177-3AD203B41FA5}">
                      <a16:colId xmlns:a16="http://schemas.microsoft.com/office/drawing/2014/main" val="3417811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Conjunctions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8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8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3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1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because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50035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076737"/>
              </p:ext>
            </p:extLst>
          </p:nvPr>
        </p:nvGraphicFramePr>
        <p:xfrm>
          <a:off x="3179007" y="1705303"/>
          <a:ext cx="2054087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54087">
                  <a:extLst>
                    <a:ext uri="{9D8B030D-6E8A-4147-A177-3AD203B41FA5}">
                      <a16:colId xmlns:a16="http://schemas.microsoft.com/office/drawing/2014/main" val="3417811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Pronouns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8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8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3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they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1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500357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AC24AF98-1802-2347-B0D7-BACDA9B82B80}"/>
              </a:ext>
            </a:extLst>
          </p:cNvPr>
          <p:cNvSpPr/>
          <p:nvPr/>
        </p:nvSpPr>
        <p:spPr>
          <a:xfrm>
            <a:off x="-1" y="364838"/>
            <a:ext cx="955470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Use the most appropriate conjunction to combine the simple statements.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Use a pronoun to replace the </a:t>
            </a:r>
            <a:r>
              <a:rPr lang="en-AU" sz="2000" dirty="0" smtClean="0">
                <a:latin typeface="Century Gothic" panose="020B0502020202020204" pitchFamily="34" charset="0"/>
              </a:rPr>
              <a:t>second proper noun.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pic>
        <p:nvPicPr>
          <p:cNvPr id="31" name="Picture 30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6449" y="110605"/>
            <a:ext cx="674078" cy="674078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0176" y="11060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5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6498" y="4329199"/>
            <a:ext cx="11540701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Liam looked under his bed.</a:t>
            </a:r>
          </a:p>
          <a:p>
            <a:r>
              <a:rPr lang="en-AU" sz="3200" dirty="0" smtClean="0">
                <a:latin typeface="Century Gothic" panose="020B0502020202020204" pitchFamily="34" charset="0"/>
              </a:rPr>
              <a:t>Liam</a:t>
            </a:r>
            <a:r>
              <a:rPr lang="en-AU" sz="3200" dirty="0" smtClean="0">
                <a:latin typeface="Century Gothic" panose="020B0502020202020204" pitchFamily="34" charset="0"/>
              </a:rPr>
              <a:t> could not find his shoes. </a:t>
            </a:r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610" y="5637504"/>
            <a:ext cx="1183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Liam</a:t>
            </a:r>
            <a:r>
              <a:rPr lang="en-AU" sz="3200" dirty="0" smtClean="0">
                <a:latin typeface="Century Gothic" panose="020B0502020202020204" pitchFamily="34" charset="0"/>
              </a:rPr>
              <a:t> looked under his bed, </a:t>
            </a:r>
            <a:r>
              <a:rPr lang="en-AU" sz="3200" b="1" dirty="0" smtClean="0">
                <a:latin typeface="Century Gothic" panose="020B0502020202020204" pitchFamily="34" charset="0"/>
              </a:rPr>
              <a:t>but he </a:t>
            </a:r>
            <a:r>
              <a:rPr lang="en-AU" sz="3200" dirty="0" smtClean="0">
                <a:latin typeface="Century Gothic" panose="020B0502020202020204" pitchFamily="34" charset="0"/>
              </a:rPr>
              <a:t>could not </a:t>
            </a:r>
            <a:r>
              <a:rPr lang="en-AU" sz="3200" dirty="0" smtClean="0">
                <a:latin typeface="Century Gothic" panose="020B0502020202020204" pitchFamily="34" charset="0"/>
              </a:rPr>
              <a:t>find his shoes.</a:t>
            </a:r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124920" y="1705303"/>
          <a:ext cx="2054087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54087">
                  <a:extLst>
                    <a:ext uri="{9D8B030D-6E8A-4147-A177-3AD203B41FA5}">
                      <a16:colId xmlns:a16="http://schemas.microsoft.com/office/drawing/2014/main" val="3417811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Conjunctions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8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8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3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1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because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50035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79007" y="1705303"/>
          <a:ext cx="2054087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54087">
                  <a:extLst>
                    <a:ext uri="{9D8B030D-6E8A-4147-A177-3AD203B41FA5}">
                      <a16:colId xmlns:a16="http://schemas.microsoft.com/office/drawing/2014/main" val="3417811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Pronouns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8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8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3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they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1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500357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AC24AF98-1802-2347-B0D7-BACDA9B82B80}"/>
              </a:ext>
            </a:extLst>
          </p:cNvPr>
          <p:cNvSpPr/>
          <p:nvPr/>
        </p:nvSpPr>
        <p:spPr>
          <a:xfrm>
            <a:off x="-1" y="364838"/>
            <a:ext cx="955470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Use the most appropriate conjunction to combine the simple statements.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Use a pronoun to replace the </a:t>
            </a:r>
            <a:r>
              <a:rPr lang="en-AU" sz="2000" dirty="0" smtClean="0">
                <a:latin typeface="Century Gothic" panose="020B0502020202020204" pitchFamily="34" charset="0"/>
              </a:rPr>
              <a:t>second proper noun.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90299-0FF3-184F-A421-3F7BDD4CDC86}"/>
              </a:ext>
            </a:extLst>
          </p:cNvPr>
          <p:cNvSpPr txBox="1"/>
          <p:nvPr/>
        </p:nvSpPr>
        <p:spPr>
          <a:xfrm>
            <a:off x="10203336" y="946762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</a:t>
            </a:r>
            <a:r>
              <a:rPr lang="en-AU" sz="1400" b="1" dirty="0" smtClean="0">
                <a:latin typeface="Century Gothic" panose="020B0502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How did you combine these sentences? </a:t>
            </a:r>
            <a:r>
              <a:rPr lang="en-AU" sz="1400" dirty="0" smtClean="0">
                <a:latin typeface="Century Gothic" panose="020B0502020202020204" pitchFamily="34" charset="0"/>
              </a:rPr>
              <a:t>Explain.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6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654" y="110605"/>
            <a:ext cx="674079" cy="674079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915" y="110605"/>
            <a:ext cx="674078" cy="674078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6449" y="11060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0176" y="11060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2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2834" y="3773697"/>
            <a:ext cx="8399244" cy="156966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Fran likes </a:t>
            </a:r>
            <a:r>
              <a:rPr lang="en-AU" sz="3200" dirty="0" smtClean="0">
                <a:latin typeface="Century Gothic" panose="020B0502020202020204" pitchFamily="34" charset="0"/>
              </a:rPr>
              <a:t>ice-cream.</a:t>
            </a:r>
          </a:p>
          <a:p>
            <a:r>
              <a:rPr lang="en-AU" sz="3200" dirty="0" smtClean="0">
                <a:latin typeface="Century Gothic" panose="020B0502020202020204" pitchFamily="34" charset="0"/>
              </a:rPr>
              <a:t>Fran </a:t>
            </a:r>
            <a:r>
              <a:rPr lang="en-AU" sz="3200" dirty="0">
                <a:latin typeface="Century Gothic" panose="020B0502020202020204" pitchFamily="34" charset="0"/>
              </a:rPr>
              <a:t>likes cake</a:t>
            </a:r>
            <a:r>
              <a:rPr lang="en-AU" sz="3200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AU" sz="3200" dirty="0" smtClean="0">
                <a:latin typeface="Century Gothic" panose="020B0502020202020204" pitchFamily="34" charset="0"/>
              </a:rPr>
              <a:t>Fran does not like jelly.</a:t>
            </a:r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1924" y="5557551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Fran likes </a:t>
            </a:r>
            <a:r>
              <a:rPr lang="en-AU" sz="3200" dirty="0" smtClean="0">
                <a:latin typeface="Century Gothic" panose="020B0502020202020204" pitchFamily="34" charset="0"/>
              </a:rPr>
              <a:t>ice-cream </a:t>
            </a:r>
            <a:r>
              <a:rPr lang="en-AU" sz="3200" b="1" dirty="0">
                <a:latin typeface="Century Gothic" panose="020B0502020202020204" pitchFamily="34" charset="0"/>
              </a:rPr>
              <a:t>and</a:t>
            </a:r>
            <a:r>
              <a:rPr lang="en-AU" sz="3200" dirty="0">
                <a:latin typeface="Century Gothic" panose="020B0502020202020204" pitchFamily="34" charset="0"/>
              </a:rPr>
              <a:t> </a:t>
            </a:r>
            <a:r>
              <a:rPr lang="en-AU" sz="3200" dirty="0" smtClean="0">
                <a:latin typeface="Century Gothic" panose="020B0502020202020204" pitchFamily="34" charset="0"/>
              </a:rPr>
              <a:t>cake, </a:t>
            </a:r>
            <a:r>
              <a:rPr lang="en-AU" sz="3200" b="1" dirty="0" smtClean="0">
                <a:latin typeface="Century Gothic" panose="020B0502020202020204" pitchFamily="34" charset="0"/>
              </a:rPr>
              <a:t>but she </a:t>
            </a:r>
            <a:r>
              <a:rPr lang="en-AU" sz="3200" dirty="0" smtClean="0">
                <a:latin typeface="Century Gothic" panose="020B0502020202020204" pitchFamily="34" charset="0"/>
              </a:rPr>
              <a:t>does not like jelly.</a:t>
            </a:r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 </a:t>
            </a:r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do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600747"/>
              </p:ext>
            </p:extLst>
          </p:nvPr>
        </p:nvGraphicFramePr>
        <p:xfrm>
          <a:off x="1124920" y="1705303"/>
          <a:ext cx="2054087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54087">
                  <a:extLst>
                    <a:ext uri="{9D8B030D-6E8A-4147-A177-3AD203B41FA5}">
                      <a16:colId xmlns:a16="http://schemas.microsoft.com/office/drawing/2014/main" val="3417811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Conjunctions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8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8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3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1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because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500357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906041"/>
              </p:ext>
            </p:extLst>
          </p:nvPr>
        </p:nvGraphicFramePr>
        <p:xfrm>
          <a:off x="3179007" y="1705303"/>
          <a:ext cx="2054087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54087">
                  <a:extLst>
                    <a:ext uri="{9D8B030D-6E8A-4147-A177-3AD203B41FA5}">
                      <a16:colId xmlns:a16="http://schemas.microsoft.com/office/drawing/2014/main" val="3417811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Pronouns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8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8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3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they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1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500357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AC24AF98-1802-2347-B0D7-BACDA9B82B80}"/>
              </a:ext>
            </a:extLst>
          </p:cNvPr>
          <p:cNvSpPr/>
          <p:nvPr/>
        </p:nvSpPr>
        <p:spPr>
          <a:xfrm>
            <a:off x="-1" y="364838"/>
            <a:ext cx="955470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Use the most appropriate conjunction to combine the simple statements.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Use a pronoun to replace the </a:t>
            </a:r>
            <a:r>
              <a:rPr lang="en-AU" sz="2000" dirty="0" smtClean="0">
                <a:latin typeface="Century Gothic" panose="020B0502020202020204" pitchFamily="34" charset="0"/>
              </a:rPr>
              <a:t>second proper noun.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3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751" y="110605"/>
            <a:ext cx="674078" cy="67407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7390299-0FF3-184F-A421-3F7BDD4CDC86}"/>
              </a:ext>
            </a:extLst>
          </p:cNvPr>
          <p:cNvSpPr txBox="1"/>
          <p:nvPr/>
        </p:nvSpPr>
        <p:spPr>
          <a:xfrm>
            <a:off x="10203336" y="946762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</a:t>
            </a:r>
            <a:r>
              <a:rPr lang="en-AU" sz="1400" dirty="0" smtClean="0">
                <a:latin typeface="Century Gothic" panose="020B0502020202020204" pitchFamily="34" charset="0"/>
              </a:rPr>
              <a:t>conjunction </a:t>
            </a:r>
            <a:r>
              <a:rPr lang="en-AU" sz="1400" dirty="0" smtClean="0">
                <a:latin typeface="Century Gothic" panose="020B0502020202020204" pitchFamily="34" charset="0"/>
              </a:rPr>
              <a:t>did I use? Why?  </a:t>
            </a:r>
          </a:p>
          <a:p>
            <a:endParaRPr lang="en-A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0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610" y="5637504"/>
            <a:ext cx="11832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Raj went to the zoo </a:t>
            </a:r>
            <a:r>
              <a:rPr lang="en-AU" sz="3200" b="1" dirty="0" smtClean="0">
                <a:latin typeface="Century Gothic" panose="020B0502020202020204" pitchFamily="34" charset="0"/>
              </a:rPr>
              <a:t>and</a:t>
            </a:r>
            <a:r>
              <a:rPr lang="en-AU" sz="3200" dirty="0" smtClean="0">
                <a:latin typeface="Century Gothic" panose="020B0502020202020204" pitchFamily="34" charset="0"/>
              </a:rPr>
              <a:t> the park, </a:t>
            </a:r>
            <a:r>
              <a:rPr lang="en-AU" sz="3200" b="1" dirty="0" smtClean="0">
                <a:latin typeface="Century Gothic" panose="020B0502020202020204" pitchFamily="34" charset="0"/>
              </a:rPr>
              <a:t>but he</a:t>
            </a:r>
            <a:r>
              <a:rPr lang="en-AU" sz="3200" dirty="0" smtClean="0">
                <a:latin typeface="Century Gothic" panose="020B0502020202020204" pitchFamily="34" charset="0"/>
              </a:rPr>
              <a:t> did not go to th</a:t>
            </a:r>
            <a:r>
              <a:rPr lang="en-AU" sz="3200" dirty="0" smtClean="0">
                <a:latin typeface="Century Gothic" panose="020B0502020202020204" pitchFamily="34" charset="0"/>
              </a:rPr>
              <a:t>e beach.</a:t>
            </a:r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124920" y="1705303"/>
          <a:ext cx="2054087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54087">
                  <a:extLst>
                    <a:ext uri="{9D8B030D-6E8A-4147-A177-3AD203B41FA5}">
                      <a16:colId xmlns:a16="http://schemas.microsoft.com/office/drawing/2014/main" val="3417811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Conjunctions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8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8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3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1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because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50035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79007" y="1705303"/>
          <a:ext cx="2054087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54087">
                  <a:extLst>
                    <a:ext uri="{9D8B030D-6E8A-4147-A177-3AD203B41FA5}">
                      <a16:colId xmlns:a16="http://schemas.microsoft.com/office/drawing/2014/main" val="3417811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Pronouns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8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8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3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they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1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500357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AC24AF98-1802-2347-B0D7-BACDA9B82B80}"/>
              </a:ext>
            </a:extLst>
          </p:cNvPr>
          <p:cNvSpPr/>
          <p:nvPr/>
        </p:nvSpPr>
        <p:spPr>
          <a:xfrm>
            <a:off x="-1" y="364838"/>
            <a:ext cx="955470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Use the most appropriate conjunction to combine the simple statements.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Use a pronoun to replace the </a:t>
            </a:r>
            <a:r>
              <a:rPr lang="en-AU" sz="2000" dirty="0" smtClean="0">
                <a:latin typeface="Century Gothic" panose="020B0502020202020204" pitchFamily="34" charset="0"/>
              </a:rPr>
              <a:t>second proper noun.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2834" y="3773697"/>
            <a:ext cx="8399244" cy="156966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Raj went to the zoo.</a:t>
            </a:r>
          </a:p>
          <a:p>
            <a:r>
              <a:rPr lang="en-AU" sz="3200" dirty="0" smtClean="0">
                <a:latin typeface="Century Gothic" panose="020B0502020202020204" pitchFamily="34" charset="0"/>
              </a:rPr>
              <a:t>Raj went to the park.</a:t>
            </a:r>
          </a:p>
          <a:p>
            <a:r>
              <a:rPr lang="en-AU" sz="3200" dirty="0" smtClean="0">
                <a:latin typeface="Century Gothic" panose="020B0502020202020204" pitchFamily="34" charset="0"/>
              </a:rPr>
              <a:t>Raj did not go to the beach.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90299-0FF3-184F-A421-3F7BDD4CDC86}"/>
              </a:ext>
            </a:extLst>
          </p:cNvPr>
          <p:cNvSpPr txBox="1"/>
          <p:nvPr/>
        </p:nvSpPr>
        <p:spPr>
          <a:xfrm>
            <a:off x="10203336" y="946762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</a:t>
            </a:r>
            <a:r>
              <a:rPr lang="en-AU" sz="1400" b="1" dirty="0" smtClean="0">
                <a:latin typeface="Century Gothic" panose="020B0502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How did you combine these sentences? </a:t>
            </a:r>
            <a:r>
              <a:rPr lang="en-AU" sz="1400" dirty="0" smtClean="0">
                <a:latin typeface="Century Gothic" panose="020B0502020202020204" pitchFamily="34" charset="0"/>
              </a:rPr>
              <a:t>Explain.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6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654" y="110605"/>
            <a:ext cx="674079" cy="674079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915" y="110605"/>
            <a:ext cx="674078" cy="674078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6449" y="11060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0176" y="11060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6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610" y="5637504"/>
            <a:ext cx="1183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Tom plays football </a:t>
            </a:r>
            <a:r>
              <a:rPr lang="en-AU" sz="3200" b="1" dirty="0" smtClean="0">
                <a:latin typeface="Century Gothic" panose="020B0502020202020204" pitchFamily="34" charset="0"/>
              </a:rPr>
              <a:t>and </a:t>
            </a:r>
            <a:r>
              <a:rPr lang="en-AU" sz="3200" dirty="0" smtClean="0">
                <a:latin typeface="Century Gothic" panose="020B0502020202020204" pitchFamily="34" charset="0"/>
              </a:rPr>
              <a:t>cricket, </a:t>
            </a:r>
            <a:r>
              <a:rPr lang="en-AU" sz="3200" b="1" dirty="0" smtClean="0">
                <a:latin typeface="Century Gothic" panose="020B0502020202020204" pitchFamily="34" charset="0"/>
              </a:rPr>
              <a:t>but he </a:t>
            </a:r>
            <a:r>
              <a:rPr lang="en-AU" sz="3200" dirty="0" smtClean="0">
                <a:latin typeface="Century Gothic" panose="020B0502020202020204" pitchFamily="34" charset="0"/>
              </a:rPr>
              <a:t>does not play tennis.</a:t>
            </a:r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124920" y="1705303"/>
          <a:ext cx="2054087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54087">
                  <a:extLst>
                    <a:ext uri="{9D8B030D-6E8A-4147-A177-3AD203B41FA5}">
                      <a16:colId xmlns:a16="http://schemas.microsoft.com/office/drawing/2014/main" val="3417811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Conjunctions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8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8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3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1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because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50035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79007" y="1705303"/>
          <a:ext cx="2054087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54087">
                  <a:extLst>
                    <a:ext uri="{9D8B030D-6E8A-4147-A177-3AD203B41FA5}">
                      <a16:colId xmlns:a16="http://schemas.microsoft.com/office/drawing/2014/main" val="3417811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Pronouns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8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8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3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they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1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500357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AC24AF98-1802-2347-B0D7-BACDA9B82B80}"/>
              </a:ext>
            </a:extLst>
          </p:cNvPr>
          <p:cNvSpPr/>
          <p:nvPr/>
        </p:nvSpPr>
        <p:spPr>
          <a:xfrm>
            <a:off x="-1" y="364838"/>
            <a:ext cx="955470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Use the most appropriate conjunction to combine the simple statements.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Use a pronoun to replace the </a:t>
            </a:r>
            <a:r>
              <a:rPr lang="en-AU" sz="2000" dirty="0" smtClean="0">
                <a:latin typeface="Century Gothic" panose="020B0502020202020204" pitchFamily="34" charset="0"/>
              </a:rPr>
              <a:t>second proper noun.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2834" y="3773697"/>
            <a:ext cx="8399244" cy="156966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Tom plays football.</a:t>
            </a:r>
          </a:p>
          <a:p>
            <a:r>
              <a:rPr lang="en-AU" sz="3200" dirty="0" smtClean="0">
                <a:latin typeface="Century Gothic" panose="020B0502020202020204" pitchFamily="34" charset="0"/>
              </a:rPr>
              <a:t>Tom plays cricket.</a:t>
            </a:r>
          </a:p>
          <a:p>
            <a:r>
              <a:rPr lang="en-AU" sz="3200" dirty="0" smtClean="0">
                <a:latin typeface="Century Gothic" panose="020B0502020202020204" pitchFamily="34" charset="0"/>
              </a:rPr>
              <a:t>Tom does not play tennis.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90299-0FF3-184F-A421-3F7BDD4CDC86}"/>
              </a:ext>
            </a:extLst>
          </p:cNvPr>
          <p:cNvSpPr txBox="1"/>
          <p:nvPr/>
        </p:nvSpPr>
        <p:spPr>
          <a:xfrm>
            <a:off x="10203336" y="946762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</a:t>
            </a:r>
            <a:r>
              <a:rPr lang="en-AU" sz="1400" b="1" dirty="0" smtClean="0">
                <a:latin typeface="Century Gothic" panose="020B0502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How did you combine these sentences? </a:t>
            </a:r>
            <a:r>
              <a:rPr lang="en-AU" sz="1400" dirty="0" smtClean="0">
                <a:latin typeface="Century Gothic" panose="020B0502020202020204" pitchFamily="34" charset="0"/>
              </a:rPr>
              <a:t>Explain.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6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654" y="110605"/>
            <a:ext cx="674079" cy="674079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915" y="110605"/>
            <a:ext cx="674078" cy="674078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6449" y="11060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0176" y="11060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0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6498" y="4329199"/>
            <a:ext cx="11540701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John and Mary are friends.</a:t>
            </a:r>
          </a:p>
          <a:p>
            <a:r>
              <a:rPr lang="en-AU" sz="3200" dirty="0" smtClean="0">
                <a:latin typeface="Century Gothic" panose="020B0502020202020204" pitchFamily="34" charset="0"/>
              </a:rPr>
              <a:t>They play together.</a:t>
            </a:r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You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do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085" y="110605"/>
            <a:ext cx="674079" cy="674079"/>
          </a:xfrm>
          <a:prstGeom prst="rect">
            <a:avLst/>
          </a:prstGeom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124920" y="1705303"/>
          <a:ext cx="2054087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54087">
                  <a:extLst>
                    <a:ext uri="{9D8B030D-6E8A-4147-A177-3AD203B41FA5}">
                      <a16:colId xmlns:a16="http://schemas.microsoft.com/office/drawing/2014/main" val="3417811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Conjunctions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8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8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3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1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because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50035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79007" y="1705303"/>
          <a:ext cx="2054087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54087">
                  <a:extLst>
                    <a:ext uri="{9D8B030D-6E8A-4147-A177-3AD203B41FA5}">
                      <a16:colId xmlns:a16="http://schemas.microsoft.com/office/drawing/2014/main" val="3417811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Pronouns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8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8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3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they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1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500357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AC24AF98-1802-2347-B0D7-BACDA9B82B80}"/>
              </a:ext>
            </a:extLst>
          </p:cNvPr>
          <p:cNvSpPr/>
          <p:nvPr/>
        </p:nvSpPr>
        <p:spPr>
          <a:xfrm>
            <a:off x="-1" y="364838"/>
            <a:ext cx="955470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Use the most appropriate conjunction to combine the simple statements.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Use a pronoun to replace the </a:t>
            </a:r>
            <a:r>
              <a:rPr lang="en-AU" sz="2000" dirty="0" smtClean="0">
                <a:latin typeface="Century Gothic" panose="020B0502020202020204" pitchFamily="34" charset="0"/>
              </a:rPr>
              <a:t>second proper noun.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8789" y="5637504"/>
            <a:ext cx="1074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John and Mary are </a:t>
            </a:r>
            <a:r>
              <a:rPr lang="en-AU" sz="3200" dirty="0" smtClean="0">
                <a:latin typeface="Century Gothic" panose="020B0502020202020204" pitchFamily="34" charset="0"/>
              </a:rPr>
              <a:t>friends, </a:t>
            </a:r>
            <a:r>
              <a:rPr lang="en-AU" sz="3200" b="1" dirty="0">
                <a:latin typeface="Century Gothic" panose="020B0502020202020204" pitchFamily="34" charset="0"/>
              </a:rPr>
              <a:t>so they</a:t>
            </a:r>
            <a:r>
              <a:rPr lang="en-AU" sz="3200" dirty="0">
                <a:latin typeface="Century Gothic" panose="020B0502020202020204" pitchFamily="34" charset="0"/>
              </a:rPr>
              <a:t> play together.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90299-0FF3-184F-A421-3F7BDD4CDC86}"/>
              </a:ext>
            </a:extLst>
          </p:cNvPr>
          <p:cNvSpPr txBox="1"/>
          <p:nvPr/>
        </p:nvSpPr>
        <p:spPr>
          <a:xfrm>
            <a:off x="10203336" y="946762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</a:t>
            </a:r>
            <a:r>
              <a:rPr lang="en-AU" sz="1400" b="1" dirty="0" smtClean="0">
                <a:latin typeface="Century Gothic" panose="020B0502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How did you combine these sentences? </a:t>
            </a:r>
            <a:r>
              <a:rPr lang="en-AU" sz="1400" dirty="0" smtClean="0">
                <a:latin typeface="Century Gothic" panose="020B0502020202020204" pitchFamily="34" charset="0"/>
              </a:rPr>
              <a:t>Explain.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90" y="11060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9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525" y="5637504"/>
            <a:ext cx="11832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Adam went to the zoo, </a:t>
            </a:r>
            <a:r>
              <a:rPr lang="en-AU" sz="3200" b="1" dirty="0" smtClean="0">
                <a:latin typeface="Century Gothic" panose="020B0502020202020204" pitchFamily="34" charset="0"/>
              </a:rPr>
              <a:t>but he </a:t>
            </a:r>
            <a:r>
              <a:rPr lang="en-AU" sz="3200" dirty="0" smtClean="0">
                <a:latin typeface="Century Gothic" panose="020B0502020202020204" pitchFamily="34" charset="0"/>
              </a:rPr>
              <a:t>did not see the lions because there were hiding.</a:t>
            </a:r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</a:t>
            </a:r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124920" y="1705303"/>
          <a:ext cx="2054087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54087">
                  <a:extLst>
                    <a:ext uri="{9D8B030D-6E8A-4147-A177-3AD203B41FA5}">
                      <a16:colId xmlns:a16="http://schemas.microsoft.com/office/drawing/2014/main" val="3417811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Conjunctions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8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8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3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1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because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50035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79007" y="1705303"/>
          <a:ext cx="2054087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54087">
                  <a:extLst>
                    <a:ext uri="{9D8B030D-6E8A-4147-A177-3AD203B41FA5}">
                      <a16:colId xmlns:a16="http://schemas.microsoft.com/office/drawing/2014/main" val="3417811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Pronouns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8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8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3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they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1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500357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AC24AF98-1802-2347-B0D7-BACDA9B82B80}"/>
              </a:ext>
            </a:extLst>
          </p:cNvPr>
          <p:cNvSpPr/>
          <p:nvPr/>
        </p:nvSpPr>
        <p:spPr>
          <a:xfrm>
            <a:off x="-1" y="364838"/>
            <a:ext cx="955470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Use the most appropriate conjunction to combine the simple statements.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Use a pronoun to replace the </a:t>
            </a:r>
            <a:r>
              <a:rPr lang="en-AU" sz="2000" dirty="0" smtClean="0">
                <a:latin typeface="Century Gothic" panose="020B0502020202020204" pitchFamily="34" charset="0"/>
              </a:rPr>
              <a:t>second proper noun.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2834" y="3773697"/>
            <a:ext cx="8399244" cy="156966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Adam went to the zoo</a:t>
            </a:r>
            <a:r>
              <a:rPr lang="en-AU" sz="3200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AU" sz="3200" dirty="0" smtClean="0">
                <a:latin typeface="Century Gothic" panose="020B0502020202020204" pitchFamily="34" charset="0"/>
              </a:rPr>
              <a:t>Adam </a:t>
            </a:r>
            <a:r>
              <a:rPr lang="en-AU" sz="3200" dirty="0">
                <a:latin typeface="Century Gothic" panose="020B0502020202020204" pitchFamily="34" charset="0"/>
              </a:rPr>
              <a:t>did not see </a:t>
            </a:r>
            <a:r>
              <a:rPr lang="en-AU" sz="3200" dirty="0" smtClean="0">
                <a:latin typeface="Century Gothic" panose="020B0502020202020204" pitchFamily="34" charset="0"/>
              </a:rPr>
              <a:t>the lions because they were hiding.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90299-0FF3-184F-A421-3F7BDD4CDC86}"/>
              </a:ext>
            </a:extLst>
          </p:cNvPr>
          <p:cNvSpPr txBox="1"/>
          <p:nvPr/>
        </p:nvSpPr>
        <p:spPr>
          <a:xfrm>
            <a:off x="10203336" y="946762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</a:t>
            </a:r>
            <a:r>
              <a:rPr lang="en-AU" sz="1400" b="1" dirty="0" smtClean="0">
                <a:latin typeface="Century Gothic" panose="020B0502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How did you combine these sentences? </a:t>
            </a:r>
            <a:r>
              <a:rPr lang="en-AU" sz="1400" dirty="0" smtClean="0">
                <a:latin typeface="Century Gothic" panose="020B0502020202020204" pitchFamily="34" charset="0"/>
              </a:rPr>
              <a:t>Explain.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085" y="110605"/>
            <a:ext cx="674079" cy="674079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90" y="11060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7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525" y="5637504"/>
            <a:ext cx="11832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Jack wanted to go fishing, </a:t>
            </a:r>
            <a:r>
              <a:rPr lang="en-AU" sz="3200" b="1" dirty="0" smtClean="0">
                <a:latin typeface="Century Gothic" panose="020B0502020202020204" pitchFamily="34" charset="0"/>
              </a:rPr>
              <a:t>so he </a:t>
            </a:r>
            <a:r>
              <a:rPr lang="en-AU" sz="3200" dirty="0" smtClean="0">
                <a:latin typeface="Century Gothic" panose="020B0502020202020204" pitchFamily="34" charset="0"/>
              </a:rPr>
              <a:t>found his fishing ro</a:t>
            </a:r>
            <a:r>
              <a:rPr lang="en-AU" sz="3200" dirty="0" smtClean="0">
                <a:latin typeface="Century Gothic" panose="020B0502020202020204" pitchFamily="34" charset="0"/>
              </a:rPr>
              <a:t>d </a:t>
            </a:r>
            <a:r>
              <a:rPr lang="en-AU" sz="3200" b="1" dirty="0" smtClean="0">
                <a:latin typeface="Century Gothic" panose="020B0502020202020204" pitchFamily="34" charset="0"/>
              </a:rPr>
              <a:t>and</a:t>
            </a:r>
            <a:r>
              <a:rPr lang="en-AU" sz="3200" dirty="0" smtClean="0">
                <a:latin typeface="Century Gothic" panose="020B0502020202020204" pitchFamily="34" charset="0"/>
              </a:rPr>
              <a:t> went to the beach. </a:t>
            </a:r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</a:t>
            </a:r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124920" y="1705303"/>
          <a:ext cx="2054087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54087">
                  <a:extLst>
                    <a:ext uri="{9D8B030D-6E8A-4147-A177-3AD203B41FA5}">
                      <a16:colId xmlns:a16="http://schemas.microsoft.com/office/drawing/2014/main" val="3417811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Conjunctions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8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8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3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1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because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50035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79007" y="1705303"/>
          <a:ext cx="2054087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54087">
                  <a:extLst>
                    <a:ext uri="{9D8B030D-6E8A-4147-A177-3AD203B41FA5}">
                      <a16:colId xmlns:a16="http://schemas.microsoft.com/office/drawing/2014/main" val="3417811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Pronouns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8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8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3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they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1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500357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AC24AF98-1802-2347-B0D7-BACDA9B82B80}"/>
              </a:ext>
            </a:extLst>
          </p:cNvPr>
          <p:cNvSpPr/>
          <p:nvPr/>
        </p:nvSpPr>
        <p:spPr>
          <a:xfrm>
            <a:off x="-1" y="364838"/>
            <a:ext cx="955470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Use the most appropriate conjunction to combine the simple statements.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Use a pronoun to replace the </a:t>
            </a:r>
            <a:r>
              <a:rPr lang="en-AU" sz="2000" dirty="0" smtClean="0">
                <a:latin typeface="Century Gothic" panose="020B0502020202020204" pitchFamily="34" charset="0"/>
              </a:rPr>
              <a:t>second proper noun.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2834" y="3773697"/>
            <a:ext cx="8399244" cy="156966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Jack wanted to go fishing.</a:t>
            </a:r>
          </a:p>
          <a:p>
            <a:r>
              <a:rPr lang="en-AU" sz="3200" dirty="0" smtClean="0">
                <a:latin typeface="Century Gothic" panose="020B0502020202020204" pitchFamily="34" charset="0"/>
              </a:rPr>
              <a:t>Jack found his fishing rod. </a:t>
            </a:r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Jack went to the beach.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90299-0FF3-184F-A421-3F7BDD4CDC86}"/>
              </a:ext>
            </a:extLst>
          </p:cNvPr>
          <p:cNvSpPr txBox="1"/>
          <p:nvPr/>
        </p:nvSpPr>
        <p:spPr>
          <a:xfrm>
            <a:off x="10203336" y="946762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</a:t>
            </a:r>
            <a:r>
              <a:rPr lang="en-AU" sz="1400" b="1" dirty="0" smtClean="0">
                <a:latin typeface="Century Gothic" panose="020B0502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How did you combine these sentences? </a:t>
            </a:r>
            <a:r>
              <a:rPr lang="en-AU" sz="1400" dirty="0" smtClean="0">
                <a:latin typeface="Century Gothic" panose="020B0502020202020204" pitchFamily="34" charset="0"/>
              </a:rPr>
              <a:t>Explain.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085" y="110605"/>
            <a:ext cx="674079" cy="674079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90" y="11060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9525" y="5637504"/>
            <a:ext cx="1183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Sarah was hungry, </a:t>
            </a:r>
            <a:r>
              <a:rPr lang="en-AU" sz="3200" b="1" dirty="0" smtClean="0">
                <a:latin typeface="Century Gothic" panose="020B0502020202020204" pitchFamily="34" charset="0"/>
              </a:rPr>
              <a:t>so</a:t>
            </a:r>
            <a:r>
              <a:rPr lang="en-AU" sz="3200" dirty="0" smtClean="0">
                <a:latin typeface="Century Gothic" panose="020B0502020202020204" pitchFamily="34" charset="0"/>
              </a:rPr>
              <a:t> </a:t>
            </a:r>
            <a:r>
              <a:rPr lang="en-AU" sz="3200" b="1" dirty="0" smtClean="0">
                <a:latin typeface="Century Gothic" panose="020B0502020202020204" pitchFamily="34" charset="0"/>
              </a:rPr>
              <a:t>she</a:t>
            </a:r>
            <a:r>
              <a:rPr lang="en-AU" sz="3200" dirty="0" smtClean="0">
                <a:latin typeface="Century Gothic" panose="020B0502020202020204" pitchFamily="34" charset="0"/>
              </a:rPr>
              <a:t> made a sandwich and ate it. </a:t>
            </a:r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</a:t>
            </a:r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124920" y="1705303"/>
          <a:ext cx="2054087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54087">
                  <a:extLst>
                    <a:ext uri="{9D8B030D-6E8A-4147-A177-3AD203B41FA5}">
                      <a16:colId xmlns:a16="http://schemas.microsoft.com/office/drawing/2014/main" val="3417811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Conjunctions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8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8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3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1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because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50035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79007" y="1705303"/>
          <a:ext cx="2054087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54087">
                  <a:extLst>
                    <a:ext uri="{9D8B030D-6E8A-4147-A177-3AD203B41FA5}">
                      <a16:colId xmlns:a16="http://schemas.microsoft.com/office/drawing/2014/main" val="3417811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Pronouns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8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8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3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they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1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500357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AC24AF98-1802-2347-B0D7-BACDA9B82B80}"/>
              </a:ext>
            </a:extLst>
          </p:cNvPr>
          <p:cNvSpPr/>
          <p:nvPr/>
        </p:nvSpPr>
        <p:spPr>
          <a:xfrm>
            <a:off x="-1" y="364838"/>
            <a:ext cx="955470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Use the most appropriate conjunction to combine the simple statements.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Use a pronoun to replace the </a:t>
            </a:r>
            <a:r>
              <a:rPr lang="en-AU" sz="2000" dirty="0" smtClean="0">
                <a:latin typeface="Century Gothic" panose="020B0502020202020204" pitchFamily="34" charset="0"/>
              </a:rPr>
              <a:t>second proper noun.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2834" y="3773697"/>
            <a:ext cx="8399244" cy="156966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Sarah was hungry.</a:t>
            </a:r>
          </a:p>
          <a:p>
            <a:r>
              <a:rPr lang="en-AU" sz="3200" dirty="0" smtClean="0">
                <a:latin typeface="Century Gothic" panose="020B0502020202020204" pitchFamily="34" charset="0"/>
              </a:rPr>
              <a:t>Sarah made a sandwich.</a:t>
            </a:r>
          </a:p>
          <a:p>
            <a:r>
              <a:rPr lang="en-AU" sz="3200" dirty="0" smtClean="0">
                <a:latin typeface="Century Gothic" panose="020B0502020202020204" pitchFamily="34" charset="0"/>
              </a:rPr>
              <a:t>Sarah ate it.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90299-0FF3-184F-A421-3F7BDD4CDC86}"/>
              </a:ext>
            </a:extLst>
          </p:cNvPr>
          <p:cNvSpPr txBox="1"/>
          <p:nvPr/>
        </p:nvSpPr>
        <p:spPr>
          <a:xfrm>
            <a:off x="10203336" y="946762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</a:t>
            </a:r>
            <a:r>
              <a:rPr lang="en-AU" sz="1400" b="1" dirty="0" smtClean="0">
                <a:latin typeface="Century Gothic" panose="020B0502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How did you combine these sentences? </a:t>
            </a:r>
            <a:r>
              <a:rPr lang="en-AU" sz="1400" dirty="0" smtClean="0">
                <a:latin typeface="Century Gothic" panose="020B0502020202020204" pitchFamily="34" charset="0"/>
              </a:rPr>
              <a:t>Explain.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085" y="110605"/>
            <a:ext cx="674079" cy="674079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90" y="11060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4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</a:t>
            </a:r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124920" y="1705303"/>
          <a:ext cx="2054087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54087">
                  <a:extLst>
                    <a:ext uri="{9D8B030D-6E8A-4147-A177-3AD203B41FA5}">
                      <a16:colId xmlns:a16="http://schemas.microsoft.com/office/drawing/2014/main" val="3417811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Conjunctions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8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8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3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1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because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50035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79007" y="1705303"/>
          <a:ext cx="2054087" cy="185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54087">
                  <a:extLst>
                    <a:ext uri="{9D8B030D-6E8A-4147-A177-3AD203B41FA5}">
                      <a16:colId xmlns:a16="http://schemas.microsoft.com/office/drawing/2014/main" val="3417811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Pronouns</a:t>
                      </a:r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8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8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3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they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11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500357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AC24AF98-1802-2347-B0D7-BACDA9B82B80}"/>
              </a:ext>
            </a:extLst>
          </p:cNvPr>
          <p:cNvSpPr/>
          <p:nvPr/>
        </p:nvSpPr>
        <p:spPr>
          <a:xfrm>
            <a:off x="-1" y="364838"/>
            <a:ext cx="9554705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Use the most appropriate conjunction to combine the simple statements.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Century Gothic" panose="020B0502020202020204" pitchFamily="34" charset="0"/>
              </a:rPr>
              <a:t>Use a pronoun to replace the </a:t>
            </a:r>
            <a:r>
              <a:rPr lang="en-AU" sz="2000" dirty="0" smtClean="0">
                <a:latin typeface="Century Gothic" panose="020B0502020202020204" pitchFamily="34" charset="0"/>
              </a:rPr>
              <a:t>second proper noun.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2834" y="3773697"/>
            <a:ext cx="8399244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Add sentences based on topics/texts from class</a:t>
            </a:r>
            <a:endParaRPr lang="en-AU" sz="3200" dirty="0" smtClean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90299-0FF3-184F-A421-3F7BDD4CDC86}"/>
              </a:ext>
            </a:extLst>
          </p:cNvPr>
          <p:cNvSpPr txBox="1"/>
          <p:nvPr/>
        </p:nvSpPr>
        <p:spPr>
          <a:xfrm>
            <a:off x="10203336" y="946762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</a:t>
            </a:r>
            <a:r>
              <a:rPr lang="en-AU" sz="1400" b="1" dirty="0" smtClean="0">
                <a:latin typeface="Century Gothic" panose="020B0502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How did you combine these sentences? </a:t>
            </a:r>
            <a:r>
              <a:rPr lang="en-AU" sz="1400" dirty="0" smtClean="0">
                <a:latin typeface="Century Gothic" panose="020B0502020202020204" pitchFamily="34" charset="0"/>
              </a:rPr>
              <a:t>Explain.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085" y="110605"/>
            <a:ext cx="674079" cy="674079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90" y="11060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7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entury Gothic" panose="020B0502020202020204" pitchFamily="34" charset="0"/>
              </a:rPr>
              <a:t>We are learning to </a:t>
            </a:r>
            <a:r>
              <a:rPr lang="en-AU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c</a:t>
            </a:r>
            <a:r>
              <a:rPr lang="en-AU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ombine 2-3 short statement sentences using pronouns and conjunctions</a:t>
            </a:r>
            <a:r>
              <a:rPr lang="en-AU" sz="2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766355"/>
            <a:ext cx="11845504" cy="818814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15850" y="4646253"/>
            <a:ext cx="9477563" cy="4300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</a:t>
            </a:r>
            <a:r>
              <a:rPr lang="en-AU" b="1" dirty="0">
                <a:latin typeface="Century Gothic" panose="020B0502020202020204" pitchFamily="34" charset="0"/>
              </a:rPr>
              <a:t>conjunction </a:t>
            </a:r>
            <a:r>
              <a:rPr lang="en-AU" dirty="0">
                <a:latin typeface="Century Gothic" panose="020B0502020202020204" pitchFamily="34" charset="0"/>
              </a:rPr>
              <a:t>joins two words or two groups of words. 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570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8390" y="1250631"/>
            <a:ext cx="2192213" cy="246221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simple statement?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pronoun?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Identify the pronouns.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conjunction?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Identify the conjunctions.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BF954A-041C-204F-8585-15649E1B30F5}"/>
              </a:ext>
            </a:extLst>
          </p:cNvPr>
          <p:cNvSpPr/>
          <p:nvPr/>
        </p:nvSpPr>
        <p:spPr>
          <a:xfrm>
            <a:off x="395527" y="3331144"/>
            <a:ext cx="51613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 of a pronoun: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9C0CED7-9887-0E4F-96EC-1AF56EDDB572}"/>
              </a:ext>
            </a:extLst>
          </p:cNvPr>
          <p:cNvCxnSpPr>
            <a:cxnSpLocks/>
          </p:cNvCxnSpPr>
          <p:nvPr/>
        </p:nvCxnSpPr>
        <p:spPr>
          <a:xfrm>
            <a:off x="3969924" y="4646253"/>
            <a:ext cx="465075" cy="0"/>
          </a:xfrm>
          <a:prstGeom prst="line">
            <a:avLst/>
          </a:prstGeom>
          <a:ln w="666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96E93CE-6E79-1E40-854A-3286569F30BE}"/>
              </a:ext>
            </a:extLst>
          </p:cNvPr>
          <p:cNvCxnSpPr>
            <a:cxnSpLocks/>
          </p:cNvCxnSpPr>
          <p:nvPr/>
        </p:nvCxnSpPr>
        <p:spPr>
          <a:xfrm>
            <a:off x="4038632" y="4196962"/>
            <a:ext cx="356297" cy="0"/>
          </a:xfrm>
          <a:prstGeom prst="line">
            <a:avLst/>
          </a:prstGeom>
          <a:ln w="666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13A8FD3A-112A-7849-85F2-1026CD6A02F2}"/>
              </a:ext>
            </a:extLst>
          </p:cNvPr>
          <p:cNvSpPr txBox="1">
            <a:spLocks/>
          </p:cNvSpPr>
          <p:nvPr/>
        </p:nvSpPr>
        <p:spPr>
          <a:xfrm>
            <a:off x="467371" y="3723410"/>
            <a:ext cx="9477563" cy="4810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AU" dirty="0">
                <a:latin typeface="Century Gothic" panose="020B0502020202020204" pitchFamily="34" charset="0"/>
              </a:rPr>
              <a:t>   Matthew is a quick runner. He won a gold medal.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5B70278-9BBD-474D-9778-DB7491B0A68A}"/>
              </a:ext>
            </a:extLst>
          </p:cNvPr>
          <p:cNvSpPr/>
          <p:nvPr/>
        </p:nvSpPr>
        <p:spPr>
          <a:xfrm>
            <a:off x="2713965" y="5798240"/>
            <a:ext cx="556591" cy="355193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687654-578D-4AFB-8E7C-AC07B1952E27}"/>
              </a:ext>
            </a:extLst>
          </p:cNvPr>
          <p:cNvSpPr/>
          <p:nvPr/>
        </p:nvSpPr>
        <p:spPr>
          <a:xfrm>
            <a:off x="411611" y="5129806"/>
            <a:ext cx="51613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 of a conjunction: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EF609498-CB3E-4CB4-BE5B-42BD96E8E562}"/>
              </a:ext>
            </a:extLst>
          </p:cNvPr>
          <p:cNvSpPr txBox="1">
            <a:spLocks/>
          </p:cNvSpPr>
          <p:nvPr/>
        </p:nvSpPr>
        <p:spPr>
          <a:xfrm>
            <a:off x="500827" y="4187902"/>
            <a:ext cx="9477563" cy="4616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AU" dirty="0">
                <a:latin typeface="Century Gothic" panose="020B0502020202020204" pitchFamily="34" charset="0"/>
              </a:rPr>
              <a:t>   Sarah is a great swimmer. She broke two world records.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153CA9D3-697B-4C3A-8CF5-D7C1488482F0}"/>
              </a:ext>
            </a:extLst>
          </p:cNvPr>
          <p:cNvSpPr txBox="1">
            <a:spLocks/>
          </p:cNvSpPr>
          <p:nvPr/>
        </p:nvSpPr>
        <p:spPr>
          <a:xfrm>
            <a:off x="294003" y="5729740"/>
            <a:ext cx="9477563" cy="4616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AU" dirty="0">
                <a:latin typeface="Century Gothic" panose="020B0502020202020204" pitchFamily="34" charset="0"/>
              </a:rPr>
              <a:t>   </a:t>
            </a:r>
            <a:r>
              <a:rPr lang="en-AU" dirty="0">
                <a:solidFill>
                  <a:srgbClr val="000000"/>
                </a:solidFill>
                <a:latin typeface="Century Gothic" panose="020B0502020202020204" pitchFamily="34" charset="0"/>
              </a:rPr>
              <a:t>Tim likes broccoli and beans, but he does not like peas.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E294F260-06D9-4336-BAEC-185D7C0EA58C}"/>
              </a:ext>
            </a:extLst>
          </p:cNvPr>
          <p:cNvSpPr txBox="1">
            <a:spLocks/>
          </p:cNvSpPr>
          <p:nvPr/>
        </p:nvSpPr>
        <p:spPr>
          <a:xfrm>
            <a:off x="268212" y="2411072"/>
            <a:ext cx="9477563" cy="526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</a:t>
            </a:r>
            <a:r>
              <a:rPr lang="en-AU" b="1" dirty="0">
                <a:latin typeface="Century Gothic" panose="020B0502020202020204" pitchFamily="34" charset="0"/>
              </a:rPr>
              <a:t>pronoun </a:t>
            </a:r>
            <a:r>
              <a:rPr lang="en-AU" dirty="0">
                <a:latin typeface="Century Gothic" panose="020B0502020202020204" pitchFamily="34" charset="0"/>
              </a:rPr>
              <a:t>is a word that replaces a noun. The noun shows which pronoun to use.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BF762-33D1-E2CA-BB25-9AB53A10959D}"/>
              </a:ext>
            </a:extLst>
          </p:cNvPr>
          <p:cNvSpPr txBox="1">
            <a:spLocks/>
          </p:cNvSpPr>
          <p:nvPr/>
        </p:nvSpPr>
        <p:spPr>
          <a:xfrm>
            <a:off x="268213" y="599447"/>
            <a:ext cx="9477563" cy="9415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</a:t>
            </a:r>
            <a:r>
              <a:rPr lang="en-AU" b="1" dirty="0">
                <a:latin typeface="Century Gothic" panose="020B0502020202020204" pitchFamily="34" charset="0"/>
              </a:rPr>
              <a:t>simple statement </a:t>
            </a:r>
            <a:r>
              <a:rPr lang="en-AU" dirty="0">
                <a:latin typeface="Century Gothic" panose="020B0502020202020204" pitchFamily="34" charset="0"/>
              </a:rPr>
              <a:t>states an idea. 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D071D3-D704-2C27-30C8-6715F391A0E2}"/>
              </a:ext>
            </a:extLst>
          </p:cNvPr>
          <p:cNvSpPr/>
          <p:nvPr/>
        </p:nvSpPr>
        <p:spPr>
          <a:xfrm>
            <a:off x="382275" y="1091410"/>
            <a:ext cx="51613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 of a simple statement: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B55E64E-4DA3-4A3F-B106-13534A57B9D4}"/>
              </a:ext>
            </a:extLst>
          </p:cNvPr>
          <p:cNvSpPr txBox="1">
            <a:spLocks/>
          </p:cNvSpPr>
          <p:nvPr/>
        </p:nvSpPr>
        <p:spPr>
          <a:xfrm>
            <a:off x="415731" y="1500763"/>
            <a:ext cx="9477563" cy="4810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AU" dirty="0">
                <a:latin typeface="Century Gothic" panose="020B0502020202020204" pitchFamily="34" charset="0"/>
              </a:rPr>
              <a:t>   I have read the Harry Potter books.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8373B0F-30B3-6A2C-7551-2C880991200E}"/>
              </a:ext>
            </a:extLst>
          </p:cNvPr>
          <p:cNvSpPr txBox="1">
            <a:spLocks/>
          </p:cNvSpPr>
          <p:nvPr/>
        </p:nvSpPr>
        <p:spPr>
          <a:xfrm>
            <a:off x="441551" y="1988707"/>
            <a:ext cx="9477563" cy="4810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AU" dirty="0">
                <a:latin typeface="Century Gothic" panose="020B0502020202020204" pitchFamily="34" charset="0"/>
              </a:rPr>
              <a:t>   There is a bee caught in the fly trap.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4F2925-EE86-CA0C-A3A9-45E7D3B30E69}"/>
              </a:ext>
            </a:extLst>
          </p:cNvPr>
          <p:cNvSpPr/>
          <p:nvPr/>
        </p:nvSpPr>
        <p:spPr>
          <a:xfrm>
            <a:off x="4164532" y="5798240"/>
            <a:ext cx="460793" cy="384490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4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43" grpId="0"/>
      <p:bldP spid="45" grpId="0" animBg="1"/>
      <p:bldP spid="22" grpId="0"/>
      <p:bldP spid="26" grpId="0"/>
      <p:bldP spid="27" grpId="0"/>
      <p:bldP spid="32" grpId="0"/>
      <p:bldP spid="5" grpId="0"/>
      <p:bldP spid="7" grpId="0"/>
      <p:bldP spid="8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are simple statements combined?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 any words deleted in the combined statement? 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454A07B-1DB5-6548-BEE2-8EB993CAB53D}"/>
              </a:ext>
            </a:extLst>
          </p:cNvPr>
          <p:cNvSpPr txBox="1"/>
          <p:nvPr/>
        </p:nvSpPr>
        <p:spPr>
          <a:xfrm>
            <a:off x="982548" y="3907810"/>
            <a:ext cx="7773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u="sng" dirty="0">
                <a:latin typeface="Century Gothic" panose="020B0502020202020204" pitchFamily="34" charset="0"/>
              </a:rPr>
              <a:t>Simple statements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Sarah slept in. Sarah was late for school.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1A8377-DF4A-C346-8388-9A54AF4187EC}"/>
              </a:ext>
            </a:extLst>
          </p:cNvPr>
          <p:cNvSpPr txBox="1"/>
          <p:nvPr/>
        </p:nvSpPr>
        <p:spPr>
          <a:xfrm>
            <a:off x="982548" y="5383788"/>
            <a:ext cx="7471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Century Gothic" panose="020B0502020202020204" pitchFamily="34" charset="0"/>
              </a:rPr>
              <a:t>1 Combined statement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Sarah slept </a:t>
            </a:r>
            <a:r>
              <a:rPr lang="en-US" sz="2000" dirty="0" smtClean="0">
                <a:latin typeface="Century Gothic" panose="020B0502020202020204" pitchFamily="34" charset="0"/>
              </a:rPr>
              <a:t>in, </a:t>
            </a:r>
            <a:r>
              <a:rPr lang="en-US" sz="2000" dirty="0">
                <a:latin typeface="Century Gothic" panose="020B0502020202020204" pitchFamily="34" charset="0"/>
              </a:rPr>
              <a:t>so she was late for school.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241403-51DC-F141-B271-3D53D7DFB36C}"/>
              </a:ext>
            </a:extLst>
          </p:cNvPr>
          <p:cNvSpPr txBox="1"/>
          <p:nvPr/>
        </p:nvSpPr>
        <p:spPr>
          <a:xfrm>
            <a:off x="754913" y="564109"/>
            <a:ext cx="9016653" cy="280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Simple statements </a:t>
            </a:r>
            <a:r>
              <a:rPr lang="en-US" sz="2000" dirty="0">
                <a:latin typeface="Century Gothic" panose="020B0502020202020204" pitchFamily="34" charset="0"/>
              </a:rPr>
              <a:t>can be combined using </a:t>
            </a:r>
            <a:r>
              <a:rPr lang="en-US" sz="2000" b="1" dirty="0">
                <a:latin typeface="Century Gothic" panose="020B0502020202020204" pitchFamily="34" charset="0"/>
              </a:rPr>
              <a:t>conjunctions.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When </a:t>
            </a:r>
            <a:r>
              <a:rPr lang="en-US" sz="2000" b="1" dirty="0">
                <a:latin typeface="Century Gothic" panose="020B0502020202020204" pitchFamily="34" charset="0"/>
              </a:rPr>
              <a:t>simple statements </a:t>
            </a:r>
            <a:r>
              <a:rPr lang="en-US" sz="2000" dirty="0">
                <a:latin typeface="Century Gothic" panose="020B0502020202020204" pitchFamily="34" charset="0"/>
              </a:rPr>
              <a:t>are combined, the noun or proper noun is replaced by a </a:t>
            </a:r>
            <a:r>
              <a:rPr lang="en-US" sz="2000" b="1" dirty="0">
                <a:latin typeface="Century Gothic" panose="020B0502020202020204" pitchFamily="34" charset="0"/>
              </a:rPr>
              <a:t>pronoun</a:t>
            </a:r>
            <a:r>
              <a:rPr lang="en-US" sz="2000" dirty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Sometimes when </a:t>
            </a:r>
            <a:r>
              <a:rPr lang="en-US" sz="2000" b="1" dirty="0">
                <a:latin typeface="Century Gothic" panose="020B0502020202020204" pitchFamily="34" charset="0"/>
              </a:rPr>
              <a:t>simple statements </a:t>
            </a:r>
            <a:r>
              <a:rPr lang="en-US" sz="2000" dirty="0">
                <a:latin typeface="Century Gothic" panose="020B0502020202020204" pitchFamily="34" charset="0"/>
              </a:rPr>
              <a:t>are combined, some words need to be deleted or changed and a comma added so the combined statement makes sense and is correctly punctuated.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F6DC101-63C3-FA7F-E322-16CEBCB525EA}"/>
              </a:ext>
            </a:extLst>
          </p:cNvPr>
          <p:cNvSpPr/>
          <p:nvPr/>
        </p:nvSpPr>
        <p:spPr>
          <a:xfrm>
            <a:off x="2749440" y="6055675"/>
            <a:ext cx="367673" cy="337625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F66F90-EB4A-7D00-CB11-71865EF14C98}"/>
              </a:ext>
            </a:extLst>
          </p:cNvPr>
          <p:cNvCxnSpPr>
            <a:cxnSpLocks/>
          </p:cNvCxnSpPr>
          <p:nvPr/>
        </p:nvCxnSpPr>
        <p:spPr>
          <a:xfrm>
            <a:off x="3134910" y="6400800"/>
            <a:ext cx="465540" cy="0"/>
          </a:xfrm>
          <a:prstGeom prst="line">
            <a:avLst/>
          </a:prstGeom>
          <a:ln w="666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1E5B313-C2E0-692E-62F2-A065B428993C}"/>
              </a:ext>
            </a:extLst>
          </p:cNvPr>
          <p:cNvSpPr txBox="1"/>
          <p:nvPr/>
        </p:nvSpPr>
        <p:spPr>
          <a:xfrm>
            <a:off x="393895" y="640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6209F5E-4E3A-08BA-89B1-57869349E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3" y="3472567"/>
            <a:ext cx="2362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5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332398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are simple statements combined?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 any words deleted in the combined statement?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Was an apostrophe added?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the combined sentence make sense?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454A07B-1DB5-6548-BEE2-8EB993CAB53D}"/>
              </a:ext>
            </a:extLst>
          </p:cNvPr>
          <p:cNvSpPr txBox="1"/>
          <p:nvPr/>
        </p:nvSpPr>
        <p:spPr>
          <a:xfrm>
            <a:off x="831461" y="1618925"/>
            <a:ext cx="77739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u="sng" dirty="0">
                <a:latin typeface="Century Gothic" panose="020B0502020202020204" pitchFamily="34" charset="0"/>
              </a:rPr>
              <a:t>Simple statements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Wren</a:t>
            </a:r>
            <a:r>
              <a:rPr lang="en-US" sz="2000" dirty="0" smtClean="0">
                <a:latin typeface="Century Gothic" panose="020B0502020202020204" pitchFamily="34" charset="0"/>
              </a:rPr>
              <a:t> likes apples.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Wren likes oranges.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Wren does not like bananas.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1A8377-DF4A-C346-8388-9A54AF4187EC}"/>
              </a:ext>
            </a:extLst>
          </p:cNvPr>
          <p:cNvSpPr txBox="1"/>
          <p:nvPr/>
        </p:nvSpPr>
        <p:spPr>
          <a:xfrm>
            <a:off x="773320" y="3618570"/>
            <a:ext cx="7471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Century Gothic" panose="020B0502020202020204" pitchFamily="34" charset="0"/>
              </a:rPr>
              <a:t>1 Combined statement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Wren likes apples and oranges, but she does not like bananas. 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F6DC101-63C3-FA7F-E322-16CEBCB525EA}"/>
              </a:ext>
            </a:extLst>
          </p:cNvPr>
          <p:cNvSpPr/>
          <p:nvPr/>
        </p:nvSpPr>
        <p:spPr>
          <a:xfrm>
            <a:off x="3022645" y="4296608"/>
            <a:ext cx="518108" cy="337625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5B313-C2E0-692E-62F2-A065B428993C}"/>
              </a:ext>
            </a:extLst>
          </p:cNvPr>
          <p:cNvSpPr txBox="1"/>
          <p:nvPr/>
        </p:nvSpPr>
        <p:spPr>
          <a:xfrm>
            <a:off x="393895" y="640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6209F5E-4E3A-08BA-89B1-57869349E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1039334"/>
            <a:ext cx="2362200" cy="6096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F6DC101-63C3-FA7F-E322-16CEBCB525EA}"/>
              </a:ext>
            </a:extLst>
          </p:cNvPr>
          <p:cNvSpPr/>
          <p:nvPr/>
        </p:nvSpPr>
        <p:spPr>
          <a:xfrm>
            <a:off x="4718419" y="4276472"/>
            <a:ext cx="518108" cy="337625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F66F90-EB4A-7D00-CB11-71865EF14C98}"/>
              </a:ext>
            </a:extLst>
          </p:cNvPr>
          <p:cNvCxnSpPr>
            <a:cxnSpLocks/>
          </p:cNvCxnSpPr>
          <p:nvPr/>
        </p:nvCxnSpPr>
        <p:spPr>
          <a:xfrm>
            <a:off x="5236527" y="4629835"/>
            <a:ext cx="465540" cy="0"/>
          </a:xfrm>
          <a:prstGeom prst="line">
            <a:avLst/>
          </a:prstGeom>
          <a:ln w="666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4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are simple sentences combined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not an example of 1 combined statement? 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934755A-DB4A-F840-B4F8-ED5B4C4460D3}"/>
              </a:ext>
            </a:extLst>
          </p:cNvPr>
          <p:cNvSpPr txBox="1"/>
          <p:nvPr/>
        </p:nvSpPr>
        <p:spPr>
          <a:xfrm>
            <a:off x="277147" y="4926574"/>
            <a:ext cx="1180836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This sentence does not contain a conjunction or a pronoun. Statements are not combined.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E56E17-84CF-7065-3319-A3BFA1BB4F6E}"/>
              </a:ext>
            </a:extLst>
          </p:cNvPr>
          <p:cNvSpPr txBox="1"/>
          <p:nvPr/>
        </p:nvSpPr>
        <p:spPr>
          <a:xfrm>
            <a:off x="836427" y="2454318"/>
            <a:ext cx="10028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>
                <a:latin typeface="Century Gothic" panose="020B0502020202020204" pitchFamily="34" charset="0"/>
              </a:rPr>
              <a:t>Simple statements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Jake rode his bike. </a:t>
            </a:r>
            <a:r>
              <a:rPr lang="en-US" sz="2000" dirty="0" smtClean="0">
                <a:latin typeface="Century Gothic" panose="020B0502020202020204" pitchFamily="34" charset="0"/>
              </a:rPr>
              <a:t>Jake missed the bus. 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DE671-C71D-27F1-676C-5ECC34498AFF}"/>
              </a:ext>
            </a:extLst>
          </p:cNvPr>
          <p:cNvSpPr txBox="1"/>
          <p:nvPr/>
        </p:nvSpPr>
        <p:spPr>
          <a:xfrm>
            <a:off x="836427" y="3534945"/>
            <a:ext cx="7471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Century Gothic" panose="020B0502020202020204" pitchFamily="34" charset="0"/>
              </a:rPr>
              <a:t>1 Combined statement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Jake rode </a:t>
            </a:r>
            <a:r>
              <a:rPr lang="en-US" sz="2000" dirty="0" smtClean="0">
                <a:latin typeface="Century Gothic" panose="020B0502020202020204" pitchFamily="34" charset="0"/>
              </a:rPr>
              <a:t>his bik</a:t>
            </a:r>
            <a:r>
              <a:rPr lang="en-US" sz="2000" dirty="0" smtClean="0">
                <a:latin typeface="Century Gothic" panose="020B0502020202020204" pitchFamily="34" charset="0"/>
              </a:rPr>
              <a:t>e Jake missed the bus.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6567E25-1AAF-901E-E874-283B28F48A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5" y="1389041"/>
            <a:ext cx="3263049" cy="7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8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90845" y="1078846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Explain how the sentences were combined 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931" y="207879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598" y="249455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931" y="937072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4765" y="937072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CD2348E-2FC0-4A73-A33B-C206275A7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845" y="89736"/>
            <a:ext cx="674079" cy="674079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B266EC-1F6D-7E45-AB69-DD62B593C7BE}"/>
              </a:ext>
            </a:extLst>
          </p:cNvPr>
          <p:cNvSpPr txBox="1"/>
          <p:nvPr/>
        </p:nvSpPr>
        <p:spPr>
          <a:xfrm>
            <a:off x="184022" y="586494"/>
            <a:ext cx="71578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Combine these two sentences:</a:t>
            </a:r>
          </a:p>
          <a:p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i="1" dirty="0" smtClean="0">
                <a:latin typeface="Century Gothic" panose="020B0502020202020204" pitchFamily="34" charset="0"/>
              </a:rPr>
              <a:t>Millie rode her bike to the park. </a:t>
            </a:r>
          </a:p>
          <a:p>
            <a:r>
              <a:rPr lang="en-US" sz="2400" i="1" dirty="0" smtClean="0">
                <a:latin typeface="Century Gothic" panose="020B0502020202020204" pitchFamily="34" charset="0"/>
              </a:rPr>
              <a:t>Millie was late for dinner.</a:t>
            </a:r>
          </a:p>
          <a:p>
            <a:endParaRPr lang="en-US" sz="2400" i="1" dirty="0">
              <a:latin typeface="Century Gothic" panose="020B0502020202020204" pitchFamily="34" charset="0"/>
            </a:endParaRPr>
          </a:p>
          <a:p>
            <a:endParaRPr lang="en-US" sz="2400" i="1" dirty="0" smtClean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latin typeface="Century Gothic" panose="020B0502020202020204" pitchFamily="34" charset="0"/>
              </a:rPr>
            </a:br>
            <a:endParaRPr lang="en-US" sz="2400" dirty="0" smtClean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41" y="2429302"/>
            <a:ext cx="674078" cy="674078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27" y="3320543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27" y="4211784"/>
            <a:ext cx="674078" cy="674078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73" y="5163351"/>
            <a:ext cx="674078" cy="674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4819" y="3437987"/>
            <a:ext cx="794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Millie rode her bike to the park, so she was late for dinner.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4505" y="2556029"/>
            <a:ext cx="794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Millie rode her bike to the park Millie was late for dinner.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4505" y="4365941"/>
            <a:ext cx="794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Millie was late for dinner </a:t>
            </a:r>
            <a:r>
              <a:rPr lang="en-AU" dirty="0">
                <a:latin typeface="Century Gothic" panose="020B0502020202020204" pitchFamily="34" charset="0"/>
              </a:rPr>
              <a:t>Millie rode her bike to the park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4505" y="5348092"/>
            <a:ext cx="794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She was late for dinner. </a:t>
            </a:r>
            <a:r>
              <a:rPr lang="en-AU" dirty="0">
                <a:latin typeface="Century Gothic" panose="020B0502020202020204" pitchFamily="34" charset="0"/>
              </a:rPr>
              <a:t>Millie rode her bike to the </a:t>
            </a:r>
            <a:r>
              <a:rPr lang="en-AU" dirty="0" smtClean="0">
                <a:latin typeface="Century Gothic" panose="020B0502020202020204" pitchFamily="34" charset="0"/>
              </a:rPr>
              <a:t>park. 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B6567E25-1AAF-901E-E874-283B28F48A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20"/>
          <a:stretch/>
        </p:blipFill>
        <p:spPr>
          <a:xfrm>
            <a:off x="7341847" y="2541309"/>
            <a:ext cx="436334" cy="450063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B6567E25-1AAF-901E-E874-283B28F48A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20"/>
          <a:stretch/>
        </p:blipFill>
        <p:spPr>
          <a:xfrm>
            <a:off x="7256888" y="4302316"/>
            <a:ext cx="436334" cy="450063"/>
          </a:xfrm>
          <a:prstGeom prst="rect">
            <a:avLst/>
          </a:prstGeom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B6567E25-1AAF-901E-E874-283B28F48A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20"/>
          <a:stretch/>
        </p:blipFill>
        <p:spPr>
          <a:xfrm>
            <a:off x="7475055" y="5314151"/>
            <a:ext cx="436334" cy="450063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6209F5E-4E3A-08BA-89B1-57869349ED1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74"/>
          <a:stretch/>
        </p:blipFill>
        <p:spPr>
          <a:xfrm>
            <a:off x="7351580" y="3310838"/>
            <a:ext cx="68328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81939" y="1250631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did I add to combine to sentences?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 any words deleted in the combined statement? 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16F32DF7-F0C1-6C49-AC8B-8FE8F0873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14" y="3429000"/>
            <a:ext cx="2796236" cy="7013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454A07B-1DB5-6548-BEE2-8EB993CAB53D}"/>
              </a:ext>
            </a:extLst>
          </p:cNvPr>
          <p:cNvSpPr txBox="1"/>
          <p:nvPr/>
        </p:nvSpPr>
        <p:spPr>
          <a:xfrm>
            <a:off x="1070195" y="3933547"/>
            <a:ext cx="7773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u="sng" dirty="0">
                <a:latin typeface="Century Gothic" panose="020B0502020202020204" pitchFamily="34" charset="0"/>
              </a:rPr>
              <a:t>Simple statements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Tim likes broccoli. Tim likes beans. Tim does not like peas.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1A8377-DF4A-C346-8388-9A54AF4187EC}"/>
              </a:ext>
            </a:extLst>
          </p:cNvPr>
          <p:cNvSpPr txBox="1"/>
          <p:nvPr/>
        </p:nvSpPr>
        <p:spPr>
          <a:xfrm>
            <a:off x="1084262" y="5383539"/>
            <a:ext cx="7471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Century Gothic" panose="020B0502020202020204" pitchFamily="34" charset="0"/>
              </a:rPr>
              <a:t>1 Combined statement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Tim likes broccoli and beans, but he does not like peas.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241403-51DC-F141-B271-3D53D7DFB36C}"/>
              </a:ext>
            </a:extLst>
          </p:cNvPr>
          <p:cNvSpPr txBox="1"/>
          <p:nvPr/>
        </p:nvSpPr>
        <p:spPr>
          <a:xfrm>
            <a:off x="754913" y="564109"/>
            <a:ext cx="9016653" cy="280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Simple statements </a:t>
            </a:r>
            <a:r>
              <a:rPr lang="en-US" sz="2000" dirty="0">
                <a:latin typeface="Century Gothic" panose="020B0502020202020204" pitchFamily="34" charset="0"/>
              </a:rPr>
              <a:t>can be combined using </a:t>
            </a:r>
            <a:r>
              <a:rPr lang="en-US" sz="2000" b="1" dirty="0">
                <a:latin typeface="Century Gothic" panose="020B0502020202020204" pitchFamily="34" charset="0"/>
              </a:rPr>
              <a:t>conjunctions.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When </a:t>
            </a:r>
            <a:r>
              <a:rPr lang="en-US" sz="2000" b="1" dirty="0">
                <a:latin typeface="Century Gothic" panose="020B0502020202020204" pitchFamily="34" charset="0"/>
              </a:rPr>
              <a:t>simple statements </a:t>
            </a:r>
            <a:r>
              <a:rPr lang="en-US" sz="2000" dirty="0">
                <a:latin typeface="Century Gothic" panose="020B0502020202020204" pitchFamily="34" charset="0"/>
              </a:rPr>
              <a:t>are combined, the noun or proper noun is replaced by a </a:t>
            </a:r>
            <a:r>
              <a:rPr lang="en-US" sz="2000" b="1" dirty="0">
                <a:latin typeface="Century Gothic" panose="020B0502020202020204" pitchFamily="34" charset="0"/>
              </a:rPr>
              <a:t>pronoun</a:t>
            </a:r>
            <a:r>
              <a:rPr lang="en-US" sz="2000" dirty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Sometimes when </a:t>
            </a:r>
            <a:r>
              <a:rPr lang="en-US" sz="2000" b="1" dirty="0">
                <a:latin typeface="Century Gothic" panose="020B0502020202020204" pitchFamily="34" charset="0"/>
              </a:rPr>
              <a:t>simple statements </a:t>
            </a:r>
            <a:r>
              <a:rPr lang="en-US" sz="2000" dirty="0">
                <a:latin typeface="Century Gothic" panose="020B0502020202020204" pitchFamily="34" charset="0"/>
              </a:rPr>
              <a:t>are combined, some words need to be deleted or changed and a comma added so the combined statement makes sense and is correctly punctuated.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F6DC101-63C3-FA7F-E322-16CEBCB525EA}"/>
              </a:ext>
            </a:extLst>
          </p:cNvPr>
          <p:cNvSpPr/>
          <p:nvPr/>
        </p:nvSpPr>
        <p:spPr>
          <a:xfrm>
            <a:off x="4720259" y="6013160"/>
            <a:ext cx="501921" cy="400110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7A8A1E-883B-497E-8AFE-17FCA36080F9}"/>
              </a:ext>
            </a:extLst>
          </p:cNvPr>
          <p:cNvSpPr/>
          <p:nvPr/>
        </p:nvSpPr>
        <p:spPr>
          <a:xfrm>
            <a:off x="3235991" y="6013160"/>
            <a:ext cx="616373" cy="400110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F66F90-EB4A-7D00-CB11-71865EF14C98}"/>
              </a:ext>
            </a:extLst>
          </p:cNvPr>
          <p:cNvCxnSpPr>
            <a:cxnSpLocks/>
          </p:cNvCxnSpPr>
          <p:nvPr/>
        </p:nvCxnSpPr>
        <p:spPr>
          <a:xfrm>
            <a:off x="5250316" y="6397604"/>
            <a:ext cx="337624" cy="0"/>
          </a:xfrm>
          <a:prstGeom prst="line">
            <a:avLst/>
          </a:prstGeom>
          <a:ln w="666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1E5B313-C2E0-692E-62F2-A065B428993C}"/>
              </a:ext>
            </a:extLst>
          </p:cNvPr>
          <p:cNvSpPr txBox="1"/>
          <p:nvPr/>
        </p:nvSpPr>
        <p:spPr>
          <a:xfrm>
            <a:off x="393895" y="640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C1E665-8BD8-FBA3-0EBE-B2869AEC3382}"/>
              </a:ext>
            </a:extLst>
          </p:cNvPr>
          <p:cNvSpPr txBox="1"/>
          <p:nvPr/>
        </p:nvSpPr>
        <p:spPr>
          <a:xfrm>
            <a:off x="0" y="-13187"/>
            <a:ext cx="4648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 – re-explanation</a:t>
            </a:r>
          </a:p>
        </p:txBody>
      </p:sp>
    </p:spTree>
    <p:extLst>
      <p:ext uri="{BB962C8B-B14F-4D97-AF65-F5344CB8AC3E}">
        <p14:creationId xmlns:p14="http://schemas.microsoft.com/office/powerpoint/2010/main" val="67513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41880</TotalTime>
  <Words>1423</Words>
  <Application>Microsoft Office PowerPoint</Application>
  <PresentationFormat>Widescreen</PresentationFormat>
  <Paragraphs>297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59</cp:revision>
  <cp:lastPrinted>2022-07-17T08:06:49Z</cp:lastPrinted>
  <dcterms:created xsi:type="dcterms:W3CDTF">2021-08-04T08:19:39Z</dcterms:created>
  <dcterms:modified xsi:type="dcterms:W3CDTF">2022-11-04T11:54:29Z</dcterms:modified>
</cp:coreProperties>
</file>