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1" r:id="rId4"/>
    <p:sldId id="260" r:id="rId5"/>
    <p:sldId id="261" r:id="rId6"/>
    <p:sldId id="262" r:id="rId7"/>
    <p:sldId id="263" r:id="rId8"/>
    <p:sldId id="306" r:id="rId9"/>
    <p:sldId id="277" r:id="rId10"/>
    <p:sldId id="268" r:id="rId11"/>
    <p:sldId id="278" r:id="rId12"/>
    <p:sldId id="279" r:id="rId13"/>
    <p:sldId id="280" r:id="rId14"/>
    <p:sldId id="275" r:id="rId15"/>
    <p:sldId id="281" r:id="rId16"/>
    <p:sldId id="282" r:id="rId17"/>
    <p:sldId id="310" r:id="rId18"/>
    <p:sldId id="314" r:id="rId19"/>
    <p:sldId id="283" r:id="rId20"/>
    <p:sldId id="285" r:id="rId21"/>
    <p:sldId id="308" r:id="rId22"/>
    <p:sldId id="309" r:id="rId23"/>
    <p:sldId id="311" r:id="rId24"/>
    <p:sldId id="312" r:id="rId25"/>
    <p:sldId id="31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FF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2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AB7CB6-3D23-475C-B228-EDB4237F3267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4BE629-139D-4235-B4C7-EA9BF109167E}">
      <dgm:prSet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en-US" dirty="0"/>
            <a:t>1</a:t>
          </a:r>
        </a:p>
      </dgm:t>
    </dgm:pt>
    <dgm:pt modelId="{57FA8D99-FF3D-4AD1-BE32-698E093284BA}" type="parTrans" cxnId="{6170AA40-45AB-46DC-8DD1-BD2B73D711DD}">
      <dgm:prSet/>
      <dgm:spPr/>
      <dgm:t>
        <a:bodyPr/>
        <a:lstStyle/>
        <a:p>
          <a:endParaRPr lang="en-US"/>
        </a:p>
      </dgm:t>
    </dgm:pt>
    <dgm:pt modelId="{B0F54EAD-6012-4D16-9612-0460096A5BB5}" type="sibTrans" cxnId="{6170AA40-45AB-46DC-8DD1-BD2B73D711DD}">
      <dgm:prSet/>
      <dgm:spPr/>
      <dgm:t>
        <a:bodyPr/>
        <a:lstStyle/>
        <a:p>
          <a:endParaRPr lang="en-US"/>
        </a:p>
      </dgm:t>
    </dgm:pt>
    <dgm:pt modelId="{3D5998EC-22BC-4B54-9C61-8CEAE157797E}">
      <dgm:prSet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AU" b="1" dirty="0"/>
            <a:t>Combine two short sentences using a pronoun (cohesive device) and a conjunction.</a:t>
          </a:r>
          <a:endParaRPr lang="en-US" b="1" dirty="0"/>
        </a:p>
      </dgm:t>
    </dgm:pt>
    <dgm:pt modelId="{AACEC234-23CA-4BFF-831C-712AC8F09D68}" type="parTrans" cxnId="{1C897813-654B-4727-B5C1-1B9B4C5D1F37}">
      <dgm:prSet/>
      <dgm:spPr/>
      <dgm:t>
        <a:bodyPr/>
        <a:lstStyle/>
        <a:p>
          <a:endParaRPr lang="en-US"/>
        </a:p>
      </dgm:t>
    </dgm:pt>
    <dgm:pt modelId="{A2A09BA0-A109-42AD-A1DA-4A3493E7AA35}" type="sibTrans" cxnId="{1C897813-654B-4727-B5C1-1B9B4C5D1F37}">
      <dgm:prSet/>
      <dgm:spPr/>
      <dgm:t>
        <a:bodyPr/>
        <a:lstStyle/>
        <a:p>
          <a:endParaRPr lang="en-US"/>
        </a:p>
      </dgm:t>
    </dgm:pt>
    <dgm:pt modelId="{3BD62F54-8C36-4F14-AF99-8506981799D1}">
      <dgm:prSet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en-US" dirty="0"/>
            <a:t>2</a:t>
          </a:r>
        </a:p>
      </dgm:t>
    </dgm:pt>
    <dgm:pt modelId="{8BB838C3-79CA-45C6-8075-28E9C405C3D8}" type="parTrans" cxnId="{00CDDE3E-389F-4F2F-A1A0-20FCE1881427}">
      <dgm:prSet/>
      <dgm:spPr/>
      <dgm:t>
        <a:bodyPr/>
        <a:lstStyle/>
        <a:p>
          <a:endParaRPr lang="en-US"/>
        </a:p>
      </dgm:t>
    </dgm:pt>
    <dgm:pt modelId="{646BCA5F-E4D7-4047-B15C-E0AE17A8A650}" type="sibTrans" cxnId="{00CDDE3E-389F-4F2F-A1A0-20FCE1881427}">
      <dgm:prSet/>
      <dgm:spPr/>
      <dgm:t>
        <a:bodyPr/>
        <a:lstStyle/>
        <a:p>
          <a:endParaRPr lang="en-US"/>
        </a:p>
      </dgm:t>
    </dgm:pt>
    <dgm:pt modelId="{EF4C8969-AE2E-4285-8468-F0C590CA10D8}">
      <dgm:prSet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AU" dirty="0"/>
            <a:t>Combine three short sentences using a pronoun (cohesive device) and a conjunction(s).</a:t>
          </a:r>
          <a:endParaRPr lang="en-US" dirty="0"/>
        </a:p>
      </dgm:t>
    </dgm:pt>
    <dgm:pt modelId="{D7CB6839-E550-45B3-9E73-E7781F1F5C80}" type="parTrans" cxnId="{CDF0563A-DC59-414C-BEB0-076C392BE946}">
      <dgm:prSet/>
      <dgm:spPr/>
      <dgm:t>
        <a:bodyPr/>
        <a:lstStyle/>
        <a:p>
          <a:endParaRPr lang="en-US"/>
        </a:p>
      </dgm:t>
    </dgm:pt>
    <dgm:pt modelId="{1EA1478B-9851-4BB7-8805-D8DBBE1C3E3C}" type="sibTrans" cxnId="{CDF0563A-DC59-414C-BEB0-076C392BE946}">
      <dgm:prSet/>
      <dgm:spPr/>
      <dgm:t>
        <a:bodyPr/>
        <a:lstStyle/>
        <a:p>
          <a:endParaRPr lang="en-US"/>
        </a:p>
      </dgm:t>
    </dgm:pt>
    <dgm:pt modelId="{A6477D92-1CB9-429B-B1A1-D5AEA3EFE2F7}" type="pres">
      <dgm:prSet presAssocID="{CAAB7CB6-3D23-475C-B228-EDB4237F326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308512-3341-4C7F-A87D-B36D9A018B44}" type="pres">
      <dgm:prSet presAssocID="{3BD62F54-8C36-4F14-AF99-8506981799D1}" presName="boxAndChildren" presStyleCnt="0"/>
      <dgm:spPr/>
    </dgm:pt>
    <dgm:pt modelId="{72AFD3F5-7936-47E2-A558-01874F3EFA78}" type="pres">
      <dgm:prSet presAssocID="{3BD62F54-8C36-4F14-AF99-8506981799D1}" presName="parentTextBox" presStyleLbl="alignNode1" presStyleIdx="0" presStyleCnt="2"/>
      <dgm:spPr/>
      <dgm:t>
        <a:bodyPr/>
        <a:lstStyle/>
        <a:p>
          <a:endParaRPr lang="en-US"/>
        </a:p>
      </dgm:t>
    </dgm:pt>
    <dgm:pt modelId="{9B6EA8BB-5529-496E-8CF3-1AF68A379153}" type="pres">
      <dgm:prSet presAssocID="{3BD62F54-8C36-4F14-AF99-8506981799D1}" presName="descendantBox" presStyleLbl="bgAccFollowNode1" presStyleIdx="0" presStyleCnt="2"/>
      <dgm:spPr/>
      <dgm:t>
        <a:bodyPr/>
        <a:lstStyle/>
        <a:p>
          <a:endParaRPr lang="en-US"/>
        </a:p>
      </dgm:t>
    </dgm:pt>
    <dgm:pt modelId="{3E18BE93-F6F0-4C27-9193-44AB8E54384A}" type="pres">
      <dgm:prSet presAssocID="{B0F54EAD-6012-4D16-9612-0460096A5BB5}" presName="sp" presStyleCnt="0"/>
      <dgm:spPr/>
    </dgm:pt>
    <dgm:pt modelId="{62673CD7-AC92-4DC2-9C6D-424221802B47}" type="pres">
      <dgm:prSet presAssocID="{B14BE629-139D-4235-B4C7-EA9BF109167E}" presName="arrowAndChildren" presStyleCnt="0"/>
      <dgm:spPr/>
    </dgm:pt>
    <dgm:pt modelId="{06866AEB-CF6E-4470-B5A9-1B43EC239B85}" type="pres">
      <dgm:prSet presAssocID="{B14BE629-139D-4235-B4C7-EA9BF109167E}" presName="parentTextArrow" presStyleLbl="node1" presStyleIdx="0" presStyleCnt="0"/>
      <dgm:spPr/>
      <dgm:t>
        <a:bodyPr/>
        <a:lstStyle/>
        <a:p>
          <a:endParaRPr lang="en-US"/>
        </a:p>
      </dgm:t>
    </dgm:pt>
    <dgm:pt modelId="{00089AF0-B46C-4331-88FD-8DC879566460}" type="pres">
      <dgm:prSet presAssocID="{B14BE629-139D-4235-B4C7-EA9BF109167E}" presName="arrow" presStyleLbl="alignNode1" presStyleIdx="1" presStyleCnt="2"/>
      <dgm:spPr/>
      <dgm:t>
        <a:bodyPr/>
        <a:lstStyle/>
        <a:p>
          <a:endParaRPr lang="en-US"/>
        </a:p>
      </dgm:t>
    </dgm:pt>
    <dgm:pt modelId="{647E4784-F93B-4890-8871-6D38428452CA}" type="pres">
      <dgm:prSet presAssocID="{B14BE629-139D-4235-B4C7-EA9BF109167E}" presName="descendantArrow" presStyleLbl="bgAccFollowNode1" presStyleIdx="1" presStyleCnt="2"/>
      <dgm:spPr/>
      <dgm:t>
        <a:bodyPr/>
        <a:lstStyle/>
        <a:p>
          <a:endParaRPr lang="en-US"/>
        </a:p>
      </dgm:t>
    </dgm:pt>
  </dgm:ptLst>
  <dgm:cxnLst>
    <dgm:cxn modelId="{B7F3A5A7-59A0-4C09-BFDB-5944134D4D98}" type="presOf" srcId="{3BD62F54-8C36-4F14-AF99-8506981799D1}" destId="{72AFD3F5-7936-47E2-A558-01874F3EFA78}" srcOrd="0" destOrd="0" presId="urn:microsoft.com/office/officeart/2016/7/layout/VerticalDownArrowProcess"/>
    <dgm:cxn modelId="{80580516-C262-4263-BBF4-04738F0F4F57}" type="presOf" srcId="{CAAB7CB6-3D23-475C-B228-EDB4237F3267}" destId="{A6477D92-1CB9-429B-B1A1-D5AEA3EFE2F7}" srcOrd="0" destOrd="0" presId="urn:microsoft.com/office/officeart/2016/7/layout/VerticalDownArrowProcess"/>
    <dgm:cxn modelId="{8F421288-1F20-4AFD-AF93-854A44A52653}" type="presOf" srcId="{B14BE629-139D-4235-B4C7-EA9BF109167E}" destId="{00089AF0-B46C-4331-88FD-8DC879566460}" srcOrd="1" destOrd="0" presId="urn:microsoft.com/office/officeart/2016/7/layout/VerticalDownArrowProcess"/>
    <dgm:cxn modelId="{6170AA40-45AB-46DC-8DD1-BD2B73D711DD}" srcId="{CAAB7CB6-3D23-475C-B228-EDB4237F3267}" destId="{B14BE629-139D-4235-B4C7-EA9BF109167E}" srcOrd="0" destOrd="0" parTransId="{57FA8D99-FF3D-4AD1-BE32-698E093284BA}" sibTransId="{B0F54EAD-6012-4D16-9612-0460096A5BB5}"/>
    <dgm:cxn modelId="{1C897813-654B-4727-B5C1-1B9B4C5D1F37}" srcId="{B14BE629-139D-4235-B4C7-EA9BF109167E}" destId="{3D5998EC-22BC-4B54-9C61-8CEAE157797E}" srcOrd="0" destOrd="0" parTransId="{AACEC234-23CA-4BFF-831C-712AC8F09D68}" sibTransId="{A2A09BA0-A109-42AD-A1DA-4A3493E7AA35}"/>
    <dgm:cxn modelId="{CDF0563A-DC59-414C-BEB0-076C392BE946}" srcId="{3BD62F54-8C36-4F14-AF99-8506981799D1}" destId="{EF4C8969-AE2E-4285-8468-F0C590CA10D8}" srcOrd="0" destOrd="0" parTransId="{D7CB6839-E550-45B3-9E73-E7781F1F5C80}" sibTransId="{1EA1478B-9851-4BB7-8805-D8DBBE1C3E3C}"/>
    <dgm:cxn modelId="{00CDDE3E-389F-4F2F-A1A0-20FCE1881427}" srcId="{CAAB7CB6-3D23-475C-B228-EDB4237F3267}" destId="{3BD62F54-8C36-4F14-AF99-8506981799D1}" srcOrd="1" destOrd="0" parTransId="{8BB838C3-79CA-45C6-8075-28E9C405C3D8}" sibTransId="{646BCA5F-E4D7-4047-B15C-E0AE17A8A650}"/>
    <dgm:cxn modelId="{8A4E2A69-C48C-46A3-9B2F-057F7D7E902F}" type="presOf" srcId="{3D5998EC-22BC-4B54-9C61-8CEAE157797E}" destId="{647E4784-F93B-4890-8871-6D38428452CA}" srcOrd="0" destOrd="0" presId="urn:microsoft.com/office/officeart/2016/7/layout/VerticalDownArrowProcess"/>
    <dgm:cxn modelId="{5B6C5999-32A6-4C9E-AF21-74CD25F35D19}" type="presOf" srcId="{EF4C8969-AE2E-4285-8468-F0C590CA10D8}" destId="{9B6EA8BB-5529-496E-8CF3-1AF68A379153}" srcOrd="0" destOrd="0" presId="urn:microsoft.com/office/officeart/2016/7/layout/VerticalDownArrowProcess"/>
    <dgm:cxn modelId="{3EF80494-BC00-479C-9C3B-BE76B9BBEA66}" type="presOf" srcId="{B14BE629-139D-4235-B4C7-EA9BF109167E}" destId="{06866AEB-CF6E-4470-B5A9-1B43EC239B85}" srcOrd="0" destOrd="0" presId="urn:microsoft.com/office/officeart/2016/7/layout/VerticalDownArrowProcess"/>
    <dgm:cxn modelId="{DF8728B3-9BAF-423D-AABF-5ECDFFC03CBC}" type="presParOf" srcId="{A6477D92-1CB9-429B-B1A1-D5AEA3EFE2F7}" destId="{FB308512-3341-4C7F-A87D-B36D9A018B44}" srcOrd="0" destOrd="0" presId="urn:microsoft.com/office/officeart/2016/7/layout/VerticalDownArrowProcess"/>
    <dgm:cxn modelId="{4A2EAD04-874B-41B7-B691-70D7888F8DA4}" type="presParOf" srcId="{FB308512-3341-4C7F-A87D-B36D9A018B44}" destId="{72AFD3F5-7936-47E2-A558-01874F3EFA78}" srcOrd="0" destOrd="0" presId="urn:microsoft.com/office/officeart/2016/7/layout/VerticalDownArrowProcess"/>
    <dgm:cxn modelId="{81D27A69-417A-487C-90E1-CD7B7BCCC1E6}" type="presParOf" srcId="{FB308512-3341-4C7F-A87D-B36D9A018B44}" destId="{9B6EA8BB-5529-496E-8CF3-1AF68A379153}" srcOrd="1" destOrd="0" presId="urn:microsoft.com/office/officeart/2016/7/layout/VerticalDownArrowProcess"/>
    <dgm:cxn modelId="{AEB56966-1952-44BC-A658-984FC7625B30}" type="presParOf" srcId="{A6477D92-1CB9-429B-B1A1-D5AEA3EFE2F7}" destId="{3E18BE93-F6F0-4C27-9193-44AB8E54384A}" srcOrd="1" destOrd="0" presId="urn:microsoft.com/office/officeart/2016/7/layout/VerticalDownArrowProcess"/>
    <dgm:cxn modelId="{A6879F8B-3897-409C-9666-B69D0BD0153A}" type="presParOf" srcId="{A6477D92-1CB9-429B-B1A1-D5AEA3EFE2F7}" destId="{62673CD7-AC92-4DC2-9C6D-424221802B47}" srcOrd="2" destOrd="0" presId="urn:microsoft.com/office/officeart/2016/7/layout/VerticalDownArrowProcess"/>
    <dgm:cxn modelId="{BA1815CD-CD53-4A58-A346-4647EAE2AA9F}" type="presParOf" srcId="{62673CD7-AC92-4DC2-9C6D-424221802B47}" destId="{06866AEB-CF6E-4470-B5A9-1B43EC239B85}" srcOrd="0" destOrd="0" presId="urn:microsoft.com/office/officeart/2016/7/layout/VerticalDownArrowProcess"/>
    <dgm:cxn modelId="{F8FDF1D3-C097-461F-AF02-EBAA62117D86}" type="presParOf" srcId="{62673CD7-AC92-4DC2-9C6D-424221802B47}" destId="{00089AF0-B46C-4331-88FD-8DC879566460}" srcOrd="1" destOrd="0" presId="urn:microsoft.com/office/officeart/2016/7/layout/VerticalDownArrowProcess"/>
    <dgm:cxn modelId="{EA4033DD-BED7-4BB0-91DD-869EC034375C}" type="presParOf" srcId="{62673CD7-AC92-4DC2-9C6D-424221802B47}" destId="{647E4784-F93B-4890-8871-6D38428452CA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AB7CB6-3D23-475C-B228-EDB4237F3267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4BE629-139D-4235-B4C7-EA9BF109167E}">
      <dgm:prSet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en-US" dirty="0"/>
            <a:t>1</a:t>
          </a:r>
        </a:p>
      </dgm:t>
    </dgm:pt>
    <dgm:pt modelId="{57FA8D99-FF3D-4AD1-BE32-698E093284BA}" type="parTrans" cxnId="{6170AA40-45AB-46DC-8DD1-BD2B73D711DD}">
      <dgm:prSet/>
      <dgm:spPr/>
      <dgm:t>
        <a:bodyPr/>
        <a:lstStyle/>
        <a:p>
          <a:endParaRPr lang="en-US"/>
        </a:p>
      </dgm:t>
    </dgm:pt>
    <dgm:pt modelId="{B0F54EAD-6012-4D16-9612-0460096A5BB5}" type="sibTrans" cxnId="{6170AA40-45AB-46DC-8DD1-BD2B73D711DD}">
      <dgm:prSet/>
      <dgm:spPr/>
      <dgm:t>
        <a:bodyPr/>
        <a:lstStyle/>
        <a:p>
          <a:endParaRPr lang="en-US"/>
        </a:p>
      </dgm:t>
    </dgm:pt>
    <dgm:pt modelId="{3D5998EC-22BC-4B54-9C61-8CEAE157797E}">
      <dgm:prSet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AU" b="0" dirty="0"/>
            <a:t>Combine two short sentences using a pronoun (cohesive device) and a conjunction.</a:t>
          </a:r>
          <a:endParaRPr lang="en-US" b="0" dirty="0"/>
        </a:p>
      </dgm:t>
    </dgm:pt>
    <dgm:pt modelId="{AACEC234-23CA-4BFF-831C-712AC8F09D68}" type="parTrans" cxnId="{1C897813-654B-4727-B5C1-1B9B4C5D1F37}">
      <dgm:prSet/>
      <dgm:spPr/>
      <dgm:t>
        <a:bodyPr/>
        <a:lstStyle/>
        <a:p>
          <a:endParaRPr lang="en-US"/>
        </a:p>
      </dgm:t>
    </dgm:pt>
    <dgm:pt modelId="{A2A09BA0-A109-42AD-A1DA-4A3493E7AA35}" type="sibTrans" cxnId="{1C897813-654B-4727-B5C1-1B9B4C5D1F37}">
      <dgm:prSet/>
      <dgm:spPr/>
      <dgm:t>
        <a:bodyPr/>
        <a:lstStyle/>
        <a:p>
          <a:endParaRPr lang="en-US"/>
        </a:p>
      </dgm:t>
    </dgm:pt>
    <dgm:pt modelId="{3BD62F54-8C36-4F14-AF99-8506981799D1}">
      <dgm:prSet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en-US" dirty="0"/>
            <a:t>2</a:t>
          </a:r>
        </a:p>
      </dgm:t>
    </dgm:pt>
    <dgm:pt modelId="{8BB838C3-79CA-45C6-8075-28E9C405C3D8}" type="parTrans" cxnId="{00CDDE3E-389F-4F2F-A1A0-20FCE1881427}">
      <dgm:prSet/>
      <dgm:spPr/>
      <dgm:t>
        <a:bodyPr/>
        <a:lstStyle/>
        <a:p>
          <a:endParaRPr lang="en-US"/>
        </a:p>
      </dgm:t>
    </dgm:pt>
    <dgm:pt modelId="{646BCA5F-E4D7-4047-B15C-E0AE17A8A650}" type="sibTrans" cxnId="{00CDDE3E-389F-4F2F-A1A0-20FCE1881427}">
      <dgm:prSet/>
      <dgm:spPr/>
      <dgm:t>
        <a:bodyPr/>
        <a:lstStyle/>
        <a:p>
          <a:endParaRPr lang="en-US"/>
        </a:p>
      </dgm:t>
    </dgm:pt>
    <dgm:pt modelId="{EF4C8969-AE2E-4285-8468-F0C590CA10D8}">
      <dgm:prSet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AU" b="1" dirty="0"/>
            <a:t>Combine three short sentences using a pronoun (cohesive device) and a conjunction(s).</a:t>
          </a:r>
          <a:endParaRPr lang="en-US" b="1" dirty="0"/>
        </a:p>
      </dgm:t>
    </dgm:pt>
    <dgm:pt modelId="{D7CB6839-E550-45B3-9E73-E7781F1F5C80}" type="parTrans" cxnId="{CDF0563A-DC59-414C-BEB0-076C392BE946}">
      <dgm:prSet/>
      <dgm:spPr/>
      <dgm:t>
        <a:bodyPr/>
        <a:lstStyle/>
        <a:p>
          <a:endParaRPr lang="en-US"/>
        </a:p>
      </dgm:t>
    </dgm:pt>
    <dgm:pt modelId="{1EA1478B-9851-4BB7-8805-D8DBBE1C3E3C}" type="sibTrans" cxnId="{CDF0563A-DC59-414C-BEB0-076C392BE946}">
      <dgm:prSet/>
      <dgm:spPr/>
      <dgm:t>
        <a:bodyPr/>
        <a:lstStyle/>
        <a:p>
          <a:endParaRPr lang="en-US"/>
        </a:p>
      </dgm:t>
    </dgm:pt>
    <dgm:pt modelId="{A6477D92-1CB9-429B-B1A1-D5AEA3EFE2F7}" type="pres">
      <dgm:prSet presAssocID="{CAAB7CB6-3D23-475C-B228-EDB4237F326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308512-3341-4C7F-A87D-B36D9A018B44}" type="pres">
      <dgm:prSet presAssocID="{3BD62F54-8C36-4F14-AF99-8506981799D1}" presName="boxAndChildren" presStyleCnt="0"/>
      <dgm:spPr/>
    </dgm:pt>
    <dgm:pt modelId="{72AFD3F5-7936-47E2-A558-01874F3EFA78}" type="pres">
      <dgm:prSet presAssocID="{3BD62F54-8C36-4F14-AF99-8506981799D1}" presName="parentTextBox" presStyleLbl="alignNode1" presStyleIdx="0" presStyleCnt="2"/>
      <dgm:spPr/>
      <dgm:t>
        <a:bodyPr/>
        <a:lstStyle/>
        <a:p>
          <a:endParaRPr lang="en-US"/>
        </a:p>
      </dgm:t>
    </dgm:pt>
    <dgm:pt modelId="{9B6EA8BB-5529-496E-8CF3-1AF68A379153}" type="pres">
      <dgm:prSet presAssocID="{3BD62F54-8C36-4F14-AF99-8506981799D1}" presName="descendantBox" presStyleLbl="bgAccFollowNode1" presStyleIdx="0" presStyleCnt="2"/>
      <dgm:spPr/>
      <dgm:t>
        <a:bodyPr/>
        <a:lstStyle/>
        <a:p>
          <a:endParaRPr lang="en-US"/>
        </a:p>
      </dgm:t>
    </dgm:pt>
    <dgm:pt modelId="{3E18BE93-F6F0-4C27-9193-44AB8E54384A}" type="pres">
      <dgm:prSet presAssocID="{B0F54EAD-6012-4D16-9612-0460096A5BB5}" presName="sp" presStyleCnt="0"/>
      <dgm:spPr/>
    </dgm:pt>
    <dgm:pt modelId="{62673CD7-AC92-4DC2-9C6D-424221802B47}" type="pres">
      <dgm:prSet presAssocID="{B14BE629-139D-4235-B4C7-EA9BF109167E}" presName="arrowAndChildren" presStyleCnt="0"/>
      <dgm:spPr/>
    </dgm:pt>
    <dgm:pt modelId="{06866AEB-CF6E-4470-B5A9-1B43EC239B85}" type="pres">
      <dgm:prSet presAssocID="{B14BE629-139D-4235-B4C7-EA9BF109167E}" presName="parentTextArrow" presStyleLbl="node1" presStyleIdx="0" presStyleCnt="0"/>
      <dgm:spPr/>
      <dgm:t>
        <a:bodyPr/>
        <a:lstStyle/>
        <a:p>
          <a:endParaRPr lang="en-US"/>
        </a:p>
      </dgm:t>
    </dgm:pt>
    <dgm:pt modelId="{00089AF0-B46C-4331-88FD-8DC879566460}" type="pres">
      <dgm:prSet presAssocID="{B14BE629-139D-4235-B4C7-EA9BF109167E}" presName="arrow" presStyleLbl="alignNode1" presStyleIdx="1" presStyleCnt="2"/>
      <dgm:spPr/>
      <dgm:t>
        <a:bodyPr/>
        <a:lstStyle/>
        <a:p>
          <a:endParaRPr lang="en-US"/>
        </a:p>
      </dgm:t>
    </dgm:pt>
    <dgm:pt modelId="{647E4784-F93B-4890-8871-6D38428452CA}" type="pres">
      <dgm:prSet presAssocID="{B14BE629-139D-4235-B4C7-EA9BF109167E}" presName="descendantArrow" presStyleLbl="bgAccFollowNode1" presStyleIdx="1" presStyleCnt="2"/>
      <dgm:spPr/>
      <dgm:t>
        <a:bodyPr/>
        <a:lstStyle/>
        <a:p>
          <a:endParaRPr lang="en-US"/>
        </a:p>
      </dgm:t>
    </dgm:pt>
  </dgm:ptLst>
  <dgm:cxnLst>
    <dgm:cxn modelId="{B7F3A5A7-59A0-4C09-BFDB-5944134D4D98}" type="presOf" srcId="{3BD62F54-8C36-4F14-AF99-8506981799D1}" destId="{72AFD3F5-7936-47E2-A558-01874F3EFA78}" srcOrd="0" destOrd="0" presId="urn:microsoft.com/office/officeart/2016/7/layout/VerticalDownArrowProcess"/>
    <dgm:cxn modelId="{80580516-C262-4263-BBF4-04738F0F4F57}" type="presOf" srcId="{CAAB7CB6-3D23-475C-B228-EDB4237F3267}" destId="{A6477D92-1CB9-429B-B1A1-D5AEA3EFE2F7}" srcOrd="0" destOrd="0" presId="urn:microsoft.com/office/officeart/2016/7/layout/VerticalDownArrowProcess"/>
    <dgm:cxn modelId="{8F421288-1F20-4AFD-AF93-854A44A52653}" type="presOf" srcId="{B14BE629-139D-4235-B4C7-EA9BF109167E}" destId="{00089AF0-B46C-4331-88FD-8DC879566460}" srcOrd="1" destOrd="0" presId="urn:microsoft.com/office/officeart/2016/7/layout/VerticalDownArrowProcess"/>
    <dgm:cxn modelId="{6170AA40-45AB-46DC-8DD1-BD2B73D711DD}" srcId="{CAAB7CB6-3D23-475C-B228-EDB4237F3267}" destId="{B14BE629-139D-4235-B4C7-EA9BF109167E}" srcOrd="0" destOrd="0" parTransId="{57FA8D99-FF3D-4AD1-BE32-698E093284BA}" sibTransId="{B0F54EAD-6012-4D16-9612-0460096A5BB5}"/>
    <dgm:cxn modelId="{1C897813-654B-4727-B5C1-1B9B4C5D1F37}" srcId="{B14BE629-139D-4235-B4C7-EA9BF109167E}" destId="{3D5998EC-22BC-4B54-9C61-8CEAE157797E}" srcOrd="0" destOrd="0" parTransId="{AACEC234-23CA-4BFF-831C-712AC8F09D68}" sibTransId="{A2A09BA0-A109-42AD-A1DA-4A3493E7AA35}"/>
    <dgm:cxn modelId="{CDF0563A-DC59-414C-BEB0-076C392BE946}" srcId="{3BD62F54-8C36-4F14-AF99-8506981799D1}" destId="{EF4C8969-AE2E-4285-8468-F0C590CA10D8}" srcOrd="0" destOrd="0" parTransId="{D7CB6839-E550-45B3-9E73-E7781F1F5C80}" sibTransId="{1EA1478B-9851-4BB7-8805-D8DBBE1C3E3C}"/>
    <dgm:cxn modelId="{00CDDE3E-389F-4F2F-A1A0-20FCE1881427}" srcId="{CAAB7CB6-3D23-475C-B228-EDB4237F3267}" destId="{3BD62F54-8C36-4F14-AF99-8506981799D1}" srcOrd="1" destOrd="0" parTransId="{8BB838C3-79CA-45C6-8075-28E9C405C3D8}" sibTransId="{646BCA5F-E4D7-4047-B15C-E0AE17A8A650}"/>
    <dgm:cxn modelId="{8A4E2A69-C48C-46A3-9B2F-057F7D7E902F}" type="presOf" srcId="{3D5998EC-22BC-4B54-9C61-8CEAE157797E}" destId="{647E4784-F93B-4890-8871-6D38428452CA}" srcOrd="0" destOrd="0" presId="urn:microsoft.com/office/officeart/2016/7/layout/VerticalDownArrowProcess"/>
    <dgm:cxn modelId="{5B6C5999-32A6-4C9E-AF21-74CD25F35D19}" type="presOf" srcId="{EF4C8969-AE2E-4285-8468-F0C590CA10D8}" destId="{9B6EA8BB-5529-496E-8CF3-1AF68A379153}" srcOrd="0" destOrd="0" presId="urn:microsoft.com/office/officeart/2016/7/layout/VerticalDownArrowProcess"/>
    <dgm:cxn modelId="{3EF80494-BC00-479C-9C3B-BE76B9BBEA66}" type="presOf" srcId="{B14BE629-139D-4235-B4C7-EA9BF109167E}" destId="{06866AEB-CF6E-4470-B5A9-1B43EC239B85}" srcOrd="0" destOrd="0" presId="urn:microsoft.com/office/officeart/2016/7/layout/VerticalDownArrowProcess"/>
    <dgm:cxn modelId="{DF8728B3-9BAF-423D-AABF-5ECDFFC03CBC}" type="presParOf" srcId="{A6477D92-1CB9-429B-B1A1-D5AEA3EFE2F7}" destId="{FB308512-3341-4C7F-A87D-B36D9A018B44}" srcOrd="0" destOrd="0" presId="urn:microsoft.com/office/officeart/2016/7/layout/VerticalDownArrowProcess"/>
    <dgm:cxn modelId="{4A2EAD04-874B-41B7-B691-70D7888F8DA4}" type="presParOf" srcId="{FB308512-3341-4C7F-A87D-B36D9A018B44}" destId="{72AFD3F5-7936-47E2-A558-01874F3EFA78}" srcOrd="0" destOrd="0" presId="urn:microsoft.com/office/officeart/2016/7/layout/VerticalDownArrowProcess"/>
    <dgm:cxn modelId="{81D27A69-417A-487C-90E1-CD7B7BCCC1E6}" type="presParOf" srcId="{FB308512-3341-4C7F-A87D-B36D9A018B44}" destId="{9B6EA8BB-5529-496E-8CF3-1AF68A379153}" srcOrd="1" destOrd="0" presId="urn:microsoft.com/office/officeart/2016/7/layout/VerticalDownArrowProcess"/>
    <dgm:cxn modelId="{AEB56966-1952-44BC-A658-984FC7625B30}" type="presParOf" srcId="{A6477D92-1CB9-429B-B1A1-D5AEA3EFE2F7}" destId="{3E18BE93-F6F0-4C27-9193-44AB8E54384A}" srcOrd="1" destOrd="0" presId="urn:microsoft.com/office/officeart/2016/7/layout/VerticalDownArrowProcess"/>
    <dgm:cxn modelId="{A6879F8B-3897-409C-9666-B69D0BD0153A}" type="presParOf" srcId="{A6477D92-1CB9-429B-B1A1-D5AEA3EFE2F7}" destId="{62673CD7-AC92-4DC2-9C6D-424221802B47}" srcOrd="2" destOrd="0" presId="urn:microsoft.com/office/officeart/2016/7/layout/VerticalDownArrowProcess"/>
    <dgm:cxn modelId="{BA1815CD-CD53-4A58-A346-4647EAE2AA9F}" type="presParOf" srcId="{62673CD7-AC92-4DC2-9C6D-424221802B47}" destId="{06866AEB-CF6E-4470-B5A9-1B43EC239B85}" srcOrd="0" destOrd="0" presId="urn:microsoft.com/office/officeart/2016/7/layout/VerticalDownArrowProcess"/>
    <dgm:cxn modelId="{F8FDF1D3-C097-461F-AF02-EBAA62117D86}" type="presParOf" srcId="{62673CD7-AC92-4DC2-9C6D-424221802B47}" destId="{00089AF0-B46C-4331-88FD-8DC879566460}" srcOrd="1" destOrd="0" presId="urn:microsoft.com/office/officeart/2016/7/layout/VerticalDownArrowProcess"/>
    <dgm:cxn modelId="{EA4033DD-BED7-4BB0-91DD-869EC034375C}" type="presParOf" srcId="{62673CD7-AC92-4DC2-9C6D-424221802B47}" destId="{647E4784-F93B-4890-8871-6D38428452CA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AFD3F5-7936-47E2-A558-01874F3EFA78}">
      <dsp:nvSpPr>
        <dsp:cNvPr id="0" name=""/>
        <dsp:cNvSpPr/>
      </dsp:nvSpPr>
      <dsp:spPr>
        <a:xfrm>
          <a:off x="0" y="3563624"/>
          <a:ext cx="2961376" cy="2338123"/>
        </a:xfrm>
        <a:prstGeom prst="rect">
          <a:avLst/>
        </a:prstGeom>
        <a:solidFill>
          <a:srgbClr val="FFC0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613" tIns="256032" rIns="210613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2</a:t>
          </a:r>
        </a:p>
      </dsp:txBody>
      <dsp:txXfrm>
        <a:off x="0" y="3563624"/>
        <a:ext cx="2961376" cy="2338123"/>
      </dsp:txXfrm>
    </dsp:sp>
    <dsp:sp modelId="{9B6EA8BB-5529-496E-8CF3-1AF68A379153}">
      <dsp:nvSpPr>
        <dsp:cNvPr id="0" name=""/>
        <dsp:cNvSpPr/>
      </dsp:nvSpPr>
      <dsp:spPr>
        <a:xfrm>
          <a:off x="2961375" y="3563624"/>
          <a:ext cx="8884128" cy="2338123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212" tIns="304800" rIns="180212" bIns="30480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400" kern="1200" dirty="0"/>
            <a:t>Combine three short sentences using a pronoun (cohesive device) and a conjunction(s).</a:t>
          </a:r>
          <a:endParaRPr lang="en-US" sz="2400" kern="1200" dirty="0"/>
        </a:p>
      </dsp:txBody>
      <dsp:txXfrm>
        <a:off x="2961375" y="3563624"/>
        <a:ext cx="8884128" cy="2338123"/>
      </dsp:txXfrm>
    </dsp:sp>
    <dsp:sp modelId="{00089AF0-B46C-4331-88FD-8DC879566460}">
      <dsp:nvSpPr>
        <dsp:cNvPr id="0" name=""/>
        <dsp:cNvSpPr/>
      </dsp:nvSpPr>
      <dsp:spPr>
        <a:xfrm rot="10800000">
          <a:off x="0" y="2662"/>
          <a:ext cx="2961376" cy="3596033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rgbClr val="FFC0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613" tIns="256032" rIns="210613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1</a:t>
          </a:r>
        </a:p>
      </dsp:txBody>
      <dsp:txXfrm rot="-10800000">
        <a:off x="0" y="2662"/>
        <a:ext cx="2961376" cy="2337421"/>
      </dsp:txXfrm>
    </dsp:sp>
    <dsp:sp modelId="{647E4784-F93B-4890-8871-6D38428452CA}">
      <dsp:nvSpPr>
        <dsp:cNvPr id="0" name=""/>
        <dsp:cNvSpPr/>
      </dsp:nvSpPr>
      <dsp:spPr>
        <a:xfrm>
          <a:off x="2961375" y="2662"/>
          <a:ext cx="8884128" cy="2337421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212" tIns="304800" rIns="180212" bIns="30480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400" b="1" kern="1200" dirty="0"/>
            <a:t>Combine two short sentences using a pronoun (cohesive device) and a conjunction.</a:t>
          </a:r>
          <a:endParaRPr lang="en-US" sz="2400" b="1" kern="1200" dirty="0"/>
        </a:p>
      </dsp:txBody>
      <dsp:txXfrm>
        <a:off x="2961375" y="2662"/>
        <a:ext cx="8884128" cy="23374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AFD3F5-7936-47E2-A558-01874F3EFA78}">
      <dsp:nvSpPr>
        <dsp:cNvPr id="0" name=""/>
        <dsp:cNvSpPr/>
      </dsp:nvSpPr>
      <dsp:spPr>
        <a:xfrm>
          <a:off x="0" y="3563624"/>
          <a:ext cx="2961376" cy="2338123"/>
        </a:xfrm>
        <a:prstGeom prst="rect">
          <a:avLst/>
        </a:prstGeom>
        <a:solidFill>
          <a:srgbClr val="FFC0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613" tIns="256032" rIns="210613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2</a:t>
          </a:r>
        </a:p>
      </dsp:txBody>
      <dsp:txXfrm>
        <a:off x="0" y="3563624"/>
        <a:ext cx="2961376" cy="2338123"/>
      </dsp:txXfrm>
    </dsp:sp>
    <dsp:sp modelId="{9B6EA8BB-5529-496E-8CF3-1AF68A379153}">
      <dsp:nvSpPr>
        <dsp:cNvPr id="0" name=""/>
        <dsp:cNvSpPr/>
      </dsp:nvSpPr>
      <dsp:spPr>
        <a:xfrm>
          <a:off x="2961375" y="3563624"/>
          <a:ext cx="8884128" cy="2338123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212" tIns="304800" rIns="180212" bIns="30480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400" b="1" kern="1200" dirty="0"/>
            <a:t>Combine three short sentences using a pronoun (cohesive device) and a conjunction(s).</a:t>
          </a:r>
          <a:endParaRPr lang="en-US" sz="2400" b="1" kern="1200" dirty="0"/>
        </a:p>
      </dsp:txBody>
      <dsp:txXfrm>
        <a:off x="2961375" y="3563624"/>
        <a:ext cx="8884128" cy="2338123"/>
      </dsp:txXfrm>
    </dsp:sp>
    <dsp:sp modelId="{00089AF0-B46C-4331-88FD-8DC879566460}">
      <dsp:nvSpPr>
        <dsp:cNvPr id="0" name=""/>
        <dsp:cNvSpPr/>
      </dsp:nvSpPr>
      <dsp:spPr>
        <a:xfrm rot="10800000">
          <a:off x="0" y="2662"/>
          <a:ext cx="2961376" cy="3596033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rgbClr val="FFC0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613" tIns="256032" rIns="210613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1</a:t>
          </a:r>
        </a:p>
      </dsp:txBody>
      <dsp:txXfrm rot="-10800000">
        <a:off x="0" y="2662"/>
        <a:ext cx="2961376" cy="2337421"/>
      </dsp:txXfrm>
    </dsp:sp>
    <dsp:sp modelId="{647E4784-F93B-4890-8871-6D38428452CA}">
      <dsp:nvSpPr>
        <dsp:cNvPr id="0" name=""/>
        <dsp:cNvSpPr/>
      </dsp:nvSpPr>
      <dsp:spPr>
        <a:xfrm>
          <a:off x="2961375" y="2662"/>
          <a:ext cx="8884128" cy="2337421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212" tIns="304800" rIns="180212" bIns="30480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400" b="0" kern="1200" dirty="0"/>
            <a:t>Combine two short sentences using a pronoun (cohesive device) and a conjunction.</a:t>
          </a:r>
          <a:endParaRPr lang="en-US" sz="2400" b="0" kern="1200" dirty="0"/>
        </a:p>
      </dsp:txBody>
      <dsp:txXfrm>
        <a:off x="2961375" y="2662"/>
        <a:ext cx="8884128" cy="23374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7/11/2022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1291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7/11/2022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510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7/11/2022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9892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ceptual 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A4C0-DFEB-416B-9F49-DC26B90F42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entury Gothic" panose="020B050202020202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</a:rPr>
              <a:t>Click to add text</a:t>
            </a:r>
            <a:endParaRPr lang="en-AU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30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ceptual 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A4C0-DFEB-416B-9F49-DC26B90F42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entury Gothic" panose="020B050202020202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</a:rPr>
              <a:t>Click to add text</a:t>
            </a:r>
            <a:endParaRPr lang="en-AU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950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7/11/2022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433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7/11/2022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704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7/11/2022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808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7/11/2022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99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7/11/2022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719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7/11/2022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8853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7/11/2022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8564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7/11/2022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9852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E6F4EABA-7327-4C9B-A25B-2EC6D8E7B2ED}" type="datetimeFigureOut">
              <a:rPr lang="en-AU" smtClean="0"/>
              <a:pPr/>
              <a:t>7/11/2022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1482C3C5-518F-455F-891D-918179D3F32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4517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D40BDE3-08CA-4B6C-9FF3-036D3F2405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solidFill>
            <a:srgbClr val="00B050"/>
          </a:solidFill>
          <a:ln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pPr algn="l"/>
            <a:r>
              <a:rPr lang="en-AU" b="1" dirty="0"/>
              <a:t>Year: </a:t>
            </a:r>
            <a:r>
              <a:rPr lang="en-AU" dirty="0"/>
              <a:t>4</a:t>
            </a:r>
          </a:p>
          <a:p>
            <a:pPr algn="l"/>
            <a:endParaRPr lang="en-AU" dirty="0"/>
          </a:p>
          <a:p>
            <a:pPr algn="l"/>
            <a:r>
              <a:rPr lang="en-AU" b="1" dirty="0"/>
              <a:t>Term: </a:t>
            </a:r>
            <a:r>
              <a:rPr lang="en-AU" dirty="0"/>
              <a:t>2</a:t>
            </a:r>
          </a:p>
          <a:p>
            <a:pPr algn="l"/>
            <a:endParaRPr lang="en-AU" dirty="0"/>
          </a:p>
          <a:p>
            <a:pPr algn="l"/>
            <a:r>
              <a:rPr lang="en-AU" b="1" dirty="0"/>
              <a:t>Objective: </a:t>
            </a:r>
            <a:r>
              <a:rPr lang="en-AU" dirty="0"/>
              <a:t>Combine 2-3 short, declarative sentences using a pronoun (cohesive device) and conjunction. E.g. Lucy walked to the shop. Lucy's car broke down. Lucy walked to the shop because her car broke down.</a:t>
            </a:r>
          </a:p>
          <a:p>
            <a:pPr algn="l"/>
            <a:endParaRPr lang="en-AU" dirty="0"/>
          </a:p>
          <a:p>
            <a:pPr algn="l"/>
            <a:r>
              <a:rPr lang="en-AU" b="1" dirty="0"/>
              <a:t>Author: </a:t>
            </a:r>
            <a:r>
              <a:rPr lang="en-AU" dirty="0"/>
              <a:t>Lauren Van </a:t>
            </a:r>
            <a:r>
              <a:rPr lang="en-AU" dirty="0" err="1"/>
              <a:t>Dongen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2359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0442" y="4069934"/>
            <a:ext cx="11611397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Alice desperately wanted to win the race.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0443" y="3140167"/>
            <a:ext cx="11611397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Alice sprinted to the finish line.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1849" y="5339326"/>
            <a:ext cx="11902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latin typeface="Century Gothic" panose="020B0502020202020204" pitchFamily="34" charset="0"/>
              </a:rPr>
              <a:t>Alice sprinted to the finish line because she desperately wanted to win the race.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313" y="4354546"/>
            <a:ext cx="978407" cy="5388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I do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5304" y="563795"/>
            <a:ext cx="6538092" cy="193899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the subject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Change the repeated subject to the appropriate pronoun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Combine these sentences using a conjunction (delete unnecessary words)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Punctuate as needed</a:t>
            </a:r>
          </a:p>
        </p:txBody>
      </p:sp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203D082B-EDA1-492F-AD0E-C1C7D9E22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8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E37FC0F5-A689-492B-9DEA-5BD9887AC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0291" y="110605"/>
            <a:ext cx="674079" cy="674079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01492C07-C7B4-4084-AA43-16D9A4B981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3751" y="110605"/>
            <a:ext cx="674078" cy="6740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18BCB3D-9E89-4FE9-8C6A-8F66517E2490}"/>
              </a:ext>
            </a:extLst>
          </p:cNvPr>
          <p:cNvSpPr txBox="1"/>
          <p:nvPr/>
        </p:nvSpPr>
        <p:spPr>
          <a:xfrm>
            <a:off x="380393" y="4704630"/>
            <a:ext cx="889608" cy="58477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she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E3C5062-098D-4E0C-9F09-1088DFC454F2}"/>
              </a:ext>
            </a:extLst>
          </p:cNvPr>
          <p:cNvSpPr/>
          <p:nvPr/>
        </p:nvSpPr>
        <p:spPr>
          <a:xfrm>
            <a:off x="325904" y="3187404"/>
            <a:ext cx="1255224" cy="50175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4DA7B7-3515-467C-BFDC-465B66206742}"/>
              </a:ext>
            </a:extLst>
          </p:cNvPr>
          <p:cNvSpPr txBox="1"/>
          <p:nvPr/>
        </p:nvSpPr>
        <p:spPr>
          <a:xfrm>
            <a:off x="9932276" y="981055"/>
            <a:ext cx="2259724" cy="1815882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subject?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pronoun would be appropriate?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conjunction would be appropriate?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9DF6AC9-7159-4497-AD14-3B6473918F51}"/>
              </a:ext>
            </a:extLst>
          </p:cNvPr>
          <p:cNvSpPr/>
          <p:nvPr/>
        </p:nvSpPr>
        <p:spPr>
          <a:xfrm>
            <a:off x="6816329" y="6216489"/>
            <a:ext cx="5184959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AU" sz="2000" dirty="0">
                <a:latin typeface="Century Gothic" panose="020B0502020202020204" pitchFamily="34" charset="0"/>
              </a:rPr>
              <a:t>What other conjunction could you use? </a:t>
            </a:r>
          </a:p>
        </p:txBody>
      </p:sp>
    </p:spTree>
    <p:extLst>
      <p:ext uri="{BB962C8B-B14F-4D97-AF65-F5344CB8AC3E}">
        <p14:creationId xmlns:p14="http://schemas.microsoft.com/office/powerpoint/2010/main" val="206609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4" grpId="0" animBg="1"/>
      <p:bldP spid="13" grpId="0" animBg="1"/>
      <p:bldP spid="14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0442" y="4069934"/>
            <a:ext cx="11611397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The mushroom burger was too large for me to finish.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0443" y="3140167"/>
            <a:ext cx="11611397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The mushroom burger was delicious.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1849" y="5339326"/>
            <a:ext cx="11902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latin typeface="Century Gothic" panose="020B0502020202020204" pitchFamily="34" charset="0"/>
              </a:rPr>
              <a:t>The mushroom burger was delicious, however it was too large for me to finish. 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313" y="4354546"/>
            <a:ext cx="4300727" cy="5501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5304" y="563795"/>
            <a:ext cx="6538092" cy="193899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the subject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Change the repeated subject to the appropriate pronoun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Combine these sentences using a conjunction (delete unnecessary words)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Punctuate as needed</a:t>
            </a:r>
          </a:p>
        </p:txBody>
      </p:sp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203D082B-EDA1-492F-AD0E-C1C7D9E22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8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E37FC0F5-A689-492B-9DEA-5BD9887AC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0291" y="110605"/>
            <a:ext cx="674079" cy="6740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18BCB3D-9E89-4FE9-8C6A-8F66517E2490}"/>
              </a:ext>
            </a:extLst>
          </p:cNvPr>
          <p:cNvSpPr txBox="1"/>
          <p:nvPr/>
        </p:nvSpPr>
        <p:spPr>
          <a:xfrm>
            <a:off x="380393" y="4704630"/>
            <a:ext cx="889608" cy="58477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it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E3C5062-098D-4E0C-9F09-1088DFC454F2}"/>
              </a:ext>
            </a:extLst>
          </p:cNvPr>
          <p:cNvSpPr/>
          <p:nvPr/>
        </p:nvSpPr>
        <p:spPr>
          <a:xfrm>
            <a:off x="325904" y="3187404"/>
            <a:ext cx="4530576" cy="50175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0CD323A5-711B-4BFC-9474-4767D062E2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3589" y="99539"/>
            <a:ext cx="674079" cy="67407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07F9F76-84CA-43E9-9D39-7B9114A11405}"/>
              </a:ext>
            </a:extLst>
          </p:cNvPr>
          <p:cNvSpPr/>
          <p:nvPr/>
        </p:nvSpPr>
        <p:spPr>
          <a:xfrm>
            <a:off x="6816329" y="6216489"/>
            <a:ext cx="5184959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AU" sz="2000" dirty="0">
                <a:latin typeface="Century Gothic" panose="020B0502020202020204" pitchFamily="34" charset="0"/>
              </a:rPr>
              <a:t>What other conjunction could you use? </a:t>
            </a:r>
          </a:p>
        </p:txBody>
      </p:sp>
    </p:spTree>
    <p:extLst>
      <p:ext uri="{BB962C8B-B14F-4D97-AF65-F5344CB8AC3E}">
        <p14:creationId xmlns:p14="http://schemas.microsoft.com/office/powerpoint/2010/main" val="248731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4" grpId="0" animBg="1"/>
      <p:bldP spid="13" grpId="0" animBg="1"/>
      <p:bldP spid="14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0442" y="4069934"/>
            <a:ext cx="11611397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The grass desperately needed to be cut.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0443" y="3140167"/>
            <a:ext cx="11611397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The grass was extremely tall and overgrown.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1849" y="5339326"/>
            <a:ext cx="11902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latin typeface="Century Gothic" panose="020B0502020202020204" pitchFamily="34" charset="0"/>
              </a:rPr>
              <a:t>The grass was extremely tall and overgrown, so it desperately needed to be cut. 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313" y="4354546"/>
            <a:ext cx="1852167" cy="5501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5304" y="563795"/>
            <a:ext cx="6538092" cy="193899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the subject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Change the repeated subject to the appropriate pronoun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Combine these sentences using a conjunction (delete unnecessary words)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Punctuate as needed</a:t>
            </a:r>
          </a:p>
        </p:txBody>
      </p:sp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203D082B-EDA1-492F-AD0E-C1C7D9E22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8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E37FC0F5-A689-492B-9DEA-5BD9887AC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0291" y="110605"/>
            <a:ext cx="674079" cy="6740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18BCB3D-9E89-4FE9-8C6A-8F66517E2490}"/>
              </a:ext>
            </a:extLst>
          </p:cNvPr>
          <p:cNvSpPr txBox="1"/>
          <p:nvPr/>
        </p:nvSpPr>
        <p:spPr>
          <a:xfrm>
            <a:off x="380393" y="4704630"/>
            <a:ext cx="889608" cy="58477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it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E3C5062-098D-4E0C-9F09-1088DFC454F2}"/>
              </a:ext>
            </a:extLst>
          </p:cNvPr>
          <p:cNvSpPr/>
          <p:nvPr/>
        </p:nvSpPr>
        <p:spPr>
          <a:xfrm>
            <a:off x="325904" y="3187404"/>
            <a:ext cx="1990576" cy="50175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0CD323A5-711B-4BFC-9474-4767D062E2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3589" y="99539"/>
            <a:ext cx="674079" cy="67407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07F9F76-84CA-43E9-9D39-7B9114A11405}"/>
              </a:ext>
            </a:extLst>
          </p:cNvPr>
          <p:cNvSpPr/>
          <p:nvPr/>
        </p:nvSpPr>
        <p:spPr>
          <a:xfrm>
            <a:off x="6816329" y="6216489"/>
            <a:ext cx="5184959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AU" sz="2000" dirty="0">
                <a:latin typeface="Century Gothic" panose="020B0502020202020204" pitchFamily="34" charset="0"/>
              </a:rPr>
              <a:t>What other conjunction could you use? </a:t>
            </a:r>
          </a:p>
        </p:txBody>
      </p:sp>
    </p:spTree>
    <p:extLst>
      <p:ext uri="{BB962C8B-B14F-4D97-AF65-F5344CB8AC3E}">
        <p14:creationId xmlns:p14="http://schemas.microsoft.com/office/powerpoint/2010/main" val="19778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4" grpId="0" animBg="1"/>
      <p:bldP spid="13" grpId="0" animBg="1"/>
      <p:bldP spid="14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0442" y="4069934"/>
            <a:ext cx="11611397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Captain Cook made three voyages to the Pacific Ocean.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0443" y="3140167"/>
            <a:ext cx="11611397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Captain Cook was an British explorer.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1849" y="5339326"/>
            <a:ext cx="11902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latin typeface="Century Gothic" panose="020B0502020202020204" pitchFamily="34" charset="0"/>
              </a:rPr>
              <a:t>Captain Cook was a British explorer, and he made three voyages to the Pacific Ocean. 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313" y="4354546"/>
            <a:ext cx="2797047" cy="5501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5304" y="563795"/>
            <a:ext cx="6538092" cy="193899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the subject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Change the repeated subject to the appropriate pronoun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Combine these sentences using a conjunction (delete unnecessary words)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Punctuate as needed</a:t>
            </a:r>
          </a:p>
        </p:txBody>
      </p:sp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203D082B-EDA1-492F-AD0E-C1C7D9E22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8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E37FC0F5-A689-492B-9DEA-5BD9887AC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0291" y="110605"/>
            <a:ext cx="674079" cy="6740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18BCB3D-9E89-4FE9-8C6A-8F66517E2490}"/>
              </a:ext>
            </a:extLst>
          </p:cNvPr>
          <p:cNvSpPr txBox="1"/>
          <p:nvPr/>
        </p:nvSpPr>
        <p:spPr>
          <a:xfrm>
            <a:off x="380393" y="4704630"/>
            <a:ext cx="889608" cy="58477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he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E3C5062-098D-4E0C-9F09-1088DFC454F2}"/>
              </a:ext>
            </a:extLst>
          </p:cNvPr>
          <p:cNvSpPr/>
          <p:nvPr/>
        </p:nvSpPr>
        <p:spPr>
          <a:xfrm>
            <a:off x="325904" y="3187404"/>
            <a:ext cx="3108176" cy="50175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0CD323A5-711B-4BFC-9474-4767D062E2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3589" y="99539"/>
            <a:ext cx="674079" cy="67407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07F9F76-84CA-43E9-9D39-7B9114A11405}"/>
              </a:ext>
            </a:extLst>
          </p:cNvPr>
          <p:cNvSpPr/>
          <p:nvPr/>
        </p:nvSpPr>
        <p:spPr>
          <a:xfrm>
            <a:off x="6816329" y="6216489"/>
            <a:ext cx="5184959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AU" sz="2000" dirty="0">
                <a:latin typeface="Century Gothic" panose="020B0502020202020204" pitchFamily="34" charset="0"/>
              </a:rPr>
              <a:t>What other conjunction could you use? </a:t>
            </a:r>
          </a:p>
        </p:txBody>
      </p:sp>
    </p:spTree>
    <p:extLst>
      <p:ext uri="{BB962C8B-B14F-4D97-AF65-F5344CB8AC3E}">
        <p14:creationId xmlns:p14="http://schemas.microsoft.com/office/powerpoint/2010/main" val="241036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4" grpId="0" animBg="1"/>
      <p:bldP spid="13" grpId="0" animBg="1"/>
      <p:bldP spid="14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602" y="2775920"/>
            <a:ext cx="11611397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Bronte broke her foot.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602" y="3649216"/>
            <a:ext cx="11611397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Bronte fell down a flight of stairs.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You do</a:t>
            </a: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790DFC06-39CC-4FA4-9C75-9799C0809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2618" y="184665"/>
            <a:ext cx="674078" cy="67407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EA8EEF9-A032-47B7-80CD-F63E807EFB30}"/>
              </a:ext>
            </a:extLst>
          </p:cNvPr>
          <p:cNvSpPr/>
          <p:nvPr/>
        </p:nvSpPr>
        <p:spPr>
          <a:xfrm>
            <a:off x="105304" y="563795"/>
            <a:ext cx="6538092" cy="193899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the subject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Change the repeated subject to the appropriate pronoun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Combine these sentences using a conjunction (delete unnecessary words)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Punctuate as needed</a:t>
            </a:r>
          </a:p>
        </p:txBody>
      </p:sp>
    </p:spTree>
    <p:extLst>
      <p:ext uri="{BB962C8B-B14F-4D97-AF65-F5344CB8AC3E}">
        <p14:creationId xmlns:p14="http://schemas.microsoft.com/office/powerpoint/2010/main" val="252341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602" y="2775920"/>
            <a:ext cx="11611397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The lizard was running away from a predator.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602" y="3649216"/>
            <a:ext cx="11611397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The lizard quickly and skilfully climbed a tree.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You do</a:t>
            </a: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790DFC06-39CC-4FA4-9C75-9799C0809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2618" y="184665"/>
            <a:ext cx="674078" cy="67407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EA8EEF9-A032-47B7-80CD-F63E807EFB30}"/>
              </a:ext>
            </a:extLst>
          </p:cNvPr>
          <p:cNvSpPr/>
          <p:nvPr/>
        </p:nvSpPr>
        <p:spPr>
          <a:xfrm>
            <a:off x="105304" y="563795"/>
            <a:ext cx="6538092" cy="193899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the subject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Change the repeated subject to the appropriate pronoun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Combine these sentences using a conjunction (delete unnecessary words)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Punctuate as needed</a:t>
            </a:r>
          </a:p>
        </p:txBody>
      </p:sp>
    </p:spTree>
    <p:extLst>
      <p:ext uri="{BB962C8B-B14F-4D97-AF65-F5344CB8AC3E}">
        <p14:creationId xmlns:p14="http://schemas.microsoft.com/office/powerpoint/2010/main" val="100611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602" y="2775920"/>
            <a:ext cx="11611397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Stephen finished his homework.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602" y="3649216"/>
            <a:ext cx="11611397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Stephen decided to watch some television.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You do</a:t>
            </a: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790DFC06-39CC-4FA4-9C75-9799C0809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2618" y="184665"/>
            <a:ext cx="674078" cy="67407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EA8EEF9-A032-47B7-80CD-F63E807EFB30}"/>
              </a:ext>
            </a:extLst>
          </p:cNvPr>
          <p:cNvSpPr/>
          <p:nvPr/>
        </p:nvSpPr>
        <p:spPr>
          <a:xfrm>
            <a:off x="105304" y="563795"/>
            <a:ext cx="6538092" cy="193899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the subject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Change the repeated subject to the appropriate pronoun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Combine these sentences using a conjunction (delete unnecessary words)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Punctuate as needed</a:t>
            </a:r>
          </a:p>
        </p:txBody>
      </p:sp>
    </p:spTree>
    <p:extLst>
      <p:ext uri="{BB962C8B-B14F-4D97-AF65-F5344CB8AC3E}">
        <p14:creationId xmlns:p14="http://schemas.microsoft.com/office/powerpoint/2010/main" val="377266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03AC0-857C-463B-8C78-C5701192F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Teacher 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3BAED-D1EB-4A86-A800-24132E471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Use your own discretion in deciding to use the next slides. They are more complex because the sentences can be combined in a greater variety of ways. I’ve only given one example of how they could be combined. </a:t>
            </a:r>
          </a:p>
        </p:txBody>
      </p:sp>
    </p:spTree>
    <p:extLst>
      <p:ext uri="{BB962C8B-B14F-4D97-AF65-F5344CB8AC3E}">
        <p14:creationId xmlns:p14="http://schemas.microsoft.com/office/powerpoint/2010/main" val="1301816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1">
            <a:extLst>
              <a:ext uri="{FF2B5EF4-FFF2-40B4-BE49-F238E27FC236}">
                <a16:creationId xmlns:a16="http://schemas.microsoft.com/office/drawing/2014/main" id="{5FD6ACB9-955E-F7D5-1EBA-5EA53E62B6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1165446"/>
              </p:ext>
            </p:extLst>
          </p:nvPr>
        </p:nvGraphicFramePr>
        <p:xfrm>
          <a:off x="154907" y="766354"/>
          <a:ext cx="11845504" cy="5904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A434844-CD1C-4936-9FA4-E60D0F77F75F}"/>
              </a:ext>
            </a:extLst>
          </p:cNvPr>
          <p:cNvSpPr txBox="1"/>
          <p:nvPr/>
        </p:nvSpPr>
        <p:spPr>
          <a:xfrm>
            <a:off x="4775200" y="116116"/>
            <a:ext cx="2641600" cy="52322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Skill Progression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5772AD-595A-4FD3-972B-AECCDD321F6F}"/>
              </a:ext>
            </a:extLst>
          </p:cNvPr>
          <p:cNvSpPr txBox="1"/>
          <p:nvPr/>
        </p:nvSpPr>
        <p:spPr>
          <a:xfrm>
            <a:off x="1048932" y="4567727"/>
            <a:ext cx="1056640" cy="36933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FOCUS</a:t>
            </a:r>
          </a:p>
        </p:txBody>
      </p:sp>
      <p:pic>
        <p:nvPicPr>
          <p:cNvPr id="5" name="Picture 2" descr="https://cdn3.vectorstock.com/i/1000x1000/77/52/yes-tick-icon-vector-22957752.jpg">
            <a:extLst>
              <a:ext uri="{FF2B5EF4-FFF2-40B4-BE49-F238E27FC236}">
                <a16:creationId xmlns:a16="http://schemas.microsoft.com/office/drawing/2014/main" id="{5E1322A0-2B1C-4602-BC1F-5256C58A62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2184400" y="1351298"/>
            <a:ext cx="837870" cy="62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307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0442" y="3294293"/>
            <a:ext cx="11611397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Cobie looked around for someone to pass to.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0442" y="2479623"/>
            <a:ext cx="11611397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Cobie caught the ball.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1849" y="5339326"/>
            <a:ext cx="11902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latin typeface="Century Gothic" panose="020B0502020202020204" pitchFamily="34" charset="0"/>
              </a:rPr>
              <a:t>Cobie caught the ball, so she looked around for someone to pass to before she realised that Sari was free.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312" y="3586680"/>
            <a:ext cx="978407" cy="5388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I do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5304" y="563795"/>
            <a:ext cx="8530696" cy="163121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the subject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Change the repeated subject to the appropriate pronoun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Combine these sentences using a conjunction(s) (delete unnecessary words)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Punctuate as needed</a:t>
            </a:r>
          </a:p>
        </p:txBody>
      </p:sp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203D082B-EDA1-492F-AD0E-C1C7D9E22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8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E37FC0F5-A689-492B-9DEA-5BD9887AC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0291" y="110605"/>
            <a:ext cx="674079" cy="674079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01492C07-C7B4-4084-AA43-16D9A4B981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3751" y="110605"/>
            <a:ext cx="674078" cy="6740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18BCB3D-9E89-4FE9-8C6A-8F66517E2490}"/>
              </a:ext>
            </a:extLst>
          </p:cNvPr>
          <p:cNvSpPr txBox="1"/>
          <p:nvPr/>
        </p:nvSpPr>
        <p:spPr>
          <a:xfrm>
            <a:off x="655082" y="3908908"/>
            <a:ext cx="614918" cy="40011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AU" sz="2000" dirty="0">
                <a:latin typeface="Century Gothic" panose="020B0502020202020204" pitchFamily="34" charset="0"/>
              </a:rPr>
              <a:t>she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E3C5062-098D-4E0C-9F09-1088DFC454F2}"/>
              </a:ext>
            </a:extLst>
          </p:cNvPr>
          <p:cNvSpPr/>
          <p:nvPr/>
        </p:nvSpPr>
        <p:spPr>
          <a:xfrm>
            <a:off x="325904" y="2501828"/>
            <a:ext cx="1391136" cy="56256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4DA7B7-3515-467C-BFDC-465B66206742}"/>
              </a:ext>
            </a:extLst>
          </p:cNvPr>
          <p:cNvSpPr txBox="1"/>
          <p:nvPr/>
        </p:nvSpPr>
        <p:spPr>
          <a:xfrm>
            <a:off x="9296400" y="834604"/>
            <a:ext cx="2895600" cy="138499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subject?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pronoun would be appropriate?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conjunction would be appropriate?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9DF6AC9-7159-4497-AD14-3B6473918F51}"/>
              </a:ext>
            </a:extLst>
          </p:cNvPr>
          <p:cNvSpPr/>
          <p:nvPr/>
        </p:nvSpPr>
        <p:spPr>
          <a:xfrm>
            <a:off x="6167121" y="6394424"/>
            <a:ext cx="5232399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AU" sz="2000" dirty="0">
                <a:latin typeface="Century Gothic" panose="020B0502020202020204" pitchFamily="34" charset="0"/>
              </a:rPr>
              <a:t>Could you combine these another way?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8F31FA-35FF-4F9D-9CFF-483F17154FD2}"/>
              </a:ext>
            </a:extLst>
          </p:cNvPr>
          <p:cNvSpPr txBox="1"/>
          <p:nvPr/>
        </p:nvSpPr>
        <p:spPr>
          <a:xfrm>
            <a:off x="325904" y="4349391"/>
            <a:ext cx="11611397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Cobie realised that Sari was free.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0C3767-4E7D-432E-9E67-7A498B9668BD}"/>
              </a:ext>
            </a:extLst>
          </p:cNvPr>
          <p:cNvSpPr txBox="1"/>
          <p:nvPr/>
        </p:nvSpPr>
        <p:spPr>
          <a:xfrm>
            <a:off x="685561" y="4964006"/>
            <a:ext cx="614918" cy="40011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AU" sz="2000" dirty="0">
                <a:latin typeface="Century Gothic" panose="020B0502020202020204" pitchFamily="34" charset="0"/>
              </a:rPr>
              <a:t>she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0FE51AC-85DF-441A-8F3C-0B5597CCCFC6}"/>
              </a:ext>
            </a:extLst>
          </p:cNvPr>
          <p:cNvSpPr/>
          <p:nvPr/>
        </p:nvSpPr>
        <p:spPr>
          <a:xfrm>
            <a:off x="525271" y="4620495"/>
            <a:ext cx="978407" cy="5388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92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4" grpId="0" animBg="1"/>
      <p:bldP spid="13" grpId="0" animBg="1"/>
      <p:bldP spid="14" grpId="0" animBg="1"/>
      <p:bldP spid="20" grpId="0" animBg="1"/>
      <p:bldP spid="16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2839" y="4874453"/>
            <a:ext cx="674079" cy="674079"/>
          </a:xfrm>
        </p:spPr>
      </p:pic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121" y="4284569"/>
            <a:ext cx="674078" cy="674078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D84FB6F-E36B-FC4D-86D4-DC82FD849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065" y="5632726"/>
            <a:ext cx="674078" cy="674078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65EADFB6-40C5-DA4D-BC50-74CB823218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322" y="2389965"/>
            <a:ext cx="674078" cy="674078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221A1569-9788-9545-9956-36470E1B33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9400" y="2389965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27855DF8-820B-0849-AA68-4ABF97446E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322" y="3064043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C21C8DC2-E0E6-FA46-B43E-40B158D5A9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9400" y="3049933"/>
            <a:ext cx="674078" cy="6740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3C56D8-407A-9142-A075-9C38769D69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5384" y="5618025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BC6784FC-A82A-9645-9BB1-5B175106C5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5384" y="4929837"/>
            <a:ext cx="674078" cy="674078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99121" y="3604476"/>
            <a:ext cx="674078" cy="674078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94064" y="4958647"/>
            <a:ext cx="674079" cy="674079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3DF4E9DF-B3EF-1E4E-95EB-83EEEF0948D2}"/>
              </a:ext>
            </a:extLst>
          </p:cNvPr>
          <p:cNvSpPr txBox="1">
            <a:spLocks/>
          </p:cNvSpPr>
          <p:nvPr/>
        </p:nvSpPr>
        <p:spPr>
          <a:xfrm>
            <a:off x="1999476" y="2617597"/>
            <a:ext cx="1525356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Multiple Choice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D12A3178-176D-0940-9838-EB1D93380491}"/>
              </a:ext>
            </a:extLst>
          </p:cNvPr>
          <p:cNvSpPr txBox="1">
            <a:spLocks/>
          </p:cNvSpPr>
          <p:nvPr/>
        </p:nvSpPr>
        <p:spPr>
          <a:xfrm>
            <a:off x="1026266" y="538194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Vote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7AA56F04-6084-A34C-9A2A-8937EDC209A0}"/>
              </a:ext>
            </a:extLst>
          </p:cNvPr>
          <p:cNvSpPr txBox="1">
            <a:spLocks/>
          </p:cNvSpPr>
          <p:nvPr/>
        </p:nvSpPr>
        <p:spPr>
          <a:xfrm>
            <a:off x="5005000" y="3782559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Pair Share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7385DEC1-BFED-A64F-8FE0-0AA7A9052BD2}"/>
              </a:ext>
            </a:extLst>
          </p:cNvPr>
          <p:cNvSpPr txBox="1">
            <a:spLocks/>
          </p:cNvSpPr>
          <p:nvPr/>
        </p:nvSpPr>
        <p:spPr>
          <a:xfrm>
            <a:off x="5005000" y="4447989"/>
            <a:ext cx="2630530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ysClr val="windowText" lastClr="000000"/>
                </a:solidFill>
              </a:rPr>
              <a:t>Pick a Stick/Answer (non-volunteer)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B9E3C697-68F7-A549-983D-A93AB336DF4F}"/>
              </a:ext>
            </a:extLst>
          </p:cNvPr>
          <p:cNvSpPr txBox="1">
            <a:spLocks/>
          </p:cNvSpPr>
          <p:nvPr/>
        </p:nvSpPr>
        <p:spPr>
          <a:xfrm>
            <a:off x="5005000" y="5113419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Whiteboards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69384955-5395-684B-9A1B-250A0BD7221E}"/>
              </a:ext>
            </a:extLst>
          </p:cNvPr>
          <p:cNvSpPr txBox="1">
            <a:spLocks/>
          </p:cNvSpPr>
          <p:nvPr/>
        </p:nvSpPr>
        <p:spPr>
          <a:xfrm>
            <a:off x="5005000" y="5787509"/>
            <a:ext cx="2485458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In Your Workbook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6056C993-04BF-5642-AEFB-53FF259B42EA}"/>
              </a:ext>
            </a:extLst>
          </p:cNvPr>
          <p:cNvSpPr txBox="1">
            <a:spLocks/>
          </p:cNvSpPr>
          <p:nvPr/>
        </p:nvSpPr>
        <p:spPr>
          <a:xfrm>
            <a:off x="9834568" y="5527738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Read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91324" y="3607995"/>
            <a:ext cx="693813" cy="679158"/>
          </a:xfrm>
          <a:prstGeom prst="rect">
            <a:avLst/>
          </a:prstGeom>
        </p:spPr>
      </p:pic>
      <p:sp>
        <p:nvSpPr>
          <p:cNvPr id="52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9866214" y="429551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Track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1337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0442" y="3294293"/>
            <a:ext cx="11611397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The movie started at 6pm.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0442" y="2479623"/>
            <a:ext cx="11611397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The movie was on at the cinema.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1849" y="5339326"/>
            <a:ext cx="11902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latin typeface="Century Gothic" panose="020B0502020202020204" pitchFamily="34" charset="0"/>
              </a:rPr>
              <a:t>The movie had great reviews and was on at the cinema starting at 6pm.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312" y="3586680"/>
            <a:ext cx="1974088" cy="624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5304" y="563795"/>
            <a:ext cx="8530696" cy="163121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the subject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Change the repeated subject to the appropriate pronoun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Combine these sentences using a conjunction(s) (delete unnecessary words)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Punctuate as needed</a:t>
            </a:r>
          </a:p>
        </p:txBody>
      </p:sp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203D082B-EDA1-492F-AD0E-C1C7D9E22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8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E37FC0F5-A689-492B-9DEA-5BD9887AC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0291" y="110605"/>
            <a:ext cx="674079" cy="6740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18BCB3D-9E89-4FE9-8C6A-8F66517E2490}"/>
              </a:ext>
            </a:extLst>
          </p:cNvPr>
          <p:cNvSpPr txBox="1"/>
          <p:nvPr/>
        </p:nvSpPr>
        <p:spPr>
          <a:xfrm>
            <a:off x="655082" y="3908908"/>
            <a:ext cx="401558" cy="40011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AU" sz="2000" dirty="0">
                <a:latin typeface="Century Gothic" panose="020B0502020202020204" pitchFamily="34" charset="0"/>
              </a:rPr>
              <a:t>it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E3C5062-098D-4E0C-9F09-1088DFC454F2}"/>
              </a:ext>
            </a:extLst>
          </p:cNvPr>
          <p:cNvSpPr/>
          <p:nvPr/>
        </p:nvSpPr>
        <p:spPr>
          <a:xfrm>
            <a:off x="325904" y="2501828"/>
            <a:ext cx="2254736" cy="56256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9DF6AC9-7159-4497-AD14-3B6473918F51}"/>
              </a:ext>
            </a:extLst>
          </p:cNvPr>
          <p:cNvSpPr/>
          <p:nvPr/>
        </p:nvSpPr>
        <p:spPr>
          <a:xfrm>
            <a:off x="6096000" y="6219159"/>
            <a:ext cx="5231210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AU" sz="2000" dirty="0">
                <a:latin typeface="Century Gothic" panose="020B0502020202020204" pitchFamily="34" charset="0"/>
              </a:rPr>
              <a:t>Could you combine these another way?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8F31FA-35FF-4F9D-9CFF-483F17154FD2}"/>
              </a:ext>
            </a:extLst>
          </p:cNvPr>
          <p:cNvSpPr txBox="1"/>
          <p:nvPr/>
        </p:nvSpPr>
        <p:spPr>
          <a:xfrm>
            <a:off x="325904" y="4349391"/>
            <a:ext cx="11611397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The movie had great reviews.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0C3767-4E7D-432E-9E67-7A498B9668BD}"/>
              </a:ext>
            </a:extLst>
          </p:cNvPr>
          <p:cNvSpPr txBox="1"/>
          <p:nvPr/>
        </p:nvSpPr>
        <p:spPr>
          <a:xfrm>
            <a:off x="655082" y="4964006"/>
            <a:ext cx="401558" cy="40011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AU" sz="2000" dirty="0">
                <a:latin typeface="Century Gothic" panose="020B0502020202020204" pitchFamily="34" charset="0"/>
              </a:rPr>
              <a:t>it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0FE51AC-85DF-441A-8F3C-0B5597CCCFC6}"/>
              </a:ext>
            </a:extLst>
          </p:cNvPr>
          <p:cNvSpPr/>
          <p:nvPr/>
        </p:nvSpPr>
        <p:spPr>
          <a:xfrm>
            <a:off x="413511" y="4660295"/>
            <a:ext cx="2024889" cy="5388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D9E8D875-1EC1-454D-A67D-144CA82069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3589" y="99539"/>
            <a:ext cx="674079" cy="67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43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4" grpId="0" animBg="1"/>
      <p:bldP spid="13" grpId="0" animBg="1"/>
      <p:bldP spid="14" grpId="0" animBg="1"/>
      <p:bldP spid="20" grpId="0" animBg="1"/>
      <p:bldP spid="16" grpId="0" animBg="1"/>
      <p:bldP spid="21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0442" y="3294293"/>
            <a:ext cx="11611397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The singer was sad.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0442" y="2479623"/>
            <a:ext cx="11611397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The singer lost her voice.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1849" y="5339326"/>
            <a:ext cx="116394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latin typeface="Century Gothic" panose="020B0502020202020204" pitchFamily="34" charset="0"/>
              </a:rPr>
              <a:t>The singer was sad because she lost her voice and couldn’t perform.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312" y="3586680"/>
            <a:ext cx="1974088" cy="624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5304" y="563795"/>
            <a:ext cx="8530696" cy="163121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the subject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Change the repeated subject to the appropriate pronoun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Combine these sentences using a conjunction(s) (delete unnecessary words)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Punctuate as needed</a:t>
            </a:r>
          </a:p>
        </p:txBody>
      </p:sp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203D082B-EDA1-492F-AD0E-C1C7D9E22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8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E37FC0F5-A689-492B-9DEA-5BD9887AC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0291" y="110605"/>
            <a:ext cx="674079" cy="6740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18BCB3D-9E89-4FE9-8C6A-8F66517E2490}"/>
              </a:ext>
            </a:extLst>
          </p:cNvPr>
          <p:cNvSpPr txBox="1"/>
          <p:nvPr/>
        </p:nvSpPr>
        <p:spPr>
          <a:xfrm>
            <a:off x="655082" y="3908908"/>
            <a:ext cx="726678" cy="40011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AU" sz="2000" dirty="0">
                <a:latin typeface="Century Gothic" panose="020B0502020202020204" pitchFamily="34" charset="0"/>
              </a:rPr>
              <a:t>she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E3C5062-098D-4E0C-9F09-1088DFC454F2}"/>
              </a:ext>
            </a:extLst>
          </p:cNvPr>
          <p:cNvSpPr/>
          <p:nvPr/>
        </p:nvSpPr>
        <p:spPr>
          <a:xfrm>
            <a:off x="325904" y="2501828"/>
            <a:ext cx="2254736" cy="56256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9DF6AC9-7159-4497-AD14-3B6473918F51}"/>
              </a:ext>
            </a:extLst>
          </p:cNvPr>
          <p:cNvSpPr/>
          <p:nvPr/>
        </p:nvSpPr>
        <p:spPr>
          <a:xfrm>
            <a:off x="6167120" y="6297989"/>
            <a:ext cx="5374640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AU" sz="2000" dirty="0">
                <a:latin typeface="Century Gothic" panose="020B0502020202020204" pitchFamily="34" charset="0"/>
              </a:rPr>
              <a:t>Could you combine these another way?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8F31FA-35FF-4F9D-9CFF-483F17154FD2}"/>
              </a:ext>
            </a:extLst>
          </p:cNvPr>
          <p:cNvSpPr txBox="1"/>
          <p:nvPr/>
        </p:nvSpPr>
        <p:spPr>
          <a:xfrm>
            <a:off x="325904" y="4349391"/>
            <a:ext cx="11611397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The singer couldn’t perform.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0C3767-4E7D-432E-9E67-7A498B9668BD}"/>
              </a:ext>
            </a:extLst>
          </p:cNvPr>
          <p:cNvSpPr txBox="1"/>
          <p:nvPr/>
        </p:nvSpPr>
        <p:spPr>
          <a:xfrm>
            <a:off x="655082" y="4964006"/>
            <a:ext cx="726678" cy="40011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AU" sz="2000" dirty="0">
                <a:latin typeface="Century Gothic" panose="020B0502020202020204" pitchFamily="34" charset="0"/>
              </a:rPr>
              <a:t>she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0FE51AC-85DF-441A-8F3C-0B5597CCCFC6}"/>
              </a:ext>
            </a:extLst>
          </p:cNvPr>
          <p:cNvSpPr/>
          <p:nvPr/>
        </p:nvSpPr>
        <p:spPr>
          <a:xfrm>
            <a:off x="413511" y="4660295"/>
            <a:ext cx="2024889" cy="5388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D9E8D875-1EC1-454D-A67D-144CA82069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3589" y="99539"/>
            <a:ext cx="674079" cy="67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2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4" grpId="0" animBg="1"/>
      <p:bldP spid="13" grpId="0" animBg="1"/>
      <p:bldP spid="14" grpId="0" animBg="1"/>
      <p:bldP spid="20" grpId="0" animBg="1"/>
      <p:bldP spid="16" grpId="0" animBg="1"/>
      <p:bldP spid="21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0442" y="3294293"/>
            <a:ext cx="11611397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Logan was feeling sick.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0442" y="2479623"/>
            <a:ext cx="11611397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Logan started coughing.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1849" y="5339326"/>
            <a:ext cx="116394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latin typeface="Century Gothic" panose="020B0502020202020204" pitchFamily="34" charset="0"/>
              </a:rPr>
              <a:t>Although Logan was coughing because he was feeling sick, he still wanted to go to school.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312" y="3586680"/>
            <a:ext cx="1334008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5304" y="563795"/>
            <a:ext cx="8530696" cy="163121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the subject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Change the repeated subject to the appropriate pronoun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Combine these sentences using a conjunction(s) (delete unnecessary words)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Punctuate as needed</a:t>
            </a:r>
          </a:p>
        </p:txBody>
      </p:sp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203D082B-EDA1-492F-AD0E-C1C7D9E22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8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E37FC0F5-A689-492B-9DEA-5BD9887AC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0291" y="110605"/>
            <a:ext cx="674079" cy="6740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18BCB3D-9E89-4FE9-8C6A-8F66517E2490}"/>
              </a:ext>
            </a:extLst>
          </p:cNvPr>
          <p:cNvSpPr txBox="1"/>
          <p:nvPr/>
        </p:nvSpPr>
        <p:spPr>
          <a:xfrm>
            <a:off x="655082" y="3908908"/>
            <a:ext cx="726678" cy="40011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AU" sz="2000" dirty="0">
                <a:latin typeface="Century Gothic" panose="020B0502020202020204" pitchFamily="34" charset="0"/>
              </a:rPr>
              <a:t>he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E3C5062-098D-4E0C-9F09-1088DFC454F2}"/>
              </a:ext>
            </a:extLst>
          </p:cNvPr>
          <p:cNvSpPr/>
          <p:nvPr/>
        </p:nvSpPr>
        <p:spPr>
          <a:xfrm>
            <a:off x="325904" y="2501828"/>
            <a:ext cx="1543536" cy="56256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9DF6AC9-7159-4497-AD14-3B6473918F51}"/>
              </a:ext>
            </a:extLst>
          </p:cNvPr>
          <p:cNvSpPr/>
          <p:nvPr/>
        </p:nvSpPr>
        <p:spPr>
          <a:xfrm>
            <a:off x="6167121" y="6394424"/>
            <a:ext cx="583416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AU" sz="2000" dirty="0">
                <a:latin typeface="Century Gothic" panose="020B0502020202020204" pitchFamily="34" charset="0"/>
              </a:rPr>
              <a:t>Could you combine these another way?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8F31FA-35FF-4F9D-9CFF-483F17154FD2}"/>
              </a:ext>
            </a:extLst>
          </p:cNvPr>
          <p:cNvSpPr txBox="1"/>
          <p:nvPr/>
        </p:nvSpPr>
        <p:spPr>
          <a:xfrm>
            <a:off x="325904" y="4349391"/>
            <a:ext cx="11611397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Logan still wanted to go to school.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0C3767-4E7D-432E-9E67-7A498B9668BD}"/>
              </a:ext>
            </a:extLst>
          </p:cNvPr>
          <p:cNvSpPr txBox="1"/>
          <p:nvPr/>
        </p:nvSpPr>
        <p:spPr>
          <a:xfrm>
            <a:off x="655082" y="4964006"/>
            <a:ext cx="726678" cy="40011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AU" sz="2000" dirty="0">
                <a:latin typeface="Century Gothic" panose="020B0502020202020204" pitchFamily="34" charset="0"/>
              </a:rPr>
              <a:t>he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0FE51AC-85DF-441A-8F3C-0B5597CCCFC6}"/>
              </a:ext>
            </a:extLst>
          </p:cNvPr>
          <p:cNvSpPr/>
          <p:nvPr/>
        </p:nvSpPr>
        <p:spPr>
          <a:xfrm>
            <a:off x="413511" y="4660295"/>
            <a:ext cx="1293369" cy="5388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D9E8D875-1EC1-454D-A67D-144CA82069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3589" y="99539"/>
            <a:ext cx="674079" cy="67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62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4" grpId="0" animBg="1"/>
      <p:bldP spid="13" grpId="0" animBg="1"/>
      <p:bldP spid="14" grpId="0" animBg="1"/>
      <p:bldP spid="20" grpId="0" animBg="1"/>
      <p:bldP spid="16" grpId="0" animBg="1"/>
      <p:bldP spid="21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602" y="2775920"/>
            <a:ext cx="11611397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Nat Fyfe scored a goal.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602" y="3649216"/>
            <a:ext cx="11611397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Nat Fyfe celebrated with his teammates.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You do</a:t>
            </a: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790DFC06-39CC-4FA4-9C75-9799C0809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2618" y="184665"/>
            <a:ext cx="674078" cy="67407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EA8EEF9-A032-47B7-80CD-F63E807EFB30}"/>
              </a:ext>
            </a:extLst>
          </p:cNvPr>
          <p:cNvSpPr/>
          <p:nvPr/>
        </p:nvSpPr>
        <p:spPr>
          <a:xfrm>
            <a:off x="105304" y="563795"/>
            <a:ext cx="6538092" cy="193899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the subject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Change the repeated subject to the appropriate pronoun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Combine these sentences using a conjunction (delete unnecessary words)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Punctuate as needed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30AC43-50F2-48EF-B81C-01715D633E8F}"/>
              </a:ext>
            </a:extLst>
          </p:cNvPr>
          <p:cNvSpPr txBox="1"/>
          <p:nvPr/>
        </p:nvSpPr>
        <p:spPr>
          <a:xfrm>
            <a:off x="251601" y="4522512"/>
            <a:ext cx="11611397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Nat Fyfe got a cheer from the crowd.</a:t>
            </a:r>
          </a:p>
        </p:txBody>
      </p:sp>
    </p:spTree>
    <p:extLst>
      <p:ext uri="{BB962C8B-B14F-4D97-AF65-F5344CB8AC3E}">
        <p14:creationId xmlns:p14="http://schemas.microsoft.com/office/powerpoint/2010/main" val="115639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602" y="2775920"/>
            <a:ext cx="11611397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The puppy was happy to see me.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602" y="3649216"/>
            <a:ext cx="11611397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The puppy was running in circles.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You do</a:t>
            </a: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790DFC06-39CC-4FA4-9C75-9799C0809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2618" y="184665"/>
            <a:ext cx="674078" cy="67407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EA8EEF9-A032-47B7-80CD-F63E807EFB30}"/>
              </a:ext>
            </a:extLst>
          </p:cNvPr>
          <p:cNvSpPr/>
          <p:nvPr/>
        </p:nvSpPr>
        <p:spPr>
          <a:xfrm>
            <a:off x="105304" y="563795"/>
            <a:ext cx="6538092" cy="193899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the subject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Change the repeated subject to the appropriate pronoun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Combine these sentences using a conjunction (delete unnecessary words)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Punctuate as needed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30AC43-50F2-48EF-B81C-01715D633E8F}"/>
              </a:ext>
            </a:extLst>
          </p:cNvPr>
          <p:cNvSpPr txBox="1"/>
          <p:nvPr/>
        </p:nvSpPr>
        <p:spPr>
          <a:xfrm>
            <a:off x="251601" y="4522512"/>
            <a:ext cx="11611397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The puppy was yapping excitedly.</a:t>
            </a:r>
          </a:p>
        </p:txBody>
      </p:sp>
    </p:spTree>
    <p:extLst>
      <p:ext uri="{BB962C8B-B14F-4D97-AF65-F5344CB8AC3E}">
        <p14:creationId xmlns:p14="http://schemas.microsoft.com/office/powerpoint/2010/main" val="288539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602" y="2775920"/>
            <a:ext cx="11611397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Jemma was going on holiday.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602" y="3649216"/>
            <a:ext cx="11611397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Jemma packed her suitcase.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You do</a:t>
            </a: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790DFC06-39CC-4FA4-9C75-9799C0809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2618" y="184665"/>
            <a:ext cx="674078" cy="67407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EA8EEF9-A032-47B7-80CD-F63E807EFB30}"/>
              </a:ext>
            </a:extLst>
          </p:cNvPr>
          <p:cNvSpPr/>
          <p:nvPr/>
        </p:nvSpPr>
        <p:spPr>
          <a:xfrm>
            <a:off x="105304" y="563795"/>
            <a:ext cx="6538092" cy="193899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the subject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Change the repeated subject to the appropriate pronoun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Combine these sentences using a conjunction (delete unnecessary words)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Punctuate as needed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30AC43-50F2-48EF-B81C-01715D633E8F}"/>
              </a:ext>
            </a:extLst>
          </p:cNvPr>
          <p:cNvSpPr txBox="1"/>
          <p:nvPr/>
        </p:nvSpPr>
        <p:spPr>
          <a:xfrm>
            <a:off x="251601" y="4522512"/>
            <a:ext cx="11611397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Jemma checked she had her passport.</a:t>
            </a:r>
          </a:p>
        </p:txBody>
      </p:sp>
    </p:spTree>
    <p:extLst>
      <p:ext uri="{BB962C8B-B14F-4D97-AF65-F5344CB8AC3E}">
        <p14:creationId xmlns:p14="http://schemas.microsoft.com/office/powerpoint/2010/main" val="424775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3925" y="2190750"/>
            <a:ext cx="10553700" cy="954107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latin typeface="Century Gothic" panose="020B0502020202020204" pitchFamily="34" charset="0"/>
              </a:rPr>
              <a:t>We are learning to combine two-three short sentences using a pronoun (cohesive device) and a conjunction.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Learning Objective</a:t>
            </a:r>
          </a:p>
        </p:txBody>
      </p:sp>
      <p:pic>
        <p:nvPicPr>
          <p:cNvPr id="7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16066D5-6604-4985-B021-5CBC12B181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61364" y="184665"/>
            <a:ext cx="674079" cy="674079"/>
          </a:xfrm>
        </p:spPr>
      </p:pic>
    </p:spTree>
    <p:extLst>
      <p:ext uri="{BB962C8B-B14F-4D97-AF65-F5344CB8AC3E}">
        <p14:creationId xmlns:p14="http://schemas.microsoft.com/office/powerpoint/2010/main" val="19803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6" y="766354"/>
            <a:ext cx="9070373" cy="23426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Short sentences can be combined together to form one sentence using pronouns and conjunctions.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An </a:t>
            </a:r>
            <a:r>
              <a:rPr lang="en-AU" u="sng" dirty="0">
                <a:latin typeface="Century Gothic" panose="020B0502020202020204" pitchFamily="34" charset="0"/>
              </a:rPr>
              <a:t>pronoun</a:t>
            </a:r>
            <a:r>
              <a:rPr lang="en-AU" dirty="0">
                <a:latin typeface="Century Gothic" panose="020B0502020202020204" pitchFamily="34" charset="0"/>
              </a:rPr>
              <a:t> replaces a noun to stop our writing becoming repetitive.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 </a:t>
            </a:r>
            <a:r>
              <a:rPr lang="en-AU" b="1" dirty="0">
                <a:latin typeface="Century Gothic" panose="020B0502020202020204" pitchFamily="34" charset="0"/>
              </a:rPr>
              <a:t>conjunction</a:t>
            </a:r>
            <a:r>
              <a:rPr lang="en-AU" dirty="0">
                <a:latin typeface="Century Gothic" panose="020B0502020202020204" pitchFamily="34" charset="0"/>
              </a:rPr>
              <a:t> joins two groups of words together. 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5099" y="2412958"/>
            <a:ext cx="1858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Examples: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89613" y="4058223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>
                <a:latin typeface="Century Gothic" panose="020B0502020202020204" pitchFamily="34" charset="0"/>
              </a:rPr>
              <a:t>Lily was running late for school, </a:t>
            </a:r>
            <a:r>
              <a:rPr lang="en-AU" b="1" dirty="0">
                <a:latin typeface="Century Gothic" panose="020B0502020202020204" pitchFamily="34" charset="0"/>
              </a:rPr>
              <a:t>so</a:t>
            </a:r>
            <a:r>
              <a:rPr lang="en-AU" dirty="0">
                <a:latin typeface="Century Gothic" panose="020B0502020202020204" pitchFamily="34" charset="0"/>
              </a:rPr>
              <a:t> </a:t>
            </a:r>
            <a:r>
              <a:rPr lang="en-AU" u="sng" dirty="0">
                <a:latin typeface="Century Gothic" panose="020B0502020202020204" pitchFamily="34" charset="0"/>
              </a:rPr>
              <a:t>she</a:t>
            </a:r>
            <a:r>
              <a:rPr lang="en-AU" dirty="0">
                <a:latin typeface="Century Gothic" panose="020B0502020202020204" pitchFamily="34" charset="0"/>
              </a:rPr>
              <a:t> didn’t bother brushing her teeth.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89613" y="4951931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dirty="0">
                <a:latin typeface="Century Gothic" panose="020B0502020202020204" pitchFamily="34" charset="0"/>
              </a:rPr>
              <a:t>Archie was the shortest boy in the team, </a:t>
            </a:r>
            <a:r>
              <a:rPr lang="en-AU" b="1" dirty="0">
                <a:latin typeface="Century Gothic" panose="020B0502020202020204" pitchFamily="34" charset="0"/>
              </a:rPr>
              <a:t>but</a:t>
            </a:r>
            <a:r>
              <a:rPr lang="en-AU" dirty="0">
                <a:latin typeface="Century Gothic" panose="020B0502020202020204" pitchFamily="34" charset="0"/>
              </a:rPr>
              <a:t> </a:t>
            </a:r>
            <a:r>
              <a:rPr lang="en-AU" u="sng" dirty="0">
                <a:latin typeface="Century Gothic" panose="020B0502020202020204" pitchFamily="34" charset="0"/>
              </a:rPr>
              <a:t>he</a:t>
            </a:r>
            <a:r>
              <a:rPr lang="en-AU" dirty="0">
                <a:latin typeface="Century Gothic" panose="020B0502020202020204" pitchFamily="34" charset="0"/>
              </a:rPr>
              <a:t> still scored 18 points in his basketball game.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346496" y="5819503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dirty="0">
                <a:latin typeface="Century Gothic" panose="020B0502020202020204" pitchFamily="34" charset="0"/>
              </a:rPr>
              <a:t>My dog ran away when I got home </a:t>
            </a:r>
            <a:r>
              <a:rPr lang="en-AU" b="1" dirty="0">
                <a:latin typeface="Century Gothic" panose="020B0502020202020204" pitchFamily="34" charset="0"/>
              </a:rPr>
              <a:t>because</a:t>
            </a:r>
            <a:r>
              <a:rPr lang="en-AU" dirty="0">
                <a:latin typeface="Century Gothic" panose="020B0502020202020204" pitchFamily="34" charset="0"/>
              </a:rPr>
              <a:t> </a:t>
            </a:r>
            <a:r>
              <a:rPr lang="en-AU" u="sng" dirty="0">
                <a:latin typeface="Century Gothic" panose="020B0502020202020204" pitchFamily="34" charset="0"/>
              </a:rPr>
              <a:t>she</a:t>
            </a:r>
            <a:r>
              <a:rPr lang="en-AU" dirty="0">
                <a:latin typeface="Century Gothic" panose="020B0502020202020204" pitchFamily="34" charset="0"/>
              </a:rPr>
              <a:t> knew she would be in trouble for destroying the cushions.  </a:t>
            </a:r>
          </a:p>
        </p:txBody>
      </p:sp>
      <p:pic>
        <p:nvPicPr>
          <p:cNvPr id="16" name="Picture 2" descr="https://cdn3.vectorstock.com/i/1000x1000/77/52/yes-tick-icon-vector-229577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5239789" y="3195438"/>
            <a:ext cx="837870" cy="62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81939" y="1250631"/>
            <a:ext cx="1988664" cy="3108543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a pronoun?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pronoun in the example?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noun is the pronoun replacing?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a conjunction?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conjunction in the sentence?</a:t>
            </a: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4FEBD567-C5A9-482A-B60B-3B397AB64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37B39385-9D01-4620-857A-B91B1C1A0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1566" y="154632"/>
            <a:ext cx="693813" cy="67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07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4" name="Rectangle 3"/>
          <p:cNvSpPr/>
          <p:nvPr/>
        </p:nvSpPr>
        <p:spPr>
          <a:xfrm>
            <a:off x="334429" y="2528638"/>
            <a:ext cx="2592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Non-Examples: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58597" y="3336172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>
                <a:latin typeface="Century Gothic" panose="020B0502020202020204" pitchFamily="34" charset="0"/>
              </a:rPr>
              <a:t>Harrison ran through the entrance gate and Harrison couldn’t wait to find his seat.</a:t>
            </a: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58597" y="4617719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>
                <a:latin typeface="Century Gothic" panose="020B0502020202020204" pitchFamily="34" charset="0"/>
              </a:rPr>
              <a:t>Emily loved to dance on the stage. She also loved to play soccer.</a:t>
            </a: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4987" y="3773561"/>
            <a:ext cx="8601295" cy="36933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rgbClr val="FF0000"/>
                </a:solidFill>
                <a:latin typeface="Century Gothic" panose="020B0502020202020204" pitchFamily="34" charset="0"/>
              </a:rPr>
              <a:t>This sentence has repeated the noun and not used a pronoun.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30548" y="5017024"/>
            <a:ext cx="8555734" cy="64633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rgbClr val="FF0000"/>
                </a:solidFill>
                <a:latin typeface="Century Gothic" panose="020B0502020202020204" pitchFamily="34" charset="0"/>
              </a:rPr>
              <a:t>These are two individual sentences that have not been joined with a conjunction.</a:t>
            </a:r>
          </a:p>
        </p:txBody>
      </p:sp>
      <p:pic>
        <p:nvPicPr>
          <p:cNvPr id="14" name="Picture 6" descr="See the source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0"/>
          <a:stretch/>
        </p:blipFill>
        <p:spPr bwMode="auto">
          <a:xfrm>
            <a:off x="5157528" y="2419123"/>
            <a:ext cx="857250" cy="7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03336" y="1141144"/>
            <a:ext cx="1988664" cy="1661993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is this not an example of a sentence with a pronoun and conjunction?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6721F7CA-B0DD-4DA2-BD63-81AD18089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2FAE460A-3378-41A3-8701-BA2FA601B4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8E86966E-4E93-43EA-BE73-03052D9777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6282" y="142360"/>
            <a:ext cx="693813" cy="679158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773EEBB8-0010-46C6-B7F3-0400F946C8CA}"/>
              </a:ext>
            </a:extLst>
          </p:cNvPr>
          <p:cNvSpPr txBox="1">
            <a:spLocks/>
          </p:cNvSpPr>
          <p:nvPr/>
        </p:nvSpPr>
        <p:spPr>
          <a:xfrm>
            <a:off x="154906" y="766354"/>
            <a:ext cx="9070373" cy="23426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Short sentences can be combined together to form one sentence using pronouns and conjunctions.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An </a:t>
            </a:r>
            <a:r>
              <a:rPr lang="en-AU" u="sng" dirty="0">
                <a:latin typeface="Century Gothic" panose="020B0502020202020204" pitchFamily="34" charset="0"/>
              </a:rPr>
              <a:t>pronoun</a:t>
            </a:r>
            <a:r>
              <a:rPr lang="en-AU" dirty="0">
                <a:latin typeface="Century Gothic" panose="020B0502020202020204" pitchFamily="34" charset="0"/>
              </a:rPr>
              <a:t> replaces a noun to stop our writing becoming repetitive.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 </a:t>
            </a:r>
            <a:r>
              <a:rPr lang="en-AU" b="1" dirty="0">
                <a:latin typeface="Century Gothic" panose="020B0502020202020204" pitchFamily="34" charset="0"/>
              </a:rPr>
              <a:t>conjunction</a:t>
            </a:r>
            <a:r>
              <a:rPr lang="en-AU" dirty="0">
                <a:latin typeface="Century Gothic" panose="020B0502020202020204" pitchFamily="34" charset="0"/>
              </a:rPr>
              <a:t> joins two groups of words together. 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98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8" grpId="0"/>
      <p:bldP spid="5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517CCFC3-A576-4130-8BB7-17DAB6BB6CC0}"/>
              </a:ext>
            </a:extLst>
          </p:cNvPr>
          <p:cNvSpPr/>
          <p:nvPr/>
        </p:nvSpPr>
        <p:spPr>
          <a:xfrm>
            <a:off x="8357752" y="5487304"/>
            <a:ext cx="1029986" cy="38667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D53DE14-F93F-4C68-8D28-A7CBD0F305AA}"/>
              </a:ext>
            </a:extLst>
          </p:cNvPr>
          <p:cNvSpPr/>
          <p:nvPr/>
        </p:nvSpPr>
        <p:spPr>
          <a:xfrm>
            <a:off x="6220518" y="4551844"/>
            <a:ext cx="1255224" cy="3420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A20029-22D7-4E1C-847A-7E033CF5BB50}"/>
              </a:ext>
            </a:extLst>
          </p:cNvPr>
          <p:cNvSpPr/>
          <p:nvPr/>
        </p:nvSpPr>
        <p:spPr>
          <a:xfrm>
            <a:off x="9310584" y="3451513"/>
            <a:ext cx="1545661" cy="4093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3" name="Rectangle 2"/>
          <p:cNvSpPr/>
          <p:nvPr/>
        </p:nvSpPr>
        <p:spPr>
          <a:xfrm>
            <a:off x="191589" y="3421806"/>
            <a:ext cx="115803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>
                <a:latin typeface="Century Gothic" panose="020B0502020202020204" pitchFamily="34" charset="0"/>
              </a:rPr>
              <a:t>Zach tells people that his favourite food is spaghetti, however he secretly loves ice-cream even more.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50278" y="4489679"/>
            <a:ext cx="12570372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800" dirty="0">
                <a:latin typeface="Century Gothic" panose="020B0502020202020204" pitchFamily="34" charset="0"/>
                <a:ea typeface="+mn-ea"/>
              </a:rPr>
              <a:t>Molly practised shooting every day before she played her first netball game. 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59013" y="5447476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800" dirty="0">
                <a:latin typeface="Century Gothic" panose="020B0502020202020204" pitchFamily="34" charset="0"/>
                <a:ea typeface="+mn-ea"/>
              </a:rPr>
              <a:t>The chickens in the yard started clucking loudly when they saw a fox through the fence.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4907" y="2382552"/>
            <a:ext cx="4695788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Circle the subject noun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Underline the pronoun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Highlight the conjunction</a:t>
            </a:r>
          </a:p>
        </p:txBody>
      </p:sp>
      <p:sp>
        <p:nvSpPr>
          <p:cNvPr id="5" name="Oval 4"/>
          <p:cNvSpPr/>
          <p:nvPr/>
        </p:nvSpPr>
        <p:spPr>
          <a:xfrm>
            <a:off x="154906" y="3358815"/>
            <a:ext cx="950687" cy="64754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976594" y="3901080"/>
            <a:ext cx="412506" cy="1359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4558" y="4417724"/>
            <a:ext cx="1255224" cy="50175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 flipV="1">
            <a:off x="7535917" y="4901796"/>
            <a:ext cx="527544" cy="11886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67133" y="5278421"/>
            <a:ext cx="2229226" cy="71334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361486" y="5897569"/>
            <a:ext cx="903086" cy="9419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221800" y="1027753"/>
            <a:ext cx="1988664" cy="1877437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subject?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pronoun?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conjunction? </a:t>
            </a:r>
          </a:p>
          <a:p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27" name="Picture 26" descr="Logo, icon&#10;&#10;Description automatically generated">
            <a:extLst>
              <a:ext uri="{FF2B5EF4-FFF2-40B4-BE49-F238E27FC236}">
                <a16:creationId xmlns:a16="http://schemas.microsoft.com/office/drawing/2014/main" id="{65ED7967-80A3-47AE-ABBD-AA2D47E13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6594" y="89736"/>
            <a:ext cx="674078" cy="674078"/>
          </a:xfrm>
          <a:prstGeom prst="rect">
            <a:avLst/>
          </a:prstGeom>
        </p:spPr>
      </p:pic>
      <p:pic>
        <p:nvPicPr>
          <p:cNvPr id="3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852DCB0-9829-46C5-BDD3-1B1C296F2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7738" y="100831"/>
            <a:ext cx="674079" cy="674079"/>
          </a:xfrm>
          <a:prstGeom prst="rect">
            <a:avLst/>
          </a:prstGeom>
        </p:spPr>
      </p:pic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1CFB47B3-F748-4497-BBC5-EE4F2DC81B8F}"/>
              </a:ext>
            </a:extLst>
          </p:cNvPr>
          <p:cNvSpPr txBox="1">
            <a:spLocks/>
          </p:cNvSpPr>
          <p:nvPr/>
        </p:nvSpPr>
        <p:spPr>
          <a:xfrm>
            <a:off x="154906" y="766354"/>
            <a:ext cx="9070373" cy="23426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Short sentences can be combined together to form one sentence using pronouns and conjunctions.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An </a:t>
            </a:r>
            <a:r>
              <a:rPr lang="en-AU" u="sng" dirty="0">
                <a:latin typeface="Century Gothic" panose="020B0502020202020204" pitchFamily="34" charset="0"/>
              </a:rPr>
              <a:t>pronoun</a:t>
            </a:r>
            <a:r>
              <a:rPr lang="en-AU" dirty="0">
                <a:latin typeface="Century Gothic" panose="020B0502020202020204" pitchFamily="34" charset="0"/>
              </a:rPr>
              <a:t> replaces a noun to stop our writing becoming repetitive.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 </a:t>
            </a:r>
            <a:r>
              <a:rPr lang="en-AU" b="1" dirty="0">
                <a:latin typeface="Century Gothic" panose="020B0502020202020204" pitchFamily="34" charset="0"/>
              </a:rPr>
              <a:t>conjunction</a:t>
            </a:r>
            <a:r>
              <a:rPr lang="en-AU" dirty="0">
                <a:latin typeface="Century Gothic" panose="020B0502020202020204" pitchFamily="34" charset="0"/>
              </a:rPr>
              <a:t> joins two groups of words together. 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23" name="Google Shape;404;p20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64572" y="77423"/>
            <a:ext cx="674078" cy="6740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36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4" grpId="0" animBg="1"/>
      <p:bldP spid="3" grpId="0"/>
      <p:bldP spid="16" grpId="0"/>
      <p:bldP spid="17" grpId="0"/>
      <p:bldP spid="5" grpId="0" animBg="1"/>
      <p:bldP spid="7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A5F27-7E5F-4A24-8100-3AB0542AB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256" y="915710"/>
            <a:ext cx="9941146" cy="5726588"/>
          </a:xfrm>
        </p:spPr>
        <p:txBody>
          <a:bodyPr/>
          <a:lstStyle/>
          <a:p>
            <a:pPr marL="0" indent="0">
              <a:buNone/>
            </a:pPr>
            <a:r>
              <a:rPr lang="en-AU" dirty="0">
                <a:latin typeface="Century Gothic" panose="020B0502020202020204" pitchFamily="34" charset="0"/>
                <a:ea typeface="Verdana" panose="020B0604030504040204" pitchFamily="34" charset="0"/>
              </a:rPr>
              <a:t>What sentences contain a subject, conjunction and pronoun(s)?</a:t>
            </a:r>
          </a:p>
          <a:p>
            <a:endParaRPr lang="en-AU" dirty="0"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AU" sz="2400" dirty="0">
                <a:latin typeface="Century Gothic" panose="020B0502020202020204" pitchFamily="34" charset="0"/>
                <a:ea typeface="Verdana" panose="020B0604030504040204" pitchFamily="34" charset="0"/>
              </a:rPr>
              <a:t>Rue absolutely loved school, but she rarely got there on time.</a:t>
            </a:r>
          </a:p>
          <a:p>
            <a:pPr marL="514350" indent="-514350">
              <a:buFont typeface="+mj-lt"/>
              <a:buAutoNum type="alphaLcParenR"/>
            </a:pPr>
            <a:r>
              <a:rPr lang="en-AU" sz="2400" dirty="0">
                <a:latin typeface="Century Gothic" panose="020B0502020202020204" pitchFamily="34" charset="0"/>
                <a:ea typeface="Verdana" panose="020B0604030504040204" pitchFamily="34" charset="0"/>
              </a:rPr>
              <a:t>Jake ran a marathon and Jake was exhausted at the end.</a:t>
            </a:r>
          </a:p>
          <a:p>
            <a:pPr marL="514350" indent="-514350">
              <a:buFont typeface="+mj-lt"/>
              <a:buAutoNum type="alphaLcParenR"/>
            </a:pPr>
            <a:r>
              <a:rPr lang="en-AU" sz="2400" dirty="0">
                <a:solidFill>
                  <a:srgbClr val="333333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Wren kept on searching for the lost necklace until she was lucky enough to find it. </a:t>
            </a:r>
          </a:p>
          <a:p>
            <a:pPr marL="514350" indent="-514350">
              <a:buFont typeface="+mj-lt"/>
              <a:buAutoNum type="alphaLcParenR"/>
            </a:pPr>
            <a:r>
              <a:rPr lang="en-AU" sz="2400" dirty="0">
                <a:solidFill>
                  <a:srgbClr val="333333"/>
                </a:solidFill>
                <a:ea typeface="Verdana" panose="020B0604030504040204" pitchFamily="34" charset="0"/>
              </a:rPr>
              <a:t>Nash hated peas. He hated broccoli. </a:t>
            </a:r>
            <a:endParaRPr lang="en-AU" sz="2400" dirty="0">
              <a:solidFill>
                <a:srgbClr val="333333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514350" indent="-514350">
              <a:buFont typeface="+mj-lt"/>
              <a:buAutoNum type="alphaLcParenR"/>
            </a:pPr>
            <a:endParaRPr lang="en-AU" sz="2400" dirty="0">
              <a:solidFill>
                <a:srgbClr val="333333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514350" indent="-514350">
              <a:buFont typeface="+mj-lt"/>
              <a:buAutoNum type="alphaLcParenR"/>
            </a:pPr>
            <a:endParaRPr lang="en-AU" dirty="0">
              <a:latin typeface="Arial Rounded MT Bold" panose="020F07040305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Hinge Point Question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394730" y="917628"/>
            <a:ext cx="1797269" cy="209288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is it/ isn’t it a an example of a sentence containing a subject, conjunction and pronoun.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9" name="Picture 2" descr="https://cdn3.vectorstock.com/i/1000x1000/77/52/yes-tick-icon-vector-229577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9761858" y="2388020"/>
            <a:ext cx="395901" cy="29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See the source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0"/>
          <a:stretch/>
        </p:blipFill>
        <p:spPr bwMode="auto">
          <a:xfrm>
            <a:off x="9586694" y="2812597"/>
            <a:ext cx="350327" cy="32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cdn3.vectorstock.com/i/1000x1000/77/52/yes-tick-icon-vector-229577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9541120" y="3493592"/>
            <a:ext cx="395901" cy="29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See the source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0"/>
          <a:stretch/>
        </p:blipFill>
        <p:spPr bwMode="auto">
          <a:xfrm>
            <a:off x="6331021" y="4138411"/>
            <a:ext cx="350327" cy="32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A9924460-5361-4D50-859B-CC97537E0F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1972" y="3801372"/>
            <a:ext cx="674078" cy="674078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3C3420E7-CE57-4B1D-AD62-CB7FA61E3E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16050" y="3801372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4D65545B-321E-4257-A265-A295D435BB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41972" y="4492358"/>
            <a:ext cx="674078" cy="674078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9F15CF06-C2C5-494C-8B69-F60F1C1758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16050" y="4498548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7CD2348E-2FC0-4A73-A33B-C206275A7F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90845" y="89736"/>
            <a:ext cx="674079" cy="674079"/>
          </a:xfrm>
          <a:prstGeom prst="rect">
            <a:avLst/>
          </a:prstGeom>
        </p:spPr>
      </p:pic>
      <p:pic>
        <p:nvPicPr>
          <p:cNvPr id="21" name="Picture 20" descr="Logo, icon&#10;&#10;Description automatically generated">
            <a:extLst>
              <a:ext uri="{FF2B5EF4-FFF2-40B4-BE49-F238E27FC236}">
                <a16:creationId xmlns:a16="http://schemas.microsoft.com/office/drawing/2014/main" id="{DC419A34-FCAF-4915-A05F-561BCEFA48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76594" y="89736"/>
            <a:ext cx="674078" cy="674078"/>
          </a:xfrm>
          <a:prstGeom prst="rect">
            <a:avLst/>
          </a:prstGeom>
        </p:spPr>
      </p:pic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3E55D4F5-A1AE-487D-98B5-7107C60DADD3}"/>
              </a:ext>
            </a:extLst>
          </p:cNvPr>
          <p:cNvSpPr txBox="1">
            <a:spLocks/>
          </p:cNvSpPr>
          <p:nvPr/>
        </p:nvSpPr>
        <p:spPr>
          <a:xfrm>
            <a:off x="204256" y="4846071"/>
            <a:ext cx="9070373" cy="23426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Short sentences can be combined together to form one sentence using pronouns and conjunctions.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An </a:t>
            </a:r>
            <a:r>
              <a:rPr lang="en-AU" u="sng" dirty="0">
                <a:latin typeface="Century Gothic" panose="020B0502020202020204" pitchFamily="34" charset="0"/>
              </a:rPr>
              <a:t>pronoun</a:t>
            </a:r>
            <a:r>
              <a:rPr lang="en-AU" dirty="0">
                <a:latin typeface="Century Gothic" panose="020B0502020202020204" pitchFamily="34" charset="0"/>
              </a:rPr>
              <a:t> replaces a noun to stop our writing becoming repetitive.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 </a:t>
            </a:r>
            <a:r>
              <a:rPr lang="en-AU" b="1" dirty="0">
                <a:latin typeface="Century Gothic" panose="020B0502020202020204" pitchFamily="34" charset="0"/>
              </a:rPr>
              <a:t>conjunction</a:t>
            </a:r>
            <a:r>
              <a:rPr lang="en-AU" dirty="0">
                <a:latin typeface="Century Gothic" panose="020B0502020202020204" pitchFamily="34" charset="0"/>
              </a:rPr>
              <a:t> joins two groups of words together. 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52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1">
            <a:extLst>
              <a:ext uri="{FF2B5EF4-FFF2-40B4-BE49-F238E27FC236}">
                <a16:creationId xmlns:a16="http://schemas.microsoft.com/office/drawing/2014/main" id="{5FD6ACB9-955E-F7D5-1EBA-5EA53E62B6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3160964"/>
              </p:ext>
            </p:extLst>
          </p:nvPr>
        </p:nvGraphicFramePr>
        <p:xfrm>
          <a:off x="154907" y="766354"/>
          <a:ext cx="11845504" cy="5904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A434844-CD1C-4936-9FA4-E60D0F77F75F}"/>
              </a:ext>
            </a:extLst>
          </p:cNvPr>
          <p:cNvSpPr txBox="1"/>
          <p:nvPr/>
        </p:nvSpPr>
        <p:spPr>
          <a:xfrm>
            <a:off x="4775200" y="116116"/>
            <a:ext cx="2641600" cy="52322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Skill Progression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5772AD-595A-4FD3-972B-AECCDD321F6F}"/>
              </a:ext>
            </a:extLst>
          </p:cNvPr>
          <p:cNvSpPr txBox="1"/>
          <p:nvPr/>
        </p:nvSpPr>
        <p:spPr>
          <a:xfrm>
            <a:off x="1127760" y="854948"/>
            <a:ext cx="1056640" cy="36933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FOCUS</a:t>
            </a:r>
          </a:p>
        </p:txBody>
      </p:sp>
    </p:spTree>
    <p:extLst>
      <p:ext uri="{BB962C8B-B14F-4D97-AF65-F5344CB8AC3E}">
        <p14:creationId xmlns:p14="http://schemas.microsoft.com/office/powerpoint/2010/main" val="363272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6D53DE14-F93F-4C68-8D28-A7CBD0F305AA}"/>
              </a:ext>
            </a:extLst>
          </p:cNvPr>
          <p:cNvSpPr/>
          <p:nvPr/>
        </p:nvSpPr>
        <p:spPr>
          <a:xfrm>
            <a:off x="6305106" y="4520958"/>
            <a:ext cx="495592" cy="36958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A20029-22D7-4E1C-847A-7E033CF5BB50}"/>
              </a:ext>
            </a:extLst>
          </p:cNvPr>
          <p:cNvSpPr/>
          <p:nvPr/>
        </p:nvSpPr>
        <p:spPr>
          <a:xfrm>
            <a:off x="6946735" y="3529437"/>
            <a:ext cx="948948" cy="3782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3" name="Rectangle 2"/>
          <p:cNvSpPr/>
          <p:nvPr/>
        </p:nvSpPr>
        <p:spPr>
          <a:xfrm>
            <a:off x="38418" y="3453303"/>
            <a:ext cx="115803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>
                <a:latin typeface="Century Gothic" panose="020B0502020202020204" pitchFamily="34" charset="0"/>
              </a:rPr>
              <a:t>Makayla quietly munched on her pizza while she daydreamed about being a movie star. 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0" y="4477203"/>
            <a:ext cx="12570372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800" dirty="0">
                <a:latin typeface="Century Gothic" panose="020B0502020202020204" pitchFamily="34" charset="0"/>
                <a:ea typeface="+mn-ea"/>
              </a:rPr>
              <a:t>Sofia hadn’t finished her homework, so she wasn’t allowed to watch television.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4907" y="2382552"/>
            <a:ext cx="4695788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Circle the subject noun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Underline the pronoun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Highlight the conjunction</a:t>
            </a:r>
          </a:p>
        </p:txBody>
      </p:sp>
      <p:sp>
        <p:nvSpPr>
          <p:cNvPr id="5" name="Oval 4"/>
          <p:cNvSpPr/>
          <p:nvPr/>
        </p:nvSpPr>
        <p:spPr>
          <a:xfrm>
            <a:off x="59420" y="3389929"/>
            <a:ext cx="1558280" cy="64754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91170" y="3878678"/>
            <a:ext cx="412506" cy="1359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8418" y="4388784"/>
            <a:ext cx="1033637" cy="50175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 flipV="1">
            <a:off x="6800698" y="4861457"/>
            <a:ext cx="527544" cy="11886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-1"/>
            <a:ext cx="360045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 re-explanation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221800" y="1027753"/>
            <a:ext cx="1988664" cy="1877437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subject?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pronoun?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conjunction? </a:t>
            </a:r>
          </a:p>
          <a:p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27" name="Picture 26" descr="Logo, icon&#10;&#10;Description automatically generated">
            <a:extLst>
              <a:ext uri="{FF2B5EF4-FFF2-40B4-BE49-F238E27FC236}">
                <a16:creationId xmlns:a16="http://schemas.microsoft.com/office/drawing/2014/main" id="{65ED7967-80A3-47AE-ABBD-AA2D47E13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6594" y="89736"/>
            <a:ext cx="674078" cy="674078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3CA6AF55-86DA-4323-A3F1-454A79552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2166" y="89735"/>
            <a:ext cx="674079" cy="674079"/>
          </a:xfrm>
          <a:prstGeom prst="rect">
            <a:avLst/>
          </a:prstGeom>
        </p:spPr>
      </p:pic>
      <p:pic>
        <p:nvPicPr>
          <p:cNvPr id="3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852DCB0-9829-46C5-BDD3-1B1C296F2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7738" y="100831"/>
            <a:ext cx="674079" cy="674079"/>
          </a:xfrm>
          <a:prstGeom prst="rect">
            <a:avLst/>
          </a:prstGeom>
        </p:spPr>
      </p:pic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1CFB47B3-F748-4497-BBC5-EE4F2DC81B8F}"/>
              </a:ext>
            </a:extLst>
          </p:cNvPr>
          <p:cNvSpPr txBox="1">
            <a:spLocks/>
          </p:cNvSpPr>
          <p:nvPr/>
        </p:nvSpPr>
        <p:spPr>
          <a:xfrm>
            <a:off x="154906" y="766354"/>
            <a:ext cx="9070373" cy="23426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Short sentences can be combined together to form one sentence using pronouns and conjunctions.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An </a:t>
            </a:r>
            <a:r>
              <a:rPr lang="en-AU" u="sng" dirty="0">
                <a:latin typeface="Century Gothic" panose="020B0502020202020204" pitchFamily="34" charset="0"/>
              </a:rPr>
              <a:t>pronoun</a:t>
            </a:r>
            <a:r>
              <a:rPr lang="en-AU" dirty="0">
                <a:latin typeface="Century Gothic" panose="020B0502020202020204" pitchFamily="34" charset="0"/>
              </a:rPr>
              <a:t> replaces a noun to stop our writing becoming repetitive.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 </a:t>
            </a:r>
            <a:r>
              <a:rPr lang="en-AU" b="1" dirty="0">
                <a:latin typeface="Century Gothic" panose="020B0502020202020204" pitchFamily="34" charset="0"/>
              </a:rPr>
              <a:t>conjunction</a:t>
            </a:r>
            <a:r>
              <a:rPr lang="en-AU" dirty="0">
                <a:latin typeface="Century Gothic" panose="020B0502020202020204" pitchFamily="34" charset="0"/>
              </a:rPr>
              <a:t> joins two groups of words together. 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75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" grpId="0" animBg="1"/>
      <p:bldP spid="3" grpId="0"/>
      <p:bldP spid="16" grpId="0"/>
      <p:bldP spid="5" grpId="0" animBg="1"/>
      <p:bldP spid="7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682</TotalTime>
  <Words>1686</Words>
  <Application>Microsoft Office PowerPoint</Application>
  <PresentationFormat>Widescreen</PresentationFormat>
  <Paragraphs>240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Arial Rounded MT Bold</vt:lpstr>
      <vt:lpstr>Calibri</vt:lpstr>
      <vt:lpstr>Century Gothic</vt:lpstr>
      <vt:lpstr>Segoe UI Symbol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Teacher note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Education Western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Appositives</dc:title>
  <dc:creator>LE LIEVRE Stephanie [Serpentine Primary School]</dc:creator>
  <cp:lastModifiedBy>LE LIEVRE Stephanie [Serpentine Primary School]</cp:lastModifiedBy>
  <cp:revision>45</cp:revision>
  <dcterms:created xsi:type="dcterms:W3CDTF">2021-08-04T08:19:39Z</dcterms:created>
  <dcterms:modified xsi:type="dcterms:W3CDTF">2022-11-07T05:22:26Z</dcterms:modified>
</cp:coreProperties>
</file>