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7" r:id="rId6"/>
    <p:sldId id="273" r:id="rId7"/>
    <p:sldId id="260" r:id="rId8"/>
    <p:sldId id="262" r:id="rId9"/>
    <p:sldId id="264" r:id="rId10"/>
    <p:sldId id="265" r:id="rId11"/>
    <p:sldId id="285" r:id="rId12"/>
    <p:sldId id="267" r:id="rId13"/>
    <p:sldId id="278" r:id="rId14"/>
    <p:sldId id="287" r:id="rId15"/>
    <p:sldId id="279" r:id="rId16"/>
    <p:sldId id="286" r:id="rId17"/>
    <p:sldId id="284" r:id="rId18"/>
  </p:sldIdLst>
  <p:sldSz cx="12192000" cy="6858000"/>
  <p:notesSz cx="6858000" cy="9144000"/>
  <p:embeddedFontLst>
    <p:embeddedFont>
      <p:font typeface="Quattrocento Sans" panose="020B060402020202020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g1Z5T05CoopI2+kaTVe+TClfbl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60"/>
  </p:normalViewPr>
  <p:slideViewPr>
    <p:cSldViewPr snapToGrid="0">
      <p:cViewPr varScale="1">
        <p:scale>
          <a:sx n="94" d="100"/>
          <a:sy n="94" d="100"/>
        </p:scale>
        <p:origin x="2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657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7414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4644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1976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8144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6403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8573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6196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1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561323" y="1199073"/>
            <a:ext cx="9144000" cy="483941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sz="2800" b="1" dirty="0"/>
              <a:t>Year: 3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sz="2800" b="1" dirty="0"/>
              <a:t>Term</a:t>
            </a:r>
            <a:r>
              <a:rPr lang="en-AU" sz="2800" b="1"/>
              <a:t>: </a:t>
            </a:r>
            <a:r>
              <a:rPr lang="en-AU" sz="2800" b="1" smtClean="0"/>
              <a:t>2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sz="2800" b="1" dirty="0"/>
              <a:t>Objective: </a:t>
            </a:r>
            <a:r>
              <a:rPr lang="en-AU" sz="2800" dirty="0"/>
              <a:t>Combine and punctuate sentences using </a:t>
            </a:r>
            <a:r>
              <a:rPr lang="en-AU" sz="2800" dirty="0" smtClean="0"/>
              <a:t>coordinating conjunctions</a:t>
            </a:r>
            <a:endParaRPr sz="28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sz="2800" b="1" dirty="0"/>
              <a:t>Author: </a:t>
            </a:r>
            <a:r>
              <a:rPr lang="en-AU" sz="2800" dirty="0" smtClean="0"/>
              <a:t>Stephanie Le Lievre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231" name="Google Shape;231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0"/>
          <p:cNvSpPr txBox="1"/>
          <p:nvPr/>
        </p:nvSpPr>
        <p:spPr>
          <a:xfrm>
            <a:off x="289401" y="2360540"/>
            <a:ext cx="114414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Ethan </a:t>
            </a: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 late for school, _____ he got a detention.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222;p9"/>
          <p:cNvSpPr txBox="1"/>
          <p:nvPr/>
        </p:nvSpPr>
        <p:spPr>
          <a:xfrm>
            <a:off x="0" y="3772045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222;p9"/>
          <p:cNvSpPr txBox="1"/>
          <p:nvPr/>
        </p:nvSpPr>
        <p:spPr>
          <a:xfrm>
            <a:off x="2911928" y="3761126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222;p9"/>
          <p:cNvSpPr txBox="1"/>
          <p:nvPr/>
        </p:nvSpPr>
        <p:spPr>
          <a:xfrm>
            <a:off x="5823857" y="3761126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222;p9"/>
          <p:cNvSpPr txBox="1"/>
          <p:nvPr/>
        </p:nvSpPr>
        <p:spPr>
          <a:xfrm>
            <a:off x="8735786" y="3758516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225;p9"/>
          <p:cNvSpPr txBox="1"/>
          <p:nvPr/>
        </p:nvSpPr>
        <p:spPr>
          <a:xfrm>
            <a:off x="289401" y="5055075"/>
            <a:ext cx="1190259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Ethan was late for school, </a:t>
            </a:r>
            <a:r>
              <a:rPr lang="en-AU" sz="3200" b="1" u="sng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lang="en-AU" sz="32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he got a detention.  </a:t>
            </a:r>
            <a:endParaRPr sz="32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7;p9"/>
          <p:cNvSpPr txBox="1"/>
          <p:nvPr/>
        </p:nvSpPr>
        <p:spPr>
          <a:xfrm>
            <a:off x="10203336" y="821718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coordinating </a:t>
            </a: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conjunction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that the best fit?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16;p9"/>
          <p:cNvSpPr/>
          <p:nvPr/>
        </p:nvSpPr>
        <p:spPr>
          <a:xfrm>
            <a:off x="105304" y="563795"/>
            <a:ext cx="6538092" cy="70784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coordinating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conjunction into the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compound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sentence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231" name="Google Shape;231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0"/>
          <p:cNvSpPr txBox="1"/>
          <p:nvPr/>
        </p:nvSpPr>
        <p:spPr>
          <a:xfrm>
            <a:off x="289401" y="2360540"/>
            <a:ext cx="1144144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trees fell, _________ the lumberjack stripped the branches from its trunk.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222;p9"/>
          <p:cNvSpPr txBox="1"/>
          <p:nvPr/>
        </p:nvSpPr>
        <p:spPr>
          <a:xfrm>
            <a:off x="0" y="3772045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222;p9"/>
          <p:cNvSpPr txBox="1"/>
          <p:nvPr/>
        </p:nvSpPr>
        <p:spPr>
          <a:xfrm>
            <a:off x="2911928" y="3761126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222;p9"/>
          <p:cNvSpPr txBox="1"/>
          <p:nvPr/>
        </p:nvSpPr>
        <p:spPr>
          <a:xfrm>
            <a:off x="5823857" y="3761126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222;p9"/>
          <p:cNvSpPr txBox="1"/>
          <p:nvPr/>
        </p:nvSpPr>
        <p:spPr>
          <a:xfrm>
            <a:off x="8735786" y="3758516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225;p9"/>
          <p:cNvSpPr txBox="1"/>
          <p:nvPr/>
        </p:nvSpPr>
        <p:spPr>
          <a:xfrm>
            <a:off x="289401" y="5055075"/>
            <a:ext cx="1190259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trees fell, </a:t>
            </a:r>
            <a:r>
              <a:rPr lang="en-AU" sz="3200" b="1" u="sng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32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lumberjack stripped the branches from its trunk.</a:t>
            </a:r>
            <a:endParaRPr sz="32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7;p9"/>
          <p:cNvSpPr txBox="1"/>
          <p:nvPr/>
        </p:nvSpPr>
        <p:spPr>
          <a:xfrm>
            <a:off x="10203336" y="821718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coordinating </a:t>
            </a: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conjunction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that the best fit?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16;p9"/>
          <p:cNvSpPr/>
          <p:nvPr/>
        </p:nvSpPr>
        <p:spPr>
          <a:xfrm>
            <a:off x="105304" y="563795"/>
            <a:ext cx="6538092" cy="70784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coordinating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conjunction into the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compound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sentence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920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pic>
        <p:nvPicPr>
          <p:cNvPr id="261" name="Google Shape;261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25785" y="98357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87412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2"/>
          <p:cNvSpPr/>
          <p:nvPr/>
        </p:nvSpPr>
        <p:spPr>
          <a:xfrm>
            <a:off x="105303" y="563795"/>
            <a:ext cx="7111925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these sentences using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appropriate coordinating conjunction 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Fix the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punctuation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12"/>
          <p:cNvSpPr txBox="1"/>
          <p:nvPr/>
        </p:nvSpPr>
        <p:spPr>
          <a:xfrm>
            <a:off x="233223" y="2525828"/>
            <a:ext cx="6696204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Mary loves spaghetti.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12"/>
          <p:cNvSpPr txBox="1"/>
          <p:nvPr/>
        </p:nvSpPr>
        <p:spPr>
          <a:xfrm>
            <a:off x="214842" y="3527269"/>
            <a:ext cx="6732965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Mary doesn’t like pizza.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604" y="5113487"/>
            <a:ext cx="9464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Mary loves spaghetti, </a:t>
            </a:r>
            <a:r>
              <a:rPr lang="en-AU" sz="32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she don’t love pizza. </a:t>
            </a:r>
            <a:endParaRPr lang="en-AU"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217;p9"/>
          <p:cNvSpPr txBox="1"/>
          <p:nvPr/>
        </p:nvSpPr>
        <p:spPr>
          <a:xfrm>
            <a:off x="10203336" y="821718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conjunction the best fit?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did I use a pronoun (she)?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51064" y="3453493"/>
            <a:ext cx="824593" cy="7511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</a:t>
            </a: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</a:t>
            </a: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dirty="0"/>
          </a:p>
        </p:txBody>
      </p:sp>
      <p:sp>
        <p:nvSpPr>
          <p:cNvPr id="265" name="Google Shape;265;p12"/>
          <p:cNvSpPr txBox="1"/>
          <p:nvPr/>
        </p:nvSpPr>
        <p:spPr>
          <a:xfrm>
            <a:off x="251604" y="2544362"/>
            <a:ext cx="6696204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James forgot his toothbrush.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12"/>
          <p:cNvSpPr txBox="1"/>
          <p:nvPr/>
        </p:nvSpPr>
        <p:spPr>
          <a:xfrm>
            <a:off x="214843" y="3408283"/>
            <a:ext cx="6732965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James has to buy a new one.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604" y="5113487"/>
            <a:ext cx="115098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James forgot his toothbrush, </a:t>
            </a:r>
            <a:r>
              <a:rPr lang="en-AU" sz="32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he has to buy a new one.</a:t>
            </a:r>
            <a:endParaRPr lang="en-AU"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217;p9"/>
          <p:cNvSpPr txBox="1"/>
          <p:nvPr/>
        </p:nvSpPr>
        <p:spPr>
          <a:xfrm>
            <a:off x="10203336" y="821718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did you choose that conjunction?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pronoun did you add?</a:t>
            </a:r>
          </a:p>
        </p:txBody>
      </p:sp>
      <p:pic>
        <p:nvPicPr>
          <p:cNvPr id="14" name="Google Shape;246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48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49;p1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95;p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23590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Straight Connector 18"/>
          <p:cNvCxnSpPr/>
          <p:nvPr/>
        </p:nvCxnSpPr>
        <p:spPr>
          <a:xfrm flipV="1">
            <a:off x="351064" y="3453493"/>
            <a:ext cx="824593" cy="7511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264;p12"/>
          <p:cNvSpPr/>
          <p:nvPr/>
        </p:nvSpPr>
        <p:spPr>
          <a:xfrm>
            <a:off x="105303" y="563795"/>
            <a:ext cx="7111925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these sentences using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appropriate coordinating conjunction 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Fix the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punctuation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1632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</a:t>
            </a: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do</a:t>
            </a:r>
            <a:endParaRPr dirty="0"/>
          </a:p>
        </p:txBody>
      </p:sp>
      <p:sp>
        <p:nvSpPr>
          <p:cNvPr id="265" name="Google Shape;265;p12"/>
          <p:cNvSpPr txBox="1"/>
          <p:nvPr/>
        </p:nvSpPr>
        <p:spPr>
          <a:xfrm>
            <a:off x="214843" y="2299222"/>
            <a:ext cx="6696204" cy="58473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Global warming is worsening.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12"/>
          <p:cNvSpPr txBox="1"/>
          <p:nvPr/>
        </p:nvSpPr>
        <p:spPr>
          <a:xfrm>
            <a:off x="178082" y="3121579"/>
            <a:ext cx="6732965" cy="1077178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Global warming requires it our urgent attention.</a:t>
            </a:r>
            <a:endParaRPr lang="en-AU"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8378" y="5050041"/>
            <a:ext cx="114258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Global warming is worsening, </a:t>
            </a:r>
            <a:r>
              <a:rPr lang="en-AU" sz="32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it requires our urgent attention.</a:t>
            </a:r>
            <a:endParaRPr lang="en-AU"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217;p9"/>
          <p:cNvSpPr txBox="1"/>
          <p:nvPr/>
        </p:nvSpPr>
        <p:spPr>
          <a:xfrm>
            <a:off x="10203336" y="821718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lvl="0"/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did you choose that conjunction?</a:t>
            </a:r>
          </a:p>
          <a:p>
            <a:pPr lvl="0"/>
            <a:endParaRPr lang="en-AU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/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pronoun did you add?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" name="Google Shape;246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48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49;p1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95;p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23590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/>
          <p:cNvCxnSpPr/>
          <p:nvPr/>
        </p:nvCxnSpPr>
        <p:spPr>
          <a:xfrm flipV="1">
            <a:off x="395967" y="3187589"/>
            <a:ext cx="2808515" cy="5579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264;p12"/>
          <p:cNvSpPr/>
          <p:nvPr/>
        </p:nvSpPr>
        <p:spPr>
          <a:xfrm>
            <a:off x="105303" y="563795"/>
            <a:ext cx="7111925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these sentences using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appropriate coordinating conjunction 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Fix the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punctuation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2938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</a:t>
            </a: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</a:t>
            </a: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dirty="0"/>
          </a:p>
        </p:txBody>
      </p:sp>
      <p:sp>
        <p:nvSpPr>
          <p:cNvPr id="265" name="Google Shape;265;p12"/>
          <p:cNvSpPr txBox="1"/>
          <p:nvPr/>
        </p:nvSpPr>
        <p:spPr>
          <a:xfrm>
            <a:off x="214843" y="2299222"/>
            <a:ext cx="6696204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Lilly loves playing hockey.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12"/>
          <p:cNvSpPr txBox="1"/>
          <p:nvPr/>
        </p:nvSpPr>
        <p:spPr>
          <a:xfrm>
            <a:off x="178082" y="3121579"/>
            <a:ext cx="6732965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Lilly loves playing </a:t>
            </a: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basketball.</a:t>
            </a:r>
            <a:endParaRPr lang="en-AU"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8378" y="5050041"/>
            <a:ext cx="114258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Lilly loves playing hockey and basketball, </a:t>
            </a:r>
            <a:r>
              <a:rPr lang="en-AU" sz="32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she does not like dancing.</a:t>
            </a:r>
            <a:endParaRPr lang="en-AU"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217;p9"/>
          <p:cNvSpPr txBox="1"/>
          <p:nvPr/>
        </p:nvSpPr>
        <p:spPr>
          <a:xfrm>
            <a:off x="10203336" y="821718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lvl="0"/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did you choose that conjunction?</a:t>
            </a:r>
          </a:p>
          <a:p>
            <a:pPr lvl="0"/>
            <a:endParaRPr lang="en-AU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/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pronoun did you add?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" name="Google Shape;246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48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49;p1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95;p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23590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266;p12"/>
          <p:cNvSpPr txBox="1"/>
          <p:nvPr/>
        </p:nvSpPr>
        <p:spPr>
          <a:xfrm>
            <a:off x="196462" y="3943936"/>
            <a:ext cx="6732965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Lilly does not like dancing.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64;p12"/>
          <p:cNvSpPr/>
          <p:nvPr/>
        </p:nvSpPr>
        <p:spPr>
          <a:xfrm>
            <a:off x="105303" y="563795"/>
            <a:ext cx="7111925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these sentences using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appropriate coordinating conjunction 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Fix the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punctuation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1608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</a:t>
            </a: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do</a:t>
            </a:r>
            <a:endParaRPr dirty="0"/>
          </a:p>
        </p:txBody>
      </p:sp>
      <p:sp>
        <p:nvSpPr>
          <p:cNvPr id="265" name="Google Shape;265;p12"/>
          <p:cNvSpPr txBox="1"/>
          <p:nvPr/>
        </p:nvSpPr>
        <p:spPr>
          <a:xfrm>
            <a:off x="214843" y="2299222"/>
            <a:ext cx="6696204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Jade went to the zoo.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12"/>
          <p:cNvSpPr txBox="1"/>
          <p:nvPr/>
        </p:nvSpPr>
        <p:spPr>
          <a:xfrm>
            <a:off x="178082" y="3121579"/>
            <a:ext cx="6732965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Jade did not see the lions.</a:t>
            </a:r>
            <a:endParaRPr lang="en-AU"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8378" y="5050041"/>
            <a:ext cx="114258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Jade went to the zoo, </a:t>
            </a:r>
            <a:r>
              <a:rPr lang="en-AU" sz="32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she did not see the lions or tigers.</a:t>
            </a:r>
            <a:endParaRPr lang="en-AU"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217;p9"/>
          <p:cNvSpPr txBox="1"/>
          <p:nvPr/>
        </p:nvSpPr>
        <p:spPr>
          <a:xfrm>
            <a:off x="10203336" y="821718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lvl="0"/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did you choose that conjunction?</a:t>
            </a:r>
          </a:p>
          <a:p>
            <a:pPr lvl="0"/>
            <a:endParaRPr lang="en-AU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/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pronoun did you add?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" name="Google Shape;246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48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49;p1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95;p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23590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266;p12"/>
          <p:cNvSpPr txBox="1"/>
          <p:nvPr/>
        </p:nvSpPr>
        <p:spPr>
          <a:xfrm>
            <a:off x="196462" y="3943936"/>
            <a:ext cx="6732965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Jade did not see the tigers.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264;p12"/>
          <p:cNvSpPr/>
          <p:nvPr/>
        </p:nvSpPr>
        <p:spPr>
          <a:xfrm>
            <a:off x="105303" y="563795"/>
            <a:ext cx="7111925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these sentences using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appropriate coordinating conjunction 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Fix the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punctuation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8044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</a:t>
            </a: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</a:t>
            </a: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dirty="0"/>
          </a:p>
        </p:txBody>
      </p:sp>
      <p:sp>
        <p:nvSpPr>
          <p:cNvPr id="265" name="Google Shape;265;p12"/>
          <p:cNvSpPr txBox="1"/>
          <p:nvPr/>
        </p:nvSpPr>
        <p:spPr>
          <a:xfrm>
            <a:off x="105303" y="2080642"/>
            <a:ext cx="6696204" cy="1077178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sentences here from texts/topics in class</a:t>
            </a:r>
            <a:endParaRPr lang="en-AU"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12"/>
          <p:cNvSpPr txBox="1"/>
          <p:nvPr/>
        </p:nvSpPr>
        <p:spPr>
          <a:xfrm>
            <a:off x="68542" y="3313154"/>
            <a:ext cx="6732965" cy="1077178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sentences here from texts/topics in class</a:t>
            </a:r>
          </a:p>
        </p:txBody>
      </p:sp>
      <p:sp>
        <p:nvSpPr>
          <p:cNvPr id="12" name="Google Shape;217;p9"/>
          <p:cNvSpPr txBox="1"/>
          <p:nvPr/>
        </p:nvSpPr>
        <p:spPr>
          <a:xfrm>
            <a:off x="10203336" y="821718"/>
            <a:ext cx="1988664" cy="116951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a complex sentence?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the clauses?</a:t>
            </a:r>
          </a:p>
        </p:txBody>
      </p:sp>
      <p:pic>
        <p:nvPicPr>
          <p:cNvPr id="13" name="Google Shape;246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48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84740" y="100591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95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264;p12"/>
          <p:cNvSpPr/>
          <p:nvPr/>
        </p:nvSpPr>
        <p:spPr>
          <a:xfrm>
            <a:off x="105303" y="563795"/>
            <a:ext cx="7111925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these sentences using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appropriate coordinating conjunction 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Fix the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punctuation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66;p12"/>
          <p:cNvSpPr txBox="1"/>
          <p:nvPr/>
        </p:nvSpPr>
        <p:spPr>
          <a:xfrm>
            <a:off x="0" y="4551989"/>
            <a:ext cx="6732965" cy="1077178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sentences here from texts/topics in class</a:t>
            </a:r>
          </a:p>
        </p:txBody>
      </p:sp>
    </p:spTree>
    <p:extLst>
      <p:ext uri="{BB962C8B-B14F-4D97-AF65-F5344CB8AC3E}">
        <p14:creationId xmlns:p14="http://schemas.microsoft.com/office/powerpoint/2010/main" val="218566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1" name="Google Shape;111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/>
        </p:nvSpPr>
        <p:spPr>
          <a:xfrm>
            <a:off x="923925" y="2190750"/>
            <a:ext cx="10553700" cy="95406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combine and punctuate sentences using </a:t>
            </a:r>
            <a:r>
              <a:rPr lang="en-AU" sz="28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coordinating conjunctions.</a:t>
            </a:r>
            <a:endParaRPr sz="2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19" name="Google Shape;119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130" name="Google Shape;130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132" name="Google Shape;132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54907" y="1083340"/>
            <a:ext cx="894827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600" dirty="0" smtClean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An independent clause is part of a sentence that has a subject and a verb and can be a stand alone sentence.</a:t>
            </a:r>
            <a:endParaRPr lang="en-AU" sz="1600" dirty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907" y="471618"/>
            <a:ext cx="915006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2250">
              <a:lnSpc>
                <a:spcPct val="90000"/>
              </a:lnSpc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compound sentence is made up of two independent clauses joined with a coordinating conjunction.</a:t>
            </a:r>
            <a:endParaRPr lang="en-AU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514350" y="2721225"/>
            <a:ext cx="107642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u="sng" dirty="0" smtClean="0">
                <a:latin typeface="Century Gothic" panose="020B0502020202020204" pitchFamily="34" charset="0"/>
              </a:rPr>
              <a:t>We left early for school</a:t>
            </a:r>
            <a:r>
              <a:rPr lang="en-AU" sz="3200" dirty="0" smtClean="0">
                <a:latin typeface="Century Gothic" panose="020B0502020202020204" pitchFamily="34" charset="0"/>
              </a:rPr>
              <a:t>, so </a:t>
            </a:r>
            <a:r>
              <a:rPr lang="en-AU" sz="3200" u="sng" dirty="0" smtClean="0">
                <a:latin typeface="Century Gothic" panose="020B0502020202020204" pitchFamily="34" charset="0"/>
              </a:rPr>
              <a:t>that we could finish our homework.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1900" y="5183625"/>
            <a:ext cx="413112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entury Gothic" panose="020B0502020202020204" pitchFamily="34" charset="0"/>
              </a:rPr>
              <a:t>In both of these sentences, the independent clauses are underlined. </a:t>
            </a:r>
            <a:endParaRPr lang="en-AU" sz="2000" dirty="0">
              <a:latin typeface="Century Gothic" panose="020B0502020202020204" pitchFamily="34" charset="0"/>
            </a:endParaRPr>
          </a:p>
        </p:txBody>
      </p:sp>
      <p:sp>
        <p:nvSpPr>
          <p:cNvPr id="24" name="Google Shape;131;p4"/>
          <p:cNvSpPr txBox="1"/>
          <p:nvPr/>
        </p:nvSpPr>
        <p:spPr>
          <a:xfrm>
            <a:off x="10181939" y="1250631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lvl="1" indent="-285750"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are the clauses independent?</a:t>
            </a:r>
          </a:p>
          <a:p>
            <a:pPr marL="285750" lvl="1" indent="-285750"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separating the clauses?</a:t>
            </a:r>
          </a:p>
        </p:txBody>
      </p:sp>
      <p:sp>
        <p:nvSpPr>
          <p:cNvPr id="2" name="Rectangle 1"/>
          <p:cNvSpPr/>
          <p:nvPr/>
        </p:nvSpPr>
        <p:spPr>
          <a:xfrm>
            <a:off x="69811" y="1724567"/>
            <a:ext cx="863331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225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Coordinating conjunctions are 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or, 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nd, 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or, 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ut, 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r, 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et, 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(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FANBOYS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</a:t>
            </a:r>
            <a:endParaRPr lang="en-A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14349" y="3982221"/>
            <a:ext cx="10764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u="sng" dirty="0" smtClean="0">
                <a:latin typeface="Century Gothic" panose="020B0502020202020204" pitchFamily="34" charset="0"/>
              </a:rPr>
              <a:t>I was so hungry</a:t>
            </a:r>
            <a:r>
              <a:rPr lang="en-AU" sz="3200" dirty="0" smtClean="0">
                <a:latin typeface="Century Gothic" panose="020B0502020202020204" pitchFamily="34" charset="0"/>
              </a:rPr>
              <a:t>, but </a:t>
            </a:r>
            <a:r>
              <a:rPr lang="en-AU" sz="3200" u="sng" dirty="0" smtClean="0">
                <a:latin typeface="Century Gothic" panose="020B0502020202020204" pitchFamily="34" charset="0"/>
              </a:rPr>
              <a:t>there wasn’t any food left.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  <p:bldP spid="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</p:txBody>
      </p:sp>
      <p:sp>
        <p:nvSpPr>
          <p:cNvPr id="130" name="Google Shape;130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132" name="Google Shape;132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69811" y="785253"/>
            <a:ext cx="863331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225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Coordinating conjunctions are 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or, 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nd, 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or, 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ut, 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r, 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et, 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(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FANBOYS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</a:t>
            </a:r>
            <a:endParaRPr lang="en-AU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9863" y="1581694"/>
            <a:ext cx="7164755" cy="508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5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126" name="Google Shape;126;p4"/>
          <p:cNvSpPr txBox="1"/>
          <p:nvPr/>
        </p:nvSpPr>
        <p:spPr>
          <a:xfrm>
            <a:off x="197455" y="2236856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-AU" sz="2000" u="sng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Mary dropped the glass,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 </a:t>
            </a:r>
            <a:r>
              <a:rPr lang="en-AU" sz="2000" u="sng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needed to find a broom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215867" y="3033600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r>
              <a:rPr lang="en-AU" sz="2000" u="sng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love dogs,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2000" u="sng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 can’t stand cats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215867" y="3712844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</a:t>
            </a:r>
            <a:r>
              <a:rPr lang="en-AU" sz="2000" u="sng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Adam went to soccer practice,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lang="en-AU" sz="2000" u="sng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Lucy went to swimming lessons.</a:t>
            </a:r>
            <a:endParaRPr sz="2000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5867" y="1250631"/>
            <a:ext cx="6323275" cy="762661"/>
            <a:chOff x="215867" y="1250631"/>
            <a:chExt cx="6323275" cy="762661"/>
          </a:xfrm>
        </p:grpSpPr>
        <p:sp>
          <p:nvSpPr>
            <p:cNvPr id="125" name="Google Shape;125;p4"/>
            <p:cNvSpPr/>
            <p:nvPr/>
          </p:nvSpPr>
          <p:spPr>
            <a:xfrm>
              <a:off x="215867" y="1250631"/>
              <a:ext cx="5744061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400" b="1" dirty="0" smtClean="0">
                  <a:solidFill>
                    <a:srgbClr val="00B05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Examples of compound sentences:</a:t>
              </a:r>
              <a:endParaRPr dirty="0"/>
            </a:p>
          </p:txBody>
        </p:sp>
        <p:pic>
          <p:nvPicPr>
            <p:cNvPr id="129" name="Google Shape;129;p4" descr="https://cdn3.vectorstock.com/i/1000x1000/77/52/yes-tick-icon-vector-22957752.jpg"/>
            <p:cNvPicPr preferRelativeResize="0"/>
            <p:nvPr/>
          </p:nvPicPr>
          <p:blipFill rotWithShape="1">
            <a:blip r:embed="rId3">
              <a:alphaModFix/>
            </a:blip>
            <a:srcRect b="10582"/>
            <a:stretch/>
          </p:blipFill>
          <p:spPr>
            <a:xfrm>
              <a:off x="5701272" y="1392203"/>
              <a:ext cx="837870" cy="6210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" name="Google Shape;130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10207200" y="1079579"/>
            <a:ext cx="1988664" cy="181584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ordinating </a:t>
            </a: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conjunction? 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an example of a 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compound sentence?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2" name="Google Shape;132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28;p4"/>
          <p:cNvSpPr txBox="1"/>
          <p:nvPr/>
        </p:nvSpPr>
        <p:spPr>
          <a:xfrm>
            <a:off x="185387" y="4426926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u="sng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Should I go to the movies with Alex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or </a:t>
            </a:r>
            <a:r>
              <a:rPr lang="en-AU" sz="2000" u="sng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should I stay home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1900" y="5183625"/>
            <a:ext cx="413112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entury Gothic" panose="020B0502020202020204" pitchFamily="34" charset="0"/>
              </a:rPr>
              <a:t>In all of these sentences, the independent clauses are underlined. </a:t>
            </a:r>
            <a:endParaRPr lang="en-AU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06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/>
          <p:nvPr/>
        </p:nvSpPr>
        <p:spPr>
          <a:xfrm>
            <a:off x="240003" y="1928378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Kim and John like to play chess.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258597" y="4517699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Math is my favourite subject because I’m very good at it. 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258597" y="3338207"/>
            <a:ext cx="10627658" cy="64629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</a:t>
            </a:r>
            <a:r>
              <a:rPr lang="en-AU" sz="1800" dirty="0" smtClean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only contains one </a:t>
            </a:r>
            <a:r>
              <a:rPr lang="en-AU" sz="18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independent clause</a:t>
            </a:r>
            <a:r>
              <a:rPr lang="en-AU" sz="1800" dirty="0" smtClean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The ‘and’ is separating subjects (Kim and John)- not clauses.   </a:t>
            </a:r>
            <a:endParaRPr sz="1800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570010" y="5595146"/>
            <a:ext cx="10627658" cy="64629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contains </a:t>
            </a:r>
            <a:r>
              <a:rPr lang="en-AU" sz="1800" dirty="0" smtClean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subordinating conjunction- ‘because’ isn’t a coordinating conjunction. </a:t>
            </a:r>
            <a:endParaRPr sz="1800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1144" y="859329"/>
            <a:ext cx="4458959" cy="784725"/>
            <a:chOff x="171144" y="859329"/>
            <a:chExt cx="4458959" cy="784725"/>
          </a:xfrm>
        </p:grpSpPr>
        <p:sp>
          <p:nvSpPr>
            <p:cNvPr id="140" name="Google Shape;140;p5"/>
            <p:cNvSpPr/>
            <p:nvPr/>
          </p:nvSpPr>
          <p:spPr>
            <a:xfrm>
              <a:off x="171144" y="1020860"/>
              <a:ext cx="259266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400" b="1" dirty="0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Non-Examples:</a:t>
              </a:r>
              <a:endParaRPr dirty="0"/>
            </a:p>
          </p:txBody>
        </p:sp>
        <p:pic>
          <p:nvPicPr>
            <p:cNvPr id="145" name="Google Shape;145;p5" descr="See the source image"/>
            <p:cNvPicPr preferRelativeResize="0"/>
            <p:nvPr/>
          </p:nvPicPr>
          <p:blipFill rotWithShape="1">
            <a:blip r:embed="rId3">
              <a:alphaModFix/>
            </a:blip>
            <a:srcRect l="50750"/>
            <a:stretch/>
          </p:blipFill>
          <p:spPr>
            <a:xfrm>
              <a:off x="3772853" y="859329"/>
              <a:ext cx="857250" cy="784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6" name="Google Shape;146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47" name="Google Shape;147;p5"/>
          <p:cNvSpPr txBox="1"/>
          <p:nvPr/>
        </p:nvSpPr>
        <p:spPr>
          <a:xfrm>
            <a:off x="10203336" y="1141144"/>
            <a:ext cx="1988664" cy="187743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a subordinate conjunction used in a complex sentence?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8" name="Google Shape;148;p5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 txBox="1">
            <a:spLocks noGrp="1"/>
          </p:cNvSpPr>
          <p:nvPr>
            <p:ph type="body" idx="1"/>
          </p:nvPr>
        </p:nvSpPr>
        <p:spPr>
          <a:xfrm>
            <a:off x="64071" y="1282231"/>
            <a:ext cx="8863797" cy="32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sz="2000" b="1" dirty="0"/>
              <a:t>What sentences </a:t>
            </a:r>
            <a:r>
              <a:rPr lang="en-AU" sz="2000" b="1" dirty="0" smtClean="0"/>
              <a:t>are compound?</a:t>
            </a:r>
            <a:endParaRPr dirty="0"/>
          </a:p>
        </p:txBody>
      </p:sp>
      <p:sp>
        <p:nvSpPr>
          <p:cNvPr id="178" name="Google Shape;178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/>
          </a:p>
        </p:txBody>
      </p:sp>
      <p:sp>
        <p:nvSpPr>
          <p:cNvPr id="179" name="Google Shape;179;p7"/>
          <p:cNvSpPr txBox="1"/>
          <p:nvPr/>
        </p:nvSpPr>
        <p:spPr>
          <a:xfrm>
            <a:off x="10203336" y="917628"/>
            <a:ext cx="1988664" cy="116951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it/ isn’t it a an example of 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compound sentence?</a:t>
            </a: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4" name="Google Shape;184;p7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90845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7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7"/>
          <p:cNvSpPr/>
          <p:nvPr/>
        </p:nvSpPr>
        <p:spPr>
          <a:xfrm>
            <a:off x="189845" y="1446244"/>
            <a:ext cx="9458287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lang="en-AU" sz="2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 love eating fish and chips.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lang="en-AU" sz="2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Rod went to the shops, but he forgot his wallet.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lang="en-AU" sz="2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Stacey will go to university after she finishes school.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lang="en-AU" sz="2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forgot my umbrella, so I had to borrow someone else’s. </a:t>
            </a: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7" name="Google Shape;187;p7" descr="https://cdn3.vectorstock.com/i/1000x1000/77/52/yes-tick-icon-vector-22957752.jpg"/>
          <p:cNvPicPr preferRelativeResize="0"/>
          <p:nvPr/>
        </p:nvPicPr>
        <p:blipFill rotWithShape="1">
          <a:blip r:embed="rId5">
            <a:alphaModFix/>
          </a:blip>
          <a:srcRect b="10582"/>
          <a:stretch/>
        </p:blipFill>
        <p:spPr>
          <a:xfrm>
            <a:off x="9054281" y="2813851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7" descr="See the source image"/>
          <p:cNvPicPr preferRelativeResize="0"/>
          <p:nvPr/>
        </p:nvPicPr>
        <p:blipFill rotWithShape="1">
          <a:blip r:embed="rId6">
            <a:alphaModFix/>
          </a:blip>
          <a:srcRect l="50750"/>
          <a:stretch/>
        </p:blipFill>
        <p:spPr>
          <a:xfrm>
            <a:off x="9736122" y="3607379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7" descr="See the source image"/>
          <p:cNvPicPr preferRelativeResize="0"/>
          <p:nvPr/>
        </p:nvPicPr>
        <p:blipFill rotWithShape="1">
          <a:blip r:embed="rId6">
            <a:alphaModFix/>
          </a:blip>
          <a:srcRect l="50750"/>
          <a:stretch/>
        </p:blipFill>
        <p:spPr>
          <a:xfrm>
            <a:off x="5695551" y="2054886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7" descr="https://cdn3.vectorstock.com/i/1000x1000/77/52/yes-tick-icon-vector-22957752.jpg"/>
          <p:cNvPicPr preferRelativeResize="0"/>
          <p:nvPr/>
        </p:nvPicPr>
        <p:blipFill rotWithShape="1">
          <a:blip r:embed="rId5">
            <a:alphaModFix/>
          </a:blip>
          <a:srcRect b="10582"/>
          <a:stretch/>
        </p:blipFill>
        <p:spPr>
          <a:xfrm>
            <a:off x="9450182" y="4719362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7" descr="Logo, 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44772" y="20465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7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18850" y="20465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7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744772" y="87872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7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18850" y="86461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80;p7" descr="Logo, 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9804" y="171784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1;p7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855" y="275855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82;p7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855" y="3567184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83;p7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4751" y="4386515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sp>
        <p:nvSpPr>
          <p:cNvPr id="216" name="Google Shape;216;p9"/>
          <p:cNvSpPr/>
          <p:nvPr/>
        </p:nvSpPr>
        <p:spPr>
          <a:xfrm>
            <a:off x="105304" y="563795"/>
            <a:ext cx="6538092" cy="70784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coordinating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conjunction into the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compound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sentence</a:t>
            </a:r>
            <a:endParaRPr dirty="0"/>
          </a:p>
        </p:txBody>
      </p:sp>
      <p:sp>
        <p:nvSpPr>
          <p:cNvPr id="217" name="Google Shape;217;p9"/>
          <p:cNvSpPr txBox="1"/>
          <p:nvPr/>
        </p:nvSpPr>
        <p:spPr>
          <a:xfrm>
            <a:off x="10203336" y="821718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coordinating </a:t>
            </a: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conjunction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that the best fit?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8" name="Google Shape;218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9"/>
          <p:cNvSpPr txBox="1"/>
          <p:nvPr/>
        </p:nvSpPr>
        <p:spPr>
          <a:xfrm>
            <a:off x="289401" y="2190475"/>
            <a:ext cx="1144144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Blue is </a:t>
            </a: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usually my </a:t>
            </a: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favourite </a:t>
            </a: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colour, </a:t>
            </a: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 </a:t>
            </a: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love red roses. 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Google Shape;222;p9"/>
          <p:cNvSpPr txBox="1"/>
          <p:nvPr/>
        </p:nvSpPr>
        <p:spPr>
          <a:xfrm>
            <a:off x="0" y="3772045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9"/>
          <p:cNvSpPr txBox="1"/>
          <p:nvPr/>
        </p:nvSpPr>
        <p:spPr>
          <a:xfrm>
            <a:off x="289401" y="5055075"/>
            <a:ext cx="1190259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Blue is </a:t>
            </a:r>
            <a:r>
              <a:rPr lang="en-AU" sz="32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usually my </a:t>
            </a:r>
            <a:r>
              <a:rPr lang="en-AU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favourite </a:t>
            </a:r>
            <a:r>
              <a:rPr lang="en-AU" sz="32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colour, </a:t>
            </a:r>
            <a:r>
              <a:rPr lang="en-AU" sz="3200" b="1" u="sng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32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 love red roses.</a:t>
            </a:r>
            <a:endParaRPr sz="32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222;p9"/>
          <p:cNvSpPr txBox="1"/>
          <p:nvPr/>
        </p:nvSpPr>
        <p:spPr>
          <a:xfrm>
            <a:off x="2911928" y="3761126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222;p9"/>
          <p:cNvSpPr txBox="1"/>
          <p:nvPr/>
        </p:nvSpPr>
        <p:spPr>
          <a:xfrm>
            <a:off x="5823857" y="3761126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222;p9"/>
          <p:cNvSpPr txBox="1"/>
          <p:nvPr/>
        </p:nvSpPr>
        <p:spPr>
          <a:xfrm>
            <a:off x="8735786" y="3758516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953</Words>
  <Application>Microsoft Office PowerPoint</Application>
  <PresentationFormat>Widescreen</PresentationFormat>
  <Paragraphs>155</Paragraphs>
  <Slides>17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Noto Sans Symbols</vt:lpstr>
      <vt:lpstr>Quattrocento Sans</vt:lpstr>
      <vt:lpstr>Arial</vt:lpstr>
      <vt:lpstr>Century Gothic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17</cp:revision>
  <dcterms:created xsi:type="dcterms:W3CDTF">2021-08-04T08:19:39Z</dcterms:created>
  <dcterms:modified xsi:type="dcterms:W3CDTF">2022-11-07T09:19:39Z</dcterms:modified>
</cp:coreProperties>
</file>