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7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5" r:id="rId15"/>
    <p:sldId id="26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6858000" cy="9144000"/>
  <p:embeddedFontLst>
    <p:embeddedFont>
      <p:font typeface="Quattrocento Sans" panose="020B060402020202020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1Z5T05CoopI2+kaTVe+TClfbl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650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7414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1976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8106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676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2751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4433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403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57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196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199073"/>
            <a:ext cx="9144000" cy="483941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Year: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Term</a:t>
            </a:r>
            <a:r>
              <a:rPr lang="en-AU" sz="2800" b="1"/>
              <a:t>: </a:t>
            </a:r>
            <a:r>
              <a:rPr lang="en-AU" sz="2800" b="1" smtClean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Objective: </a:t>
            </a:r>
            <a:r>
              <a:rPr lang="en-AU" sz="2800" dirty="0"/>
              <a:t>Combine and punctuate sentences using </a:t>
            </a:r>
            <a:r>
              <a:rPr lang="en-AU" sz="2800" dirty="0" smtClean="0"/>
              <a:t>subordinating conjunctions</a:t>
            </a:r>
            <a:endParaRPr sz="2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Author: </a:t>
            </a:r>
            <a:r>
              <a:rPr lang="en-AU" sz="2800" dirty="0"/>
              <a:t>Loren O’Connor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/>
          <p:nvPr/>
        </p:nvSpPr>
        <p:spPr>
          <a:xfrm>
            <a:off x="176785" y="1882214"/>
            <a:ext cx="8901901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Butterflies remain in their chrysalis until they are ready to emerge.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8"/>
          <p:cNvSpPr txBox="1"/>
          <p:nvPr/>
        </p:nvSpPr>
        <p:spPr>
          <a:xfrm>
            <a:off x="176785" y="3725057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Mum made some cookies which everyone enjoyed.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176785" y="494753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we moved house, I 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made a lot of new friends. 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3210" y="377468"/>
            <a:ext cx="7010664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subordinate conjunction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independent clause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-1" y="-1"/>
            <a:ext cx="4539343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re-explanation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8"/>
          <p:cNvSpPr/>
          <p:nvPr/>
        </p:nvSpPr>
        <p:spPr>
          <a:xfrm>
            <a:off x="5696275" y="1794195"/>
            <a:ext cx="792542" cy="687452"/>
          </a:xfrm>
          <a:prstGeom prst="ellipse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8"/>
          <p:cNvCxnSpPr/>
          <p:nvPr/>
        </p:nvCxnSpPr>
        <p:spPr>
          <a:xfrm>
            <a:off x="380322" y="2374657"/>
            <a:ext cx="5168605" cy="0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7" name="Google Shape;207;p8"/>
          <p:cNvCxnSpPr/>
          <p:nvPr/>
        </p:nvCxnSpPr>
        <p:spPr>
          <a:xfrm>
            <a:off x="299709" y="4147287"/>
            <a:ext cx="4047636" cy="0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8" name="Google Shape;208;p8"/>
          <p:cNvSpPr/>
          <p:nvPr/>
        </p:nvSpPr>
        <p:spPr>
          <a:xfrm>
            <a:off x="4470269" y="3581891"/>
            <a:ext cx="1053551" cy="687452"/>
          </a:xfrm>
          <a:prstGeom prst="ellipse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9" name="Google Shape;209;p8"/>
          <p:cNvCxnSpPr/>
          <p:nvPr/>
        </p:nvCxnSpPr>
        <p:spPr>
          <a:xfrm>
            <a:off x="4139352" y="5379697"/>
            <a:ext cx="5248386" cy="9362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0" name="Google Shape;210;p8"/>
          <p:cNvSpPr/>
          <p:nvPr/>
        </p:nvSpPr>
        <p:spPr>
          <a:xfrm>
            <a:off x="176785" y="4701607"/>
            <a:ext cx="1153994" cy="687452"/>
          </a:xfrm>
          <a:prstGeom prst="ellipse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62;p6"/>
          <p:cNvSpPr txBox="1"/>
          <p:nvPr/>
        </p:nvSpPr>
        <p:spPr>
          <a:xfrm>
            <a:off x="10221800" y="1027753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subordinate conjunction?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‘because he lost the race’ the dependent clause?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105304" y="563795"/>
            <a:ext cx="6538092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subordinate conjunction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subordinate conjunction into the complex sentence</a:t>
            </a:r>
            <a:endParaRPr/>
          </a:p>
        </p:txBody>
      </p:sp>
      <p:sp>
        <p:nvSpPr>
          <p:cNvPr id="217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subordinate conjunction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that best fit?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 txBox="1"/>
          <p:nvPr/>
        </p:nvSpPr>
        <p:spPr>
          <a:xfrm>
            <a:off x="289401" y="2190475"/>
            <a:ext cx="114414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Blue is my favourite colour ______ it reminds me of a calming sea.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197397" y="3763808"/>
            <a:ext cx="3297382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4013137" y="3763808"/>
            <a:ext cx="3249027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8038951" y="3766300"/>
            <a:ext cx="3433469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289401" y="5055075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Blue is my favourite colour </a:t>
            </a:r>
            <a:r>
              <a:rPr lang="en-AU" sz="32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 reminds me of a calming sea.  </a:t>
            </a:r>
            <a:endParaRPr sz="3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31" name="Google Shape;231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0"/>
          <p:cNvSpPr/>
          <p:nvPr/>
        </p:nvSpPr>
        <p:spPr>
          <a:xfrm>
            <a:off x="105304" y="563795"/>
            <a:ext cx="6538092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subordinate conjunction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subordinate conjunction into the complex sentence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10"/>
          <p:cNvSpPr txBox="1"/>
          <p:nvPr/>
        </p:nvSpPr>
        <p:spPr>
          <a:xfrm>
            <a:off x="289401" y="2360540"/>
            <a:ext cx="114414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Ethan arrived at school ______ the bell rang.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10"/>
          <p:cNvSpPr txBox="1"/>
          <p:nvPr/>
        </p:nvSpPr>
        <p:spPr>
          <a:xfrm>
            <a:off x="197397" y="3763808"/>
            <a:ext cx="3297382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10"/>
          <p:cNvSpPr/>
          <p:nvPr/>
        </p:nvSpPr>
        <p:spPr>
          <a:xfrm>
            <a:off x="4013137" y="3763808"/>
            <a:ext cx="3249027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8038951" y="3766300"/>
            <a:ext cx="3433469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10"/>
          <p:cNvSpPr txBox="1"/>
          <p:nvPr/>
        </p:nvSpPr>
        <p:spPr>
          <a:xfrm>
            <a:off x="289401" y="5055075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Ethan arrived at school </a:t>
            </a:r>
            <a:r>
              <a:rPr lang="en-AU" sz="32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bell rang.  </a:t>
            </a:r>
            <a:endParaRPr sz="3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subordinate conjunction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that best fit?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46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1"/>
          <p:cNvSpPr/>
          <p:nvPr/>
        </p:nvSpPr>
        <p:spPr>
          <a:xfrm>
            <a:off x="105304" y="563795"/>
            <a:ext cx="6538092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subordinate conjunction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subordinate conjunction into the complex sentence</a:t>
            </a:r>
            <a:endParaRPr/>
          </a:p>
        </p:txBody>
      </p:sp>
      <p:sp>
        <p:nvSpPr>
          <p:cNvPr id="251" name="Google Shape;251;p11"/>
          <p:cNvSpPr txBox="1"/>
          <p:nvPr/>
        </p:nvSpPr>
        <p:spPr>
          <a:xfrm>
            <a:off x="289401" y="2225853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game will begin _____ both teams are on the field.</a:t>
            </a:r>
            <a:endParaRPr dirty="0"/>
          </a:p>
        </p:txBody>
      </p:sp>
      <p:sp>
        <p:nvSpPr>
          <p:cNvPr id="252" name="Google Shape;252;p11"/>
          <p:cNvSpPr txBox="1"/>
          <p:nvPr/>
        </p:nvSpPr>
        <p:spPr>
          <a:xfrm>
            <a:off x="197397" y="3763808"/>
            <a:ext cx="3297382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4013137" y="3763808"/>
            <a:ext cx="3249027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8038951" y="3766300"/>
            <a:ext cx="3433469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289401" y="5055075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game will begin </a:t>
            </a:r>
            <a:r>
              <a:rPr lang="en-AU" sz="3200" b="1" u="sng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both teams are on the field.</a:t>
            </a:r>
            <a:endParaRPr sz="3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subordinate conjunction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that best fit?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46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1"/>
          <p:cNvSpPr/>
          <p:nvPr/>
        </p:nvSpPr>
        <p:spPr>
          <a:xfrm>
            <a:off x="105304" y="563795"/>
            <a:ext cx="6538092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subordinate conjunction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subordinate conjunction into the complex sentence</a:t>
            </a:r>
            <a:endParaRPr/>
          </a:p>
        </p:txBody>
      </p:sp>
      <p:sp>
        <p:nvSpPr>
          <p:cNvPr id="251" name="Google Shape;251;p11"/>
          <p:cNvSpPr txBox="1"/>
          <p:nvPr/>
        </p:nvSpPr>
        <p:spPr>
          <a:xfrm>
            <a:off x="289401" y="2225853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both teams are on the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field, the fame will begin.</a:t>
            </a:r>
            <a:endParaRPr dirty="0"/>
          </a:p>
        </p:txBody>
      </p:sp>
      <p:sp>
        <p:nvSpPr>
          <p:cNvPr id="252" name="Google Shape;252;p11"/>
          <p:cNvSpPr txBox="1"/>
          <p:nvPr/>
        </p:nvSpPr>
        <p:spPr>
          <a:xfrm>
            <a:off x="197397" y="3763808"/>
            <a:ext cx="3297382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4013137" y="3763808"/>
            <a:ext cx="3249027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8038951" y="3766300"/>
            <a:ext cx="3433469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289401" y="5055075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b="1" u="sng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both teams are on the field, t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game will begin .</a:t>
            </a:r>
            <a:endParaRPr sz="32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subordinate conjunction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that best fit?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4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261" name="Google Shape;261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5785" y="98357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7412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subordinate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 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251604" y="3207953"/>
            <a:ext cx="669620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will be late for school. 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214843" y="4094083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pack my bag quickly.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604" y="5113487"/>
            <a:ext cx="10802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will be late for school unless I pack my bag quickly.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17228" y="3617029"/>
            <a:ext cx="2349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FF0000"/>
                </a:solidFill>
              </a:rPr>
              <a:t>unless</a:t>
            </a: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 complex sentence?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clauses?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8533" y="5959339"/>
            <a:ext cx="10645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Unless I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pack my bag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quickly, I will be late for school. 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64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subordinate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251604" y="3207953"/>
            <a:ext cx="669620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go to bed.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214843" y="4094083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must clean my teeth.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604" y="5113487"/>
            <a:ext cx="8366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must clean my teeth before I go to bed.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7228" y="3617029"/>
            <a:ext cx="2349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FF0000"/>
                </a:solidFill>
              </a:rPr>
              <a:t>before</a:t>
            </a: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 complex sentence?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clauses?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8533" y="5959339"/>
            <a:ext cx="8435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I go to bed, I must clean my teeth.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49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32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64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subordinate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251604" y="3207953"/>
            <a:ext cx="669620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put away our toys.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214843" y="4094083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Mum comes home from work.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604" y="5113487"/>
            <a:ext cx="11808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mum comes home from work, we put away our toys.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7228" y="3617029"/>
            <a:ext cx="2349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FF0000"/>
                </a:solidFill>
              </a:rPr>
              <a:t>when</a:t>
            </a: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 complex sentence?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clauses?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8533" y="5959339"/>
            <a:ext cx="11694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put away our toys when mum comes home from work.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49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08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64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subordinate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251604" y="3207953"/>
            <a:ext cx="669620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Lewis goes home.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214843" y="4094083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Lewis visits the library.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604" y="5113487"/>
            <a:ext cx="8557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Lewis visits the library, he goes home.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7228" y="3617029"/>
            <a:ext cx="2349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FF0000"/>
                </a:solidFill>
              </a:rPr>
              <a:t>after</a:t>
            </a: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 complex sentence?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clauses?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8533" y="5959339"/>
            <a:ext cx="8420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Lewis goes home after he visits the library.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49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5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7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64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subordinate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233223" y="2886367"/>
            <a:ext cx="6696204" cy="107717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Grandma said I can’t go out to play.</a:t>
            </a:r>
          </a:p>
        </p:txBody>
      </p:sp>
      <p:sp>
        <p:nvSpPr>
          <p:cNvPr id="266" name="Google Shape;266;p12"/>
          <p:cNvSpPr txBox="1"/>
          <p:nvPr/>
        </p:nvSpPr>
        <p:spPr>
          <a:xfrm>
            <a:off x="214843" y="4094083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finish my homework.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9612" y="5314823"/>
            <a:ext cx="11601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Grandma said I can’t go out to play until I finish my homework. 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 complex sentence?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clauses?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17228" y="3617029"/>
            <a:ext cx="2349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FF0000"/>
                </a:solidFill>
              </a:rPr>
              <a:t>until</a:t>
            </a:r>
            <a:endParaRPr lang="en-AU" sz="4400" b="1" dirty="0">
              <a:solidFill>
                <a:srgbClr val="FF0000"/>
              </a:solidFill>
            </a:endParaRPr>
          </a:p>
        </p:txBody>
      </p:sp>
      <p:pic>
        <p:nvPicPr>
          <p:cNvPr id="15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49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5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2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64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subordinate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233223" y="2886367"/>
            <a:ext cx="6696204" cy="58473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felt sad.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214843" y="4094083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looked at the picture. 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612" y="4935052"/>
            <a:ext cx="11601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felt sad whenever she looked at the picture.</a:t>
            </a: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 complex sentence?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clauses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were they combined?</a:t>
            </a:r>
            <a:endParaRPr lang="en-AU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7227" y="3617029"/>
            <a:ext cx="3437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FF0000"/>
                </a:solidFill>
              </a:rPr>
              <a:t>whenever</a:t>
            </a:r>
            <a:endParaRPr lang="en-AU" sz="4400" b="1" dirty="0">
              <a:solidFill>
                <a:srgbClr val="FF0000"/>
              </a:solidFill>
            </a:endParaRPr>
          </a:p>
        </p:txBody>
      </p:sp>
      <p:pic>
        <p:nvPicPr>
          <p:cNvPr id="13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49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5947" y="5718672"/>
            <a:ext cx="9887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Whenever she looked at the picture, she felt sad. </a:t>
            </a:r>
          </a:p>
        </p:txBody>
      </p:sp>
    </p:spTree>
    <p:extLst>
      <p:ext uri="{BB962C8B-B14F-4D97-AF65-F5344CB8AC3E}">
        <p14:creationId xmlns:p14="http://schemas.microsoft.com/office/powerpoint/2010/main" val="170261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64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subordinate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233223" y="2886367"/>
            <a:ext cx="6696204" cy="58473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turned eight.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214843" y="4094083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I’ve been playing basketball. 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 complex sentence?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clauses?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17227" y="3617029"/>
            <a:ext cx="3437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FF0000"/>
                </a:solidFill>
              </a:rPr>
              <a:t>since</a:t>
            </a:r>
            <a:endParaRPr lang="en-AU" sz="4400" b="1" dirty="0">
              <a:solidFill>
                <a:srgbClr val="FF0000"/>
              </a:solidFill>
            </a:endParaRPr>
          </a:p>
        </p:txBody>
      </p:sp>
      <p:pic>
        <p:nvPicPr>
          <p:cNvPr id="13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4740" y="100591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399612" y="4935052"/>
            <a:ext cx="11601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I turned eight, I’ve been playing basketball.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5947" y="5718672"/>
            <a:ext cx="9887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I’ve been playing basketball since I turned eight.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50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64" name="Google Shape;264;p12"/>
          <p:cNvSpPr/>
          <p:nvPr/>
        </p:nvSpPr>
        <p:spPr>
          <a:xfrm>
            <a:off x="105303" y="563795"/>
            <a:ext cx="71119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sentences using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subordinate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233223" y="2886367"/>
            <a:ext cx="6696204" cy="58473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didn’t win the game.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214843" y="4094083"/>
            <a:ext cx="673296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still had a lot of fun. 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 complex sentence?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clauses?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17228" y="2886367"/>
            <a:ext cx="398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FF0000"/>
                </a:solidFill>
              </a:rPr>
              <a:t>although</a:t>
            </a:r>
          </a:p>
          <a:p>
            <a:pPr algn="ctr"/>
            <a:r>
              <a:rPr lang="en-AU" sz="4400" b="1" dirty="0" smtClean="0">
                <a:solidFill>
                  <a:srgbClr val="FF0000"/>
                </a:solidFill>
              </a:rPr>
              <a:t>even though</a:t>
            </a:r>
            <a:endParaRPr lang="en-AU" sz="4400" b="1" dirty="0">
              <a:solidFill>
                <a:srgbClr val="FF0000"/>
              </a:solidFill>
            </a:endParaRPr>
          </a:p>
        </p:txBody>
      </p:sp>
      <p:pic>
        <p:nvPicPr>
          <p:cNvPr id="13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4740" y="100591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399612" y="4935052"/>
            <a:ext cx="11601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we didn’t win the game, we still had a lot of fun.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5947" y="5718672"/>
            <a:ext cx="116853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still had a lot of fun even though we didn’t win the game.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566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95406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combine and punctuate sentences using </a:t>
            </a: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subordinate </a:t>
            </a:r>
            <a:r>
              <a:rPr lang="en-AU" sz="2800" b="0" i="0" u="none" strike="noStrike" cap="none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conjunctions.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73553" y="850828"/>
            <a:ext cx="892962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 dependent clause is part of a sentence that has a subject and a verb but it cannot be a sentence on its own.</a:t>
            </a:r>
            <a:endParaRPr lang="en-AU" sz="16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907" y="1459069"/>
            <a:ext cx="894827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An independent clause is part of a sentence that has a subject and a verb and can be a stand alone sentence.</a:t>
            </a:r>
            <a:endParaRPr lang="en-AU" sz="16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907" y="471618"/>
            <a:ext cx="915006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 complex sentence has an independent clause with one or more dependent clauses.</a:t>
            </a:r>
            <a:endParaRPr lang="en-AU" sz="16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0779" y="2933729"/>
            <a:ext cx="9756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Before we go to bed, </a:t>
            </a:r>
            <a:r>
              <a:rPr lang="en-AU" sz="3200" u="sng" dirty="0" smtClean="0">
                <a:latin typeface="Century Gothic" panose="020B0502020202020204" pitchFamily="34" charset="0"/>
              </a:rPr>
              <a:t>we must brush out teeth.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u="sng" dirty="0" smtClean="0">
                <a:latin typeface="Century Gothic" panose="020B0502020202020204" pitchFamily="34" charset="0"/>
              </a:rPr>
              <a:t>We must brush our teeth </a:t>
            </a:r>
            <a:r>
              <a:rPr lang="en-AU" sz="3200" dirty="0" smtClean="0">
                <a:latin typeface="Century Gothic" panose="020B0502020202020204" pitchFamily="34" charset="0"/>
              </a:rPr>
              <a:t>before we go to bed. 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1900" y="5183625"/>
            <a:ext cx="413112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In both of these sentences, the independent clause is underlined. 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24" name="Google Shape;131;p4"/>
          <p:cNvSpPr txBox="1"/>
          <p:nvPr/>
        </p:nvSpPr>
        <p:spPr>
          <a:xfrm>
            <a:off x="10181939" y="1250631"/>
            <a:ext cx="1988664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‘before we go to bed’ dependent? 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73554" y="741706"/>
            <a:ext cx="915006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 dependent clause can go first or second in a complex sentence. </a:t>
            </a:r>
            <a:endParaRPr lang="en-AU" sz="16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154" y="2220892"/>
            <a:ext cx="6483805" cy="4571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7" y="2473300"/>
            <a:ext cx="6072052" cy="422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197455" y="223685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girls heart thumped hard 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answered a question in class.</a:t>
            </a:r>
            <a:endParaRPr dirty="0"/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215867" y="303360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girl felt upset 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her mum told her she was different from the other kids.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15867" y="371284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AU" sz="20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girl felt happy about going to school 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realised that being different is okay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5867" y="1250631"/>
            <a:ext cx="6323275" cy="762661"/>
            <a:chOff x="215867" y="1250631"/>
            <a:chExt cx="6323275" cy="762661"/>
          </a:xfrm>
        </p:grpSpPr>
        <p:sp>
          <p:nvSpPr>
            <p:cNvPr id="125" name="Google Shape;125;p4"/>
            <p:cNvSpPr/>
            <p:nvPr/>
          </p:nvSpPr>
          <p:spPr>
            <a:xfrm>
              <a:off x="215867" y="1250631"/>
              <a:ext cx="574406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 b="1" dirty="0" smtClean="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Examples of complex sentences:</a:t>
              </a:r>
              <a:endParaRPr dirty="0"/>
            </a:p>
          </p:txBody>
        </p:sp>
        <p:pic>
          <p:nvPicPr>
            <p:cNvPr id="129" name="Google Shape;129;p4" descr="https://cdn3.vectorstock.com/i/1000x1000/77/52/yes-tick-icon-vector-22957752.jpg"/>
            <p:cNvPicPr preferRelativeResize="0"/>
            <p:nvPr/>
          </p:nvPicPr>
          <p:blipFill rotWithShape="1">
            <a:blip r:embed="rId3">
              <a:alphaModFix/>
            </a:blip>
            <a:srcRect b="10582"/>
            <a:stretch/>
          </p:blipFill>
          <p:spPr>
            <a:xfrm>
              <a:off x="5701272" y="1392203"/>
              <a:ext cx="837870" cy="621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0207200" y="1079579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subordinating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conjunction? 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 complex sentence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28;p4"/>
          <p:cNvSpPr txBox="1"/>
          <p:nvPr/>
        </p:nvSpPr>
        <p:spPr>
          <a:xfrm>
            <a:off x="185387" y="442692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bell rang,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 ran to class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1900" y="5183625"/>
            <a:ext cx="413112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In all of these sentences, the independent clause is underlined. </a:t>
            </a:r>
            <a:endParaRPr lang="en-A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/>
        </p:nvSpPr>
        <p:spPr>
          <a:xfrm>
            <a:off x="240003" y="192837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don’t want to go to school.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258597" y="451769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kids get an answer wrong too, but they don’t seem too bothered.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258597" y="3338207"/>
            <a:ext cx="10627658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is an independent clause. It does not have a subordinate conjunction or a dependent clause.</a:t>
            </a: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570010" y="5595146"/>
            <a:ext cx="10627658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contains two independent clauses with a coordinating conjunction. It does not have a subordinate conjunction or a dependent clause. </a:t>
            </a: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1144" y="859329"/>
            <a:ext cx="4458959" cy="784725"/>
            <a:chOff x="171144" y="859329"/>
            <a:chExt cx="4458959" cy="784725"/>
          </a:xfrm>
        </p:grpSpPr>
        <p:sp>
          <p:nvSpPr>
            <p:cNvPr id="140" name="Google Shape;140;p5"/>
            <p:cNvSpPr/>
            <p:nvPr/>
          </p:nvSpPr>
          <p:spPr>
            <a:xfrm>
              <a:off x="171144" y="1020860"/>
              <a:ext cx="25926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Non-Examples:</a:t>
              </a:r>
              <a:endParaRPr dirty="0"/>
            </a:p>
          </p:txBody>
        </p:sp>
        <p:pic>
          <p:nvPicPr>
            <p:cNvPr id="145" name="Google Shape;145;p5" descr="See the source image"/>
            <p:cNvPicPr preferRelativeResize="0"/>
            <p:nvPr/>
          </p:nvPicPr>
          <p:blipFill rotWithShape="1">
            <a:blip r:embed="rId3">
              <a:alphaModFix/>
            </a:blip>
            <a:srcRect l="50750"/>
            <a:stretch/>
          </p:blipFill>
          <p:spPr>
            <a:xfrm>
              <a:off x="3772853" y="859329"/>
              <a:ext cx="857250" cy="784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10203336" y="1141144"/>
            <a:ext cx="1988664" cy="187743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subordinate conjunction used in a complex sentence?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/>
          <p:nvPr/>
        </p:nvSpPr>
        <p:spPr>
          <a:xfrm>
            <a:off x="95602" y="1633239"/>
            <a:ext cx="827341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Kate wore her jumper today because it was cold.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184379" y="2751004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Marks sounds like a real rock star when he sings on stage.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184379" y="373895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Grace didn’t like cauliflower until she tried it with cheese.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210" y="356741"/>
            <a:ext cx="7010664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subordinate conjunction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independent clause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10221800" y="1027753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subordinate conjunction?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‘we went to bed’ the independent clause?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" name="Google Shape;163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/>
          <p:nvPr/>
        </p:nvSpPr>
        <p:spPr>
          <a:xfrm>
            <a:off x="4732927" y="1535734"/>
            <a:ext cx="1598863" cy="687452"/>
          </a:xfrm>
          <a:prstGeom prst="ellipse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" name="Google Shape;167;p6"/>
          <p:cNvCxnSpPr/>
          <p:nvPr/>
        </p:nvCxnSpPr>
        <p:spPr>
          <a:xfrm>
            <a:off x="299709" y="2125682"/>
            <a:ext cx="4500012" cy="0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8" name="Google Shape;168;p6"/>
          <p:cNvCxnSpPr/>
          <p:nvPr/>
        </p:nvCxnSpPr>
        <p:spPr>
          <a:xfrm rot="10800000" flipH="1">
            <a:off x="299709" y="3179074"/>
            <a:ext cx="5107905" cy="3096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6"/>
          <p:cNvSpPr/>
          <p:nvPr/>
        </p:nvSpPr>
        <p:spPr>
          <a:xfrm>
            <a:off x="5522944" y="2679421"/>
            <a:ext cx="1053551" cy="687452"/>
          </a:xfrm>
          <a:prstGeom prst="ellipse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6"/>
          <p:cNvCxnSpPr/>
          <p:nvPr/>
        </p:nvCxnSpPr>
        <p:spPr>
          <a:xfrm>
            <a:off x="299709" y="4146260"/>
            <a:ext cx="4373592" cy="0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1" name="Google Shape;171;p6"/>
          <p:cNvSpPr/>
          <p:nvPr/>
        </p:nvSpPr>
        <p:spPr>
          <a:xfrm>
            <a:off x="4788631" y="3610241"/>
            <a:ext cx="926369" cy="687452"/>
          </a:xfrm>
          <a:prstGeom prst="ellipse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9;p6"/>
          <p:cNvSpPr txBox="1"/>
          <p:nvPr/>
        </p:nvSpPr>
        <p:spPr>
          <a:xfrm>
            <a:off x="299709" y="492005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we watched the movie, we went to bed.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" name="Google Shape;170;p6"/>
          <p:cNvCxnSpPr/>
          <p:nvPr/>
        </p:nvCxnSpPr>
        <p:spPr>
          <a:xfrm flipV="1">
            <a:off x="5193861" y="5298621"/>
            <a:ext cx="2668346" cy="9002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171;p6"/>
          <p:cNvSpPr/>
          <p:nvPr/>
        </p:nvSpPr>
        <p:spPr>
          <a:xfrm>
            <a:off x="299709" y="4778251"/>
            <a:ext cx="926369" cy="687452"/>
          </a:xfrm>
          <a:prstGeom prst="ellipse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64071" y="1282231"/>
            <a:ext cx="8863797" cy="3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2000" b="1" dirty="0"/>
              <a:t>What sentences </a:t>
            </a:r>
            <a:r>
              <a:rPr lang="en-AU" sz="2000" b="1" dirty="0" smtClean="0"/>
              <a:t>are complex?</a:t>
            </a:r>
            <a:endParaRPr dirty="0"/>
          </a:p>
        </p:txBody>
      </p:sp>
      <p:sp>
        <p:nvSpPr>
          <p:cNvPr id="178" name="Google Shape;17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10203336" y="917628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subordinate conjunction in a complex sentence?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4" name="Google Shape;184;p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/>
          <p:nvPr/>
        </p:nvSpPr>
        <p:spPr>
          <a:xfrm>
            <a:off x="189845" y="1422459"/>
            <a:ext cx="9458287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Mum was making our favourite meal, macaroni and cheese. </a:t>
            </a:r>
            <a:endParaRPr lang="en-AU" sz="28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different isn’t easy, until you decide it’s a good thing to be</a:t>
            </a: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trees are tall but other trees are not</a:t>
            </a: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could not stay outside all evening because I had homework to finish.</a:t>
            </a: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7" descr="https://cdn3.vectorstock.com/i/1000x1000/77/52/yes-tick-icon-vector-22957752.jpg"/>
          <p:cNvPicPr preferRelativeResize="0"/>
          <p:nvPr/>
        </p:nvPicPr>
        <p:blipFill rotWithShape="1">
          <a:blip r:embed="rId5">
            <a:alphaModFix/>
          </a:blip>
          <a:srcRect b="10582"/>
          <a:stretch/>
        </p:blipFill>
        <p:spPr>
          <a:xfrm>
            <a:off x="9054281" y="2813851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 descr="See the source image"/>
          <p:cNvPicPr preferRelativeResize="0"/>
          <p:nvPr/>
        </p:nvPicPr>
        <p:blipFill rotWithShape="1">
          <a:blip r:embed="rId6">
            <a:alphaModFix/>
          </a:blip>
          <a:srcRect l="50750"/>
          <a:stretch/>
        </p:blipFill>
        <p:spPr>
          <a:xfrm>
            <a:off x="8081811" y="4402865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See the source image"/>
          <p:cNvPicPr preferRelativeResize="0"/>
          <p:nvPr/>
        </p:nvPicPr>
        <p:blipFill rotWithShape="1">
          <a:blip r:embed="rId6">
            <a:alphaModFix/>
          </a:blip>
          <a:srcRect l="50750"/>
          <a:stretch/>
        </p:blipFill>
        <p:spPr>
          <a:xfrm>
            <a:off x="3017665" y="2292425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 descr="https://cdn3.vectorstock.com/i/1000x1000/77/52/yes-tick-icon-vector-22957752.jpg"/>
          <p:cNvPicPr preferRelativeResize="0"/>
          <p:nvPr/>
        </p:nvPicPr>
        <p:blipFill rotWithShape="1">
          <a:blip r:embed="rId5">
            <a:alphaModFix/>
          </a:blip>
          <a:srcRect b="10582"/>
          <a:stretch/>
        </p:blipFill>
        <p:spPr>
          <a:xfrm>
            <a:off x="9807435" y="5425280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Logo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0;p7" descr="Logo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9804" y="171784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1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926" y="316440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2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926" y="431066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83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071" y="525501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1356</Words>
  <Application>Microsoft Office PowerPoint</Application>
  <PresentationFormat>Widescreen</PresentationFormat>
  <Paragraphs>218</Paragraphs>
  <Slides>22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Noto Sans Symbols</vt:lpstr>
      <vt:lpstr>Quattrocento Sans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11</cp:revision>
  <dcterms:created xsi:type="dcterms:W3CDTF">2021-08-04T08:19:39Z</dcterms:created>
  <dcterms:modified xsi:type="dcterms:W3CDTF">2022-11-04T15:38:20Z</dcterms:modified>
</cp:coreProperties>
</file>