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4" r:id="rId7"/>
    <p:sldId id="275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Quattrocento Sans" panose="020B060402020202020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hP2sOc9CaiZGoPnfRjIizk6nl6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F806F-E8ED-409E-B611-887B0CA8C97F}">
  <a:tblStyle styleId="{BFAF806F-E8ED-409E-B611-887B0CA8C97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6" name="Google Shape;106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231" name="Google Shape;231;p8"/>
          <p:cNvSpPr txBox="1"/>
          <p:nvPr/>
        </p:nvSpPr>
        <p:spPr>
          <a:xfrm>
            <a:off x="0" y="-1"/>
            <a:ext cx="5840492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 re-explanation</a:t>
            </a:r>
            <a:endParaRPr/>
          </a:p>
        </p:txBody>
      </p:sp>
      <p:pic>
        <p:nvPicPr>
          <p:cNvPr id="232" name="Google Shape;232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/>
          <p:nvPr/>
        </p:nvSpPr>
        <p:spPr>
          <a:xfrm>
            <a:off x="299709" y="3529947"/>
            <a:ext cx="8864927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 it was her birthday, she _______________________.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>
            <a:off x="299709" y="449108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soon as the school day ends, I ____________________________.</a:t>
            </a:r>
            <a:endParaRPr/>
          </a:p>
        </p:txBody>
      </p:sp>
      <p:sp>
        <p:nvSpPr>
          <p:cNvPr id="237" name="Google Shape;237;p8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_______________________ as if he had just seen a ghost!</a:t>
            </a: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154907" y="2075206"/>
            <a:ext cx="825480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matches the relationship</a:t>
            </a:r>
            <a:endParaRPr/>
          </a:p>
        </p:txBody>
      </p:sp>
      <p:sp>
        <p:nvSpPr>
          <p:cNvPr id="239" name="Google Shape;239;p8"/>
          <p:cNvSpPr txBox="1"/>
          <p:nvPr/>
        </p:nvSpPr>
        <p:spPr>
          <a:xfrm>
            <a:off x="10080019" y="997988"/>
            <a:ext cx="1988664" cy="215443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Pair/share an independent clause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that this independent clause matches the relationship?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independent clause on your whiteboard</a:t>
            </a:r>
            <a:endParaRPr/>
          </a:p>
        </p:txBody>
      </p:sp>
      <p:graphicFrame>
        <p:nvGraphicFramePr>
          <p:cNvPr id="240" name="Google Shape;240;p8"/>
          <p:cNvGraphicFramePr/>
          <p:nvPr/>
        </p:nvGraphicFramePr>
        <p:xfrm>
          <a:off x="19158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Reason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that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1" name="Google Shape;241;p8"/>
          <p:cNvGraphicFramePr/>
          <p:nvPr/>
        </p:nvGraphicFramePr>
        <p:xfrm>
          <a:off x="1471335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Comparison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Rather 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Whether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2" name="Google Shape;242;p8"/>
          <p:cNvGraphicFramePr/>
          <p:nvPr/>
        </p:nvGraphicFramePr>
        <p:xfrm>
          <a:off x="2787763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Time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soon 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3" name="Google Shape;243;p8"/>
          <p:cNvGraphicFramePr/>
          <p:nvPr/>
        </p:nvGraphicFramePr>
        <p:xfrm>
          <a:off x="4105568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Concession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 though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4" name="Google Shape;244;p8"/>
          <p:cNvGraphicFramePr/>
          <p:nvPr/>
        </p:nvGraphicFramePr>
        <p:xfrm>
          <a:off x="5436088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Condition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Unless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5" name="Google Shape;245;p8"/>
          <p:cNvGraphicFramePr/>
          <p:nvPr/>
        </p:nvGraphicFramePr>
        <p:xfrm>
          <a:off x="675526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Place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6" name="Google Shape;246;p8"/>
          <p:cNvGraphicFramePr/>
          <p:nvPr/>
        </p:nvGraphicFramePr>
        <p:xfrm>
          <a:off x="8095840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Manner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7" name="Google Shape;247;p8"/>
          <p:cNvSpPr/>
          <p:nvPr/>
        </p:nvSpPr>
        <p:spPr>
          <a:xfrm>
            <a:off x="259934" y="3435460"/>
            <a:ext cx="110225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150803" y="4378142"/>
            <a:ext cx="720736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8"/>
          <p:cNvSpPr/>
          <p:nvPr/>
        </p:nvSpPr>
        <p:spPr>
          <a:xfrm>
            <a:off x="4520396" y="5336509"/>
            <a:ext cx="1102257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55" name="Google Shape;255;p9"/>
          <p:cNvSpPr txBox="1"/>
          <p:nvPr/>
        </p:nvSpPr>
        <p:spPr>
          <a:xfrm>
            <a:off x="10203336" y="913049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independent clause matches the relationship?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6" name="Google Shape;256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9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walking to school _____________________________________.</a:t>
            </a:r>
            <a:endParaRPr/>
          </a:p>
        </p:txBody>
      </p:sp>
      <p:sp>
        <p:nvSpPr>
          <p:cNvPr id="260" name="Google Shape;260;p9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met my friend Sally.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1" name="Google Shape;261;p9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 people enjoy baking</a:t>
            </a:r>
            <a:endParaRPr/>
          </a:p>
        </p:txBody>
      </p:sp>
      <p:sp>
        <p:nvSpPr>
          <p:cNvPr id="262" name="Google Shape;262;p9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bed early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375276" y="5400309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walking to school, I met my friend Sally.</a:t>
            </a: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70" name="Google Shape;270;p10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  <p:pic>
        <p:nvPicPr>
          <p:cNvPr id="271" name="Google Shape;271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 since he sprained his ankle last week.</a:t>
            </a:r>
            <a:endParaRPr/>
          </a:p>
        </p:txBody>
      </p:sp>
      <p:sp>
        <p:nvSpPr>
          <p:cNvPr id="275" name="Google Shape;275;p10"/>
          <p:cNvSpPr txBox="1"/>
          <p:nvPr/>
        </p:nvSpPr>
        <p:spPr>
          <a:xfrm>
            <a:off x="455826" y="3763808"/>
            <a:ext cx="329738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 had been very excited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10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 had not been playing any sport</a:t>
            </a:r>
            <a:endParaRPr/>
          </a:p>
        </p:txBody>
      </p:sp>
      <p:sp>
        <p:nvSpPr>
          <p:cNvPr id="277" name="Google Shape;277;p10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 hurried home steadily</a:t>
            </a:r>
            <a:endParaRPr/>
          </a:p>
        </p:txBody>
      </p:sp>
      <p:sp>
        <p:nvSpPr>
          <p:cNvPr id="278" name="Google Shape;278;p10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Bill had not been playing any sport since he broke his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ankle last week.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sp>
        <p:nvSpPr>
          <p:cNvPr id="284" name="Google Shape;284;p11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  <p:pic>
        <p:nvPicPr>
          <p:cNvPr id="285" name="Google Shape;285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1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Whether we have enough time or not ________________________</a:t>
            </a:r>
            <a:endParaRPr/>
          </a:p>
        </p:txBody>
      </p:sp>
      <p:sp>
        <p:nvSpPr>
          <p:cNvPr id="289" name="Google Shape;289;p11"/>
          <p:cNvSpPr txBox="1"/>
          <p:nvPr/>
        </p:nvSpPr>
        <p:spPr>
          <a:xfrm>
            <a:off x="455826" y="3763808"/>
            <a:ext cx="356199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need to try to finish this project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11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should give up</a:t>
            </a:r>
            <a:endParaRPr/>
          </a:p>
        </p:txBody>
      </p:sp>
      <p:sp>
        <p:nvSpPr>
          <p:cNvPr id="291" name="Google Shape;291;p11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took some food</a:t>
            </a:r>
            <a:endParaRPr/>
          </a:p>
        </p:txBody>
      </p:sp>
      <p:sp>
        <p:nvSpPr>
          <p:cNvPr id="292" name="Google Shape;292;p11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Whether we have enough time or not, we still need to try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finish this project.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298" name="Google Shape;298;p12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  <p:pic>
        <p:nvPicPr>
          <p:cNvPr id="299" name="Google Shape;299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2"/>
          <p:cNvSpPr txBox="1"/>
          <p:nvPr/>
        </p:nvSpPr>
        <p:spPr>
          <a:xfrm>
            <a:off x="375276" y="262321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pours with rain tomorrow___________________________________</a:t>
            </a:r>
            <a:endParaRPr/>
          </a:p>
        </p:txBody>
      </p:sp>
      <p:sp>
        <p:nvSpPr>
          <p:cNvPr id="303" name="Google Shape;303;p12"/>
          <p:cNvSpPr txBox="1"/>
          <p:nvPr/>
        </p:nvSpPr>
        <p:spPr>
          <a:xfrm>
            <a:off x="455826" y="3763808"/>
            <a:ext cx="356199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won’t hang my washing outside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12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river will  be empty</a:t>
            </a:r>
            <a:endParaRPr/>
          </a:p>
        </p:txBody>
      </p:sp>
      <p:sp>
        <p:nvSpPr>
          <p:cNvPr id="305" name="Google Shape;305;p12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will take the dog for a walk</a:t>
            </a:r>
            <a:endParaRPr/>
          </a:p>
        </p:txBody>
      </p:sp>
      <p:sp>
        <p:nvSpPr>
          <p:cNvPr id="306" name="Google Shape;306;p12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it pours with rain tomorrow, I won’t hang my washing outside.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sp>
        <p:nvSpPr>
          <p:cNvPr id="312" name="Google Shape;312;p13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the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  <p:pic>
        <p:nvPicPr>
          <p:cNvPr id="313" name="Google Shape;313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>
            <a:off x="375276" y="2623210"/>
            <a:ext cx="114414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 although she was exhausted from school.</a:t>
            </a:r>
            <a:endParaRPr/>
          </a:p>
        </p:txBody>
      </p:sp>
      <p:sp>
        <p:nvSpPr>
          <p:cNvPr id="317" name="Google Shape;317;p13"/>
          <p:cNvSpPr txBox="1"/>
          <p:nvPr/>
        </p:nvSpPr>
        <p:spPr>
          <a:xfrm>
            <a:off x="455826" y="3763808"/>
            <a:ext cx="3561992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lazed on the couch watching tv</a:t>
            </a: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8" name="Google Shape;318;p13"/>
          <p:cNvSpPr/>
          <p:nvPr/>
        </p:nvSpPr>
        <p:spPr>
          <a:xfrm>
            <a:off x="4271566" y="3763808"/>
            <a:ext cx="3249027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went to bed early</a:t>
            </a:r>
            <a:endParaRPr/>
          </a:p>
        </p:txBody>
      </p:sp>
      <p:sp>
        <p:nvSpPr>
          <p:cNvPr id="319" name="Google Shape;319;p13"/>
          <p:cNvSpPr/>
          <p:nvPr/>
        </p:nvSpPr>
        <p:spPr>
          <a:xfrm>
            <a:off x="8038951" y="3766300"/>
            <a:ext cx="3433469" cy="954107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still went to gymnastics</a:t>
            </a:r>
            <a:endParaRPr/>
          </a:p>
        </p:txBody>
      </p:sp>
      <p:sp>
        <p:nvSpPr>
          <p:cNvPr id="320" name="Google Shape;320;p13"/>
          <p:cNvSpPr txBox="1"/>
          <p:nvPr/>
        </p:nvSpPr>
        <p:spPr>
          <a:xfrm>
            <a:off x="375276" y="540030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still went to gymnastics although she was exhausted from school.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26" name="Google Shape;32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/>
          <p:nvPr/>
        </p:nvSpPr>
        <p:spPr>
          <a:xfrm>
            <a:off x="375276" y="290578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Wherever the  mother duck went _____________________________</a:t>
            </a:r>
            <a:endParaRPr/>
          </a:p>
        </p:txBody>
      </p:sp>
      <p:sp>
        <p:nvSpPr>
          <p:cNvPr id="330" name="Google Shape;330;p14"/>
          <p:cNvSpPr txBox="1"/>
          <p:nvPr/>
        </p:nvSpPr>
        <p:spPr>
          <a:xfrm>
            <a:off x="375276" y="4619049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Wherever the mother duck went, the ducklings followed.</a:t>
            </a:r>
            <a:endParaRPr/>
          </a:p>
        </p:txBody>
      </p:sp>
      <p:sp>
        <p:nvSpPr>
          <p:cNvPr id="331" name="Google Shape;331;p14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37" name="Google Shape;33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5"/>
          <p:cNvSpPr txBox="1"/>
          <p:nvPr/>
        </p:nvSpPr>
        <p:spPr>
          <a:xfrm>
            <a:off x="375276" y="2905780"/>
            <a:ext cx="114414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 unless you complete all your school work. 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375276" y="461904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won’t get to play at lunch, unless you complete all your school work. 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48" name="Google Shape;348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16"/>
          <p:cNvSpPr txBox="1"/>
          <p:nvPr/>
        </p:nvSpPr>
        <p:spPr>
          <a:xfrm>
            <a:off x="375276" y="2905780"/>
            <a:ext cx="11441448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soon as she realised her had dad returned from the war, _________________________________</a:t>
            </a:r>
            <a:endParaRPr/>
          </a:p>
        </p:txBody>
      </p:sp>
      <p:sp>
        <p:nvSpPr>
          <p:cNvPr id="352" name="Google Shape;352;p16"/>
          <p:cNvSpPr txBox="1"/>
          <p:nvPr/>
        </p:nvSpPr>
        <p:spPr>
          <a:xfrm>
            <a:off x="375276" y="4619049"/>
            <a:ext cx="11902599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soon as she realised her dad had returned from the war, she ran towards him with arms wide open. </a:t>
            </a:r>
            <a:endParaRPr/>
          </a:p>
        </p:txBody>
      </p:sp>
      <p:sp>
        <p:nvSpPr>
          <p:cNvPr id="353" name="Google Shape;353;p16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359" name="Google Shape;359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7"/>
          <p:cNvSpPr txBox="1"/>
          <p:nvPr/>
        </p:nvSpPr>
        <p:spPr>
          <a:xfrm>
            <a:off x="375276" y="2905780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 whether you like it or not!</a:t>
            </a:r>
            <a:endParaRPr/>
          </a:p>
        </p:txBody>
      </p:sp>
      <p:sp>
        <p:nvSpPr>
          <p:cNvPr id="363" name="Google Shape;363;p17"/>
          <p:cNvSpPr txBox="1"/>
          <p:nvPr/>
        </p:nvSpPr>
        <p:spPr>
          <a:xfrm>
            <a:off x="375276" y="4619049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do the dishes whether you like it or not!</a:t>
            </a:r>
            <a:endParaRPr/>
          </a:p>
        </p:txBody>
      </p:sp>
      <p:sp>
        <p:nvSpPr>
          <p:cNvPr id="364" name="Google Shape;364;p17"/>
          <p:cNvSpPr/>
          <p:nvPr/>
        </p:nvSpPr>
        <p:spPr>
          <a:xfrm>
            <a:off x="455826" y="605352"/>
            <a:ext cx="8001208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>
            <a:spLocks noGrp="1"/>
          </p:cNvSpPr>
          <p:nvPr>
            <p:ph type="subTitle" idx="1"/>
          </p:nvPr>
        </p:nvSpPr>
        <p:spPr>
          <a:xfrm>
            <a:off x="657922" y="1773238"/>
            <a:ext cx="10760927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Year: </a:t>
            </a:r>
            <a:r>
              <a:rPr lang="en-AU" dirty="0" smtClean="0"/>
              <a:t>5/6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Objective: </a:t>
            </a:r>
            <a:r>
              <a:rPr lang="en-AU" dirty="0"/>
              <a:t>Complete sentence stems containing a subordinate conjunction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AU" b="1" dirty="0"/>
              <a:t>Author: </a:t>
            </a:r>
            <a:r>
              <a:rPr lang="en-AU" dirty="0"/>
              <a:t>Challis Community Primary School (AM &amp; EN)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105304" y="563795"/>
            <a:ext cx="6538092" cy="1938992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follows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 comma if the dependent clause is before the independent clause</a:t>
            </a:r>
            <a:endParaRPr/>
          </a:p>
        </p:txBody>
      </p:sp>
      <p:pic>
        <p:nvPicPr>
          <p:cNvPr id="371" name="Google Shape;371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0629" y="96450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18"/>
          <p:cNvSpPr/>
          <p:nvPr/>
        </p:nvSpPr>
        <p:spPr>
          <a:xfrm>
            <a:off x="105304" y="2599851"/>
            <a:ext cx="6538092" cy="40011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in your workbook:</a:t>
            </a:r>
            <a:endParaRPr/>
          </a:p>
        </p:txBody>
      </p:sp>
      <p:sp>
        <p:nvSpPr>
          <p:cNvPr id="373" name="Google Shape;373;p18"/>
          <p:cNvSpPr txBox="1"/>
          <p:nvPr/>
        </p:nvSpPr>
        <p:spPr>
          <a:xfrm>
            <a:off x="493998" y="3184221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I woke up yesterday __________________________________</a:t>
            </a:r>
            <a:endParaRPr/>
          </a:p>
        </p:txBody>
      </p:sp>
      <p:sp>
        <p:nvSpPr>
          <p:cNvPr id="374" name="Google Shape;374;p18"/>
          <p:cNvSpPr txBox="1"/>
          <p:nvPr/>
        </p:nvSpPr>
        <p:spPr>
          <a:xfrm>
            <a:off x="533830" y="4019901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 until we have enough produce.</a:t>
            </a:r>
            <a:endParaRPr/>
          </a:p>
        </p:txBody>
      </p:sp>
      <p:sp>
        <p:nvSpPr>
          <p:cNvPr id="375" name="Google Shape;375;p18"/>
          <p:cNvSpPr txBox="1"/>
          <p:nvPr/>
        </p:nvSpPr>
        <p:spPr>
          <a:xfrm>
            <a:off x="493998" y="5902783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 because we were feeling so excited!</a:t>
            </a:r>
            <a:endParaRPr/>
          </a:p>
        </p:txBody>
      </p:sp>
      <p:sp>
        <p:nvSpPr>
          <p:cNvPr id="376" name="Google Shape;376;p18"/>
          <p:cNvSpPr txBox="1"/>
          <p:nvPr/>
        </p:nvSpPr>
        <p:spPr>
          <a:xfrm>
            <a:off x="533830" y="5001218"/>
            <a:ext cx="114414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I love the beach _______________________________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complete sentence stems containing subordinating conjunctions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  <p:sp>
        <p:nvSpPr>
          <p:cNvPr id="125" name="Google Shape;125;p4"/>
          <p:cNvSpPr txBox="1"/>
          <p:nvPr/>
        </p:nvSpPr>
        <p:spPr>
          <a:xfrm>
            <a:off x="154907" y="1945928"/>
            <a:ext cx="8858464" cy="803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Subordinating conjunctions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how independent and dependent clauses are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complex sentence.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46496" y="2667495"/>
            <a:ext cx="219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10048429" y="974724"/>
            <a:ext cx="1988664" cy="215443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subordinating conjunctions tell us about the clauses?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relationship does the subordinating conjunction ‘although’ demonstrate?</a:t>
            </a:r>
            <a:endParaRPr/>
          </a:p>
        </p:txBody>
      </p:sp>
      <p:pic>
        <p:nvPicPr>
          <p:cNvPr id="129" name="Google Shape;129;p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/>
          <p:nvPr/>
        </p:nvSpPr>
        <p:spPr>
          <a:xfrm>
            <a:off x="8519839" y="3514723"/>
            <a:ext cx="2758714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00"/>
              <a:buFont typeface="Century Gothic"/>
              <a:buAutoNum type="arabicPeriod"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Reason</a:t>
            </a:r>
            <a:endParaRPr/>
          </a:p>
        </p:txBody>
      </p:sp>
      <p:graphicFrame>
        <p:nvGraphicFramePr>
          <p:cNvPr id="133" name="Google Shape;133;p4"/>
          <p:cNvGraphicFramePr/>
          <p:nvPr/>
        </p:nvGraphicFramePr>
        <p:xfrm>
          <a:off x="19158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Reason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that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" name="Google Shape;134;p4"/>
          <p:cNvGraphicFramePr/>
          <p:nvPr/>
        </p:nvGraphicFramePr>
        <p:xfrm>
          <a:off x="1471335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Comparison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Rather 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Whether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5" name="Google Shape;135;p4"/>
          <p:cNvGraphicFramePr/>
          <p:nvPr/>
        </p:nvGraphicFramePr>
        <p:xfrm>
          <a:off x="2787763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Time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soon 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6" name="Google Shape;136;p4"/>
          <p:cNvGraphicFramePr/>
          <p:nvPr/>
        </p:nvGraphicFramePr>
        <p:xfrm>
          <a:off x="4105568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Concession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 though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7" name="Google Shape;137;p4"/>
          <p:cNvGraphicFramePr/>
          <p:nvPr/>
        </p:nvGraphicFramePr>
        <p:xfrm>
          <a:off x="5436088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Condition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Unless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8" name="Google Shape;138;p4"/>
          <p:cNvGraphicFramePr/>
          <p:nvPr/>
        </p:nvGraphicFramePr>
        <p:xfrm>
          <a:off x="675526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Place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9" name="Google Shape;139;p4"/>
          <p:cNvGraphicFramePr/>
          <p:nvPr/>
        </p:nvGraphicFramePr>
        <p:xfrm>
          <a:off x="8095840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Manner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0" name="Google Shape;140;p4"/>
          <p:cNvSpPr txBox="1"/>
          <p:nvPr/>
        </p:nvSpPr>
        <p:spPr>
          <a:xfrm>
            <a:off x="592716" y="3653237"/>
            <a:ext cx="7058318" cy="391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forgot our umbrella, we can’t go outside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592716" y="4094900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 Rather than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eating meat, you could try eating tofu.</a:t>
            </a:r>
            <a:endParaRPr/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537203" y="3932547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 Comparison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592716" y="4483796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will have a break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finish our test.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519839" y="4363599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 Time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592716" y="4856367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 Although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was tired, Lilly continued her exercise.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519839" y="4766358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 Concession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592716" y="5218835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Braxton will not get dessert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doesn’t finish his homework.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11057" y="5619285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  Wherever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go next, we should remember our camera.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8520815" y="5156240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 Condition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8518863" y="5544230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6.  Place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592716" y="5990385"/>
            <a:ext cx="81200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 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ran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if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were a hungry tiger chasing him.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8537204" y="5891872"/>
            <a:ext cx="3213241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7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7.  Manner</a:t>
            </a:r>
            <a:endParaRPr/>
          </a:p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3" name="Google Shape;153;p4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4411864" y="2783582"/>
            <a:ext cx="837870" cy="621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325728" y="386946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If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was raining, many students still played basketball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325728" y="515101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After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work, I like to go to the gym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1252118" y="4306853"/>
            <a:ext cx="9352357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dependent clause and independent clause are </a:t>
            </a:r>
            <a:r>
              <a:rPr lang="en-AU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related 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through condition. We should use a conjunction of concession.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1297679" y="5550316"/>
            <a:ext cx="9306900" cy="646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is using ‘after’ in an adverbial phrase, not as a dependent clause with a subject and predicate.</a:t>
            </a:r>
            <a:endParaRPr/>
          </a:p>
        </p:txBody>
      </p:sp>
      <p:pic>
        <p:nvPicPr>
          <p:cNvPr id="164" name="Google Shape;164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007463" y="2817769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6" name="Google Shape;166;p5"/>
          <p:cNvSpPr txBox="1"/>
          <p:nvPr/>
        </p:nvSpPr>
        <p:spPr>
          <a:xfrm>
            <a:off x="10203336" y="1141144"/>
            <a:ext cx="1988664" cy="101566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 …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/>
        </p:nvSpPr>
        <p:spPr>
          <a:xfrm>
            <a:off x="192922" y="1890233"/>
            <a:ext cx="8858464" cy="66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Subordinating conjunctions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how independent and dependent clauses are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related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a complex sentence.</a:t>
            </a:r>
            <a:endParaRPr/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1" name="Google Shape;171;p5"/>
          <p:cNvGraphicFramePr/>
          <p:nvPr/>
        </p:nvGraphicFramePr>
        <p:xfrm>
          <a:off x="19158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Reason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that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2" name="Google Shape;172;p5"/>
          <p:cNvGraphicFramePr/>
          <p:nvPr/>
        </p:nvGraphicFramePr>
        <p:xfrm>
          <a:off x="1471335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Comparison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Rather 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Whether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2787763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Time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soon 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4" name="Google Shape;174;p5"/>
          <p:cNvGraphicFramePr/>
          <p:nvPr/>
        </p:nvGraphicFramePr>
        <p:xfrm>
          <a:off x="4105568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Concession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 though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5" name="Google Shape;175;p5"/>
          <p:cNvGraphicFramePr/>
          <p:nvPr/>
        </p:nvGraphicFramePr>
        <p:xfrm>
          <a:off x="5436088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Condition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Unless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6" name="Google Shape;176;p5"/>
          <p:cNvGraphicFramePr/>
          <p:nvPr/>
        </p:nvGraphicFramePr>
        <p:xfrm>
          <a:off x="675526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Place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7" name="Google Shape;177;p5"/>
          <p:cNvGraphicFramePr/>
          <p:nvPr/>
        </p:nvGraphicFramePr>
        <p:xfrm>
          <a:off x="8095840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Manner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180" y="752474"/>
            <a:ext cx="8549908" cy="6105525"/>
          </a:xfrm>
          <a:prstGeom prst="rect">
            <a:avLst/>
          </a:prstGeom>
        </p:spPr>
      </p:pic>
      <p:sp>
        <p:nvSpPr>
          <p:cNvPr id="4" name="Google Shape;16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854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Google Shape;165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39" y="766762"/>
            <a:ext cx="8246123" cy="59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4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3" name="Google Shape;183;p6"/>
          <p:cNvSpPr/>
          <p:nvPr/>
        </p:nvSpPr>
        <p:spPr>
          <a:xfrm>
            <a:off x="299709" y="3529947"/>
            <a:ext cx="936346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though it was midnight, he _______________________.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299709" y="4491080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_____________________ so that I can reach the top shelf.</a:t>
            </a:r>
            <a:endParaRPr/>
          </a:p>
        </p:txBody>
      </p:sp>
      <p:sp>
        <p:nvSpPr>
          <p:cNvPr id="185" name="Google Shape;185;p6"/>
          <p:cNvSpPr txBox="1"/>
          <p:nvPr/>
        </p:nvSpPr>
        <p:spPr>
          <a:xfrm>
            <a:off x="259934" y="545808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want to see a kangaroo, you ___________________________.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>
            <a:off x="154907" y="2075206"/>
            <a:ext cx="8254802" cy="10156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subordinating conjunction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Identify the relationship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independent clause that matches the relationship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88" name="Google Shape;188;p6"/>
          <p:cNvSpPr txBox="1"/>
          <p:nvPr/>
        </p:nvSpPr>
        <p:spPr>
          <a:xfrm>
            <a:off x="10080019" y="997988"/>
            <a:ext cx="1988664" cy="215443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Pair/share an independent clause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know that this independent clause matches the relationship?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independent clause on your whiteboard</a:t>
            </a:r>
            <a:endParaRPr/>
          </a:p>
        </p:txBody>
      </p:sp>
      <p:pic>
        <p:nvPicPr>
          <p:cNvPr id="189" name="Google Shape;189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2" name="Google Shape;192;p6"/>
          <p:cNvGraphicFramePr/>
          <p:nvPr/>
        </p:nvGraphicFramePr>
        <p:xfrm>
          <a:off x="19158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Reason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that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3" name="Google Shape;193;p6"/>
          <p:cNvGraphicFramePr/>
          <p:nvPr/>
        </p:nvGraphicFramePr>
        <p:xfrm>
          <a:off x="1471335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Comparison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Rather 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Whether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4" name="Google Shape;194;p6"/>
          <p:cNvGraphicFramePr/>
          <p:nvPr/>
        </p:nvGraphicFramePr>
        <p:xfrm>
          <a:off x="2787763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Time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soon 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5" name="Google Shape;195;p6"/>
          <p:cNvGraphicFramePr/>
          <p:nvPr/>
        </p:nvGraphicFramePr>
        <p:xfrm>
          <a:off x="4105568" y="47571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Concession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 though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6" name="Google Shape;196;p6"/>
          <p:cNvGraphicFramePr/>
          <p:nvPr/>
        </p:nvGraphicFramePr>
        <p:xfrm>
          <a:off x="5436088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Condition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Unless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7" name="Google Shape;197;p6"/>
          <p:cNvGraphicFramePr/>
          <p:nvPr/>
        </p:nvGraphicFramePr>
        <p:xfrm>
          <a:off x="6755269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Place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8" name="Google Shape;198;p6"/>
          <p:cNvGraphicFramePr/>
          <p:nvPr/>
        </p:nvGraphicFramePr>
        <p:xfrm>
          <a:off x="8095840" y="46521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Manner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9" name="Google Shape;199;p6"/>
          <p:cNvSpPr/>
          <p:nvPr/>
        </p:nvSpPr>
        <p:spPr>
          <a:xfrm>
            <a:off x="259934" y="3435460"/>
            <a:ext cx="2268896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6"/>
          <p:cNvSpPr/>
          <p:nvPr/>
        </p:nvSpPr>
        <p:spPr>
          <a:xfrm>
            <a:off x="3910371" y="4341885"/>
            <a:ext cx="1339363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6"/>
          <p:cNvSpPr/>
          <p:nvPr/>
        </p:nvSpPr>
        <p:spPr>
          <a:xfrm>
            <a:off x="191590" y="5326002"/>
            <a:ext cx="465636" cy="713341"/>
          </a:xfrm>
          <a:prstGeom prst="ellipse">
            <a:avLst/>
          </a:prstGeom>
          <a:noFill/>
          <a:ln w="127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/>
              <a:t>Which independent clauses </a:t>
            </a:r>
            <a:r>
              <a:rPr lang="en-AU">
                <a:latin typeface="Century Gothic"/>
                <a:ea typeface="Century Gothic"/>
                <a:cs typeface="Century Gothic"/>
                <a:sym typeface="Century Gothic"/>
              </a:rPr>
              <a:t>correctly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>
                <a:latin typeface="Century Gothic"/>
                <a:ea typeface="Century Gothic"/>
                <a:cs typeface="Century Gothic"/>
                <a:sym typeface="Century Gothic"/>
              </a:rPr>
              <a:t>demonstrate the relationship?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>
                <a:latin typeface="Century Gothic"/>
                <a:ea typeface="Century Gothic"/>
                <a:cs typeface="Century Gothic"/>
                <a:sym typeface="Century Gothic"/>
              </a:rPr>
              <a:t>If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 you want to get better, </a:t>
            </a: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need to work harder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>
                <a:latin typeface="Century Gothic"/>
                <a:ea typeface="Century Gothic"/>
                <a:cs typeface="Century Gothic"/>
                <a:sym typeface="Century Gothic"/>
              </a:rPr>
              <a:t>Since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 I was tired, </a:t>
            </a: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 not go to bed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>
                <a:latin typeface="Century Gothic"/>
                <a:ea typeface="Century Gothic"/>
                <a:cs typeface="Century Gothic"/>
                <a:sym typeface="Century Gothic"/>
              </a:rPr>
              <a:t>Whether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 you prefer soccer or football, </a:t>
            </a: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both sports require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50"/>
              </a:buClr>
              <a:buSzPts val="2400"/>
              <a:buNone/>
            </a:pPr>
            <a:r>
              <a:rPr lang="en-AU" sz="2400">
                <a:solidFill>
                  <a:srgbClr val="00B050"/>
                </a:solidFill>
              </a:rPr>
              <a:t>      </a:t>
            </a: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strong athleticism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>
                <a:latin typeface="Century Gothic"/>
                <a:ea typeface="Century Gothic"/>
                <a:cs typeface="Century Gothic"/>
                <a:sym typeface="Century Gothic"/>
              </a:rPr>
              <a:t>Wherever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 you see dark clouds, </a:t>
            </a:r>
            <a:r>
              <a:rPr lang="en-AU" sz="24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unlikely to rain</a:t>
            </a: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208" name="Google Shape;208;p7"/>
          <p:cNvSpPr txBox="1"/>
          <p:nvPr/>
        </p:nvSpPr>
        <p:spPr>
          <a:xfrm>
            <a:off x="10203336" y="917628"/>
            <a:ext cx="1988664" cy="1877437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AU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does this sentence correctly/incorrectly demonstrate the relationship for this subordinating conjunction?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557938" y="250081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6583146" y="3006744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177501" y="3843870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207611" y="4327478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9" name="Google Shape;219;p7"/>
          <p:cNvGraphicFramePr/>
          <p:nvPr/>
        </p:nvGraphicFramePr>
        <p:xfrm>
          <a:off x="552783" y="516190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Reason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Because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 that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0" name="Google Shape;220;p7"/>
          <p:cNvGraphicFramePr/>
          <p:nvPr/>
        </p:nvGraphicFramePr>
        <p:xfrm>
          <a:off x="1832529" y="517240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Comparison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Rather than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Whether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1" name="Google Shape;221;p7"/>
          <p:cNvGraphicFramePr/>
          <p:nvPr/>
        </p:nvGraphicFramePr>
        <p:xfrm>
          <a:off x="3148957" y="517240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Time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After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Until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Whenever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soon as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2" name="Google Shape;222;p7"/>
          <p:cNvGraphicFramePr/>
          <p:nvPr/>
        </p:nvGraphicFramePr>
        <p:xfrm>
          <a:off x="4466762" y="5172408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Concession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Even though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3" name="Google Shape;223;p7"/>
          <p:cNvGraphicFramePr/>
          <p:nvPr/>
        </p:nvGraphicFramePr>
        <p:xfrm>
          <a:off x="5797282" y="516190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Condition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Unless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Only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4" name="Google Shape;224;p7"/>
          <p:cNvGraphicFramePr/>
          <p:nvPr/>
        </p:nvGraphicFramePr>
        <p:xfrm>
          <a:off x="7116463" y="516190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Place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Wherever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5" name="Google Shape;225;p7"/>
          <p:cNvGraphicFramePr/>
          <p:nvPr/>
        </p:nvGraphicFramePr>
        <p:xfrm>
          <a:off x="8457034" y="5161901"/>
          <a:ext cx="1144175" cy="1298365"/>
        </p:xfrm>
        <a:graphic>
          <a:graphicData uri="http://schemas.openxmlformats.org/drawingml/2006/table">
            <a:tbl>
              <a:tblPr firstRow="1" bandRow="1">
                <a:noFill/>
                <a:tableStyleId>{BFAF806F-E8ED-409E-B611-887B0CA8C97F}</a:tableStyleId>
              </a:tblPr>
              <a:tblGrid>
                <a:gridCol w="114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/>
                        <a:t>Manner</a:t>
                      </a: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if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As though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1372</Words>
  <Application>Microsoft Office PowerPoint</Application>
  <PresentationFormat>Widescreen</PresentationFormat>
  <Paragraphs>329</Paragraphs>
  <Slides>20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Noto Sans Symbols</vt:lpstr>
      <vt:lpstr>Quattrocento Sans</vt:lpstr>
      <vt:lpstr>Arial Rounded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4</cp:revision>
  <dcterms:created xsi:type="dcterms:W3CDTF">2021-08-04T08:19:39Z</dcterms:created>
  <dcterms:modified xsi:type="dcterms:W3CDTF">2022-07-22T13:49:21Z</dcterms:modified>
</cp:coreProperties>
</file>