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8" r:id="rId5"/>
    <p:sldId id="289" r:id="rId6"/>
    <p:sldId id="290" r:id="rId7"/>
    <p:sldId id="273" r:id="rId8"/>
    <p:sldId id="260" r:id="rId9"/>
    <p:sldId id="262" r:id="rId10"/>
    <p:sldId id="263" r:id="rId11"/>
    <p:sldId id="291" r:id="rId12"/>
    <p:sldId id="264" r:id="rId13"/>
    <p:sldId id="292" r:id="rId14"/>
    <p:sldId id="293" r:id="rId15"/>
    <p:sldId id="294" r:id="rId16"/>
  </p:sldIdLst>
  <p:sldSz cx="12192000" cy="6858000"/>
  <p:notesSz cx="6858000" cy="9144000"/>
  <p:embeddedFontLst>
    <p:embeddedFont>
      <p:font typeface="Quattrocento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1Z5T05CoopI2+kaTVe+TClfb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276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52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95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0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55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6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9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199073"/>
            <a:ext cx="9144000" cy="483941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Year: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Term: </a:t>
            </a:r>
            <a:r>
              <a:rPr lang="en-AU" sz="2800" b="1" dirty="0" smtClean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>
              <a:buSzPts val="2800"/>
            </a:pPr>
            <a:r>
              <a:rPr lang="en-AU" sz="2800" b="1" dirty="0" smtClean="0"/>
              <a:t>Objective: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Century Gothic" panose="020B0502020202020204" pitchFamily="34" charset="0"/>
              </a:rPr>
              <a:t>Complete </a:t>
            </a:r>
            <a:r>
              <a:rPr lang="en-AU" sz="1800" dirty="0">
                <a:latin typeface="Century Gothic" panose="020B0502020202020204" pitchFamily="34" charset="0"/>
              </a:rPr>
              <a:t>sentence stems starting with a subordinating conjunction to form a complex sentence</a:t>
            </a:r>
          </a:p>
          <a:p>
            <a:pPr marL="0" lvl="0" indent="0" algn="l">
              <a:buSzPts val="2800"/>
            </a:pPr>
            <a:endParaRPr sz="1800" dirty="0" smtClean="0"/>
          </a:p>
          <a:p>
            <a:pPr marL="0" indent="0" algn="l">
              <a:buSzPts val="2800"/>
            </a:pPr>
            <a:r>
              <a:rPr lang="en-AU" sz="2800" b="1" dirty="0" smtClean="0"/>
              <a:t>Author</a:t>
            </a:r>
            <a:r>
              <a:rPr lang="en-AU" sz="2800" b="1" dirty="0"/>
              <a:t>: </a:t>
            </a:r>
            <a:r>
              <a:rPr lang="en-AU" sz="2800" dirty="0"/>
              <a:t>Loren </a:t>
            </a:r>
            <a:r>
              <a:rPr lang="en-AU" sz="2800" dirty="0" smtClean="0"/>
              <a:t>O’Connor, Stephanie Le Lievre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176785" y="1882214"/>
            <a:ext cx="8901901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Butterflies remain in their chrysalis until they are ready to emerge.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176785" y="3725057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made some cookies which everyone enjoyed.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176785" y="49475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we moved house, I have made a lot of new friends. </a:t>
            </a:r>
            <a:endParaRPr sz="2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3210" y="377468"/>
            <a:ext cx="7010664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subordinate conjunction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independent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45393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8"/>
          <p:cNvSpPr/>
          <p:nvPr/>
        </p:nvSpPr>
        <p:spPr>
          <a:xfrm>
            <a:off x="5696275" y="1794195"/>
            <a:ext cx="792542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380322" y="2374657"/>
            <a:ext cx="5168605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8"/>
          <p:cNvCxnSpPr/>
          <p:nvPr/>
        </p:nvCxnSpPr>
        <p:spPr>
          <a:xfrm>
            <a:off x="299709" y="4147287"/>
            <a:ext cx="4047636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8"/>
          <p:cNvSpPr/>
          <p:nvPr/>
        </p:nvSpPr>
        <p:spPr>
          <a:xfrm>
            <a:off x="4470269" y="3581891"/>
            <a:ext cx="1053551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8"/>
          <p:cNvCxnSpPr/>
          <p:nvPr/>
        </p:nvCxnSpPr>
        <p:spPr>
          <a:xfrm>
            <a:off x="4139352" y="5379697"/>
            <a:ext cx="5248386" cy="9362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0" name="Google Shape;210;p8"/>
          <p:cNvSpPr/>
          <p:nvPr/>
        </p:nvSpPr>
        <p:spPr>
          <a:xfrm>
            <a:off x="176785" y="4701607"/>
            <a:ext cx="1153994" cy="687452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2;p6"/>
          <p:cNvSpPr txBox="1"/>
          <p:nvPr/>
        </p:nvSpPr>
        <p:spPr>
          <a:xfrm>
            <a:off x="10221800" y="1027753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‘because he lost the race’ the dependent clause?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8132460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Read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Identify the subordinate conjunction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Complete the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Check whether it makes sense (does the subordinating conjunction show the relationship between the clauses?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subordinating conjunction is it?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98319" y="2964032"/>
            <a:ext cx="114414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 weather was cold and raining….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08;p8"/>
          <p:cNvSpPr/>
          <p:nvPr/>
        </p:nvSpPr>
        <p:spPr>
          <a:xfrm>
            <a:off x="298319" y="2847036"/>
            <a:ext cx="1848888" cy="818728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1;p9"/>
          <p:cNvSpPr txBox="1"/>
          <p:nvPr/>
        </p:nvSpPr>
        <p:spPr>
          <a:xfrm>
            <a:off x="164969" y="4937068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 weather was cold and raining, we still played football.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4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8132460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Read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Identify the subordinate conjunction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Complete the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Check whether it makes sense (does the subordinating conjunction show the relationship between the clauses?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subordinating conjunction is it?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98319" y="2964032"/>
            <a:ext cx="114414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the school was growing rapidly, …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08;p8"/>
          <p:cNvSpPr/>
          <p:nvPr/>
        </p:nvSpPr>
        <p:spPr>
          <a:xfrm>
            <a:off x="298319" y="2847035"/>
            <a:ext cx="1897874" cy="818728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1;p9"/>
          <p:cNvSpPr txBox="1"/>
          <p:nvPr/>
        </p:nvSpPr>
        <p:spPr>
          <a:xfrm>
            <a:off x="164969" y="4937068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the school was growing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rapidly, they had to build new classrooms.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272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20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6965" y="3229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8132460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Read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Identify the subordinate conjunction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Complete the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Check whether it makes sense (does the subordinating conjunction show the relationship between the clauses?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subordinating conjunction is it?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98319" y="2964032"/>
            <a:ext cx="114414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 the setback the West Coast Eagles had, … 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08;p8"/>
          <p:cNvSpPr/>
          <p:nvPr/>
        </p:nvSpPr>
        <p:spPr>
          <a:xfrm>
            <a:off x="164969" y="2847035"/>
            <a:ext cx="1897874" cy="818728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1;p9"/>
          <p:cNvSpPr txBox="1"/>
          <p:nvPr/>
        </p:nvSpPr>
        <p:spPr>
          <a:xfrm>
            <a:off x="164969" y="4937068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 the setback the West Coast Eagles had,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were determined to make it to the finals.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272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20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6965" y="3229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7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8132460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Read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Identify the subordinate conjunction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Complete the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Check whether it makes sense (does the subordinating conjunction show the relationship between the clauses?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subordinate 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type of subordinating conjunction is it?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298319" y="2964032"/>
            <a:ext cx="114414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storm passes, …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08;p8"/>
          <p:cNvSpPr/>
          <p:nvPr/>
        </p:nvSpPr>
        <p:spPr>
          <a:xfrm>
            <a:off x="164969" y="2847035"/>
            <a:ext cx="1574024" cy="818728"/>
          </a:xfrm>
          <a:prstGeom prst="ellipse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21;p9"/>
          <p:cNvSpPr txBox="1"/>
          <p:nvPr/>
        </p:nvSpPr>
        <p:spPr>
          <a:xfrm>
            <a:off x="105304" y="4895220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storm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passes, we will go outside and enjoy the fresh air. 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272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20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6965" y="32291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52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8132460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Read the sentence stem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Identify the subordinate conjunction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Complete the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sym typeface="Century Gothic"/>
              </a:rPr>
              <a:t>Check whether it makes sense (does the subordinating conjunction show the relationship between the clauses?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197013" y="2762134"/>
            <a:ext cx="892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Insert sentences based on themes, topics, knowledge units covered in class. Be sure they are COMPLEX sentences and not just simple sentences containing a phrase! </a:t>
            </a:r>
            <a:endParaRPr lang="en-AU" dirty="0"/>
          </a:p>
        </p:txBody>
      </p:sp>
      <p:pic>
        <p:nvPicPr>
          <p:cNvPr id="12" name="Google Shape;246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8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740" y="10059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8139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0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15696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2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are learning </a:t>
            </a:r>
            <a:r>
              <a:rPr lang="en-AU" sz="2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to:</a:t>
            </a:r>
          </a:p>
          <a:p>
            <a:pPr lvl="0" algn="ctr"/>
            <a:endParaRPr lang="en-AU" sz="28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entury Gothic" panose="020B0502020202020204" pitchFamily="34" charset="0"/>
              </a:rPr>
              <a:t>Complete </a:t>
            </a:r>
            <a:r>
              <a:rPr lang="en-AU" sz="2000" dirty="0">
                <a:latin typeface="Century Gothic" panose="020B0502020202020204" pitchFamily="34" charset="0"/>
              </a:rPr>
              <a:t>sentence stems starting with a subordinating conjunction </a:t>
            </a:r>
            <a:r>
              <a:rPr lang="en-AU" sz="2000" dirty="0" smtClean="0">
                <a:latin typeface="Century Gothic" panose="020B0502020202020204" pitchFamily="34" charset="0"/>
              </a:rPr>
              <a:t>to </a:t>
            </a:r>
            <a:r>
              <a:rPr lang="en-AU" sz="2000" dirty="0">
                <a:latin typeface="Century Gothic" panose="020B0502020202020204" pitchFamily="34" charset="0"/>
              </a:rPr>
              <a:t>form a complex </a:t>
            </a:r>
            <a:r>
              <a:rPr lang="en-AU" sz="2000" dirty="0" smtClean="0">
                <a:latin typeface="Century Gothic" panose="020B0502020202020204" pitchFamily="34" charset="0"/>
              </a:rPr>
              <a:t>sentence</a:t>
            </a:r>
            <a:endParaRPr sz="20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663528"/>
            <a:ext cx="9131414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dependent clause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cannot be a sentence on its own.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323" y="963089"/>
            <a:ext cx="9150060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independent clause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 be a stand alone sentence.</a:t>
            </a:r>
            <a:endParaRPr lang="en-AU" sz="16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51229"/>
            <a:ext cx="9150060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complex sentence has an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independent clause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with one or more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dependent clauses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779" y="2933729"/>
            <a:ext cx="9756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dotted" dirty="0" smtClean="0">
                <a:latin typeface="Century Gothic" panose="020B0502020202020204" pitchFamily="34" charset="0"/>
              </a:rPr>
              <a:t>Before we go to bed</a:t>
            </a:r>
            <a:r>
              <a:rPr lang="en-AU" sz="3200" dirty="0" smtClean="0">
                <a:latin typeface="Century Gothic" panose="020B0502020202020204" pitchFamily="34" charset="0"/>
              </a:rPr>
              <a:t>, </a:t>
            </a:r>
            <a:r>
              <a:rPr lang="en-AU" sz="3200" u="sng" dirty="0" smtClean="0">
                <a:latin typeface="Century Gothic" panose="020B0502020202020204" pitchFamily="34" charset="0"/>
              </a:rPr>
              <a:t>we must brush out teeth.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u="sng" dirty="0" smtClean="0">
                <a:latin typeface="Century Gothic" panose="020B0502020202020204" pitchFamily="34" charset="0"/>
              </a:rPr>
              <a:t>We must brush our teeth </a:t>
            </a:r>
            <a:r>
              <a:rPr lang="en-AU" sz="3200" u="dotted" dirty="0" smtClean="0">
                <a:latin typeface="Century Gothic" panose="020B0502020202020204" pitchFamily="34" charset="0"/>
              </a:rPr>
              <a:t>before we go to bed. </a:t>
            </a:r>
            <a:endParaRPr lang="en-AU" sz="3200" u="dotted" dirty="0">
              <a:latin typeface="Century Gothic" panose="020B0502020202020204" pitchFamily="34" charset="0"/>
            </a:endParaRPr>
          </a:p>
        </p:txBody>
      </p:sp>
      <p:sp>
        <p:nvSpPr>
          <p:cNvPr id="24" name="Google Shape;131;p4"/>
          <p:cNvSpPr txBox="1"/>
          <p:nvPr/>
        </p:nvSpPr>
        <p:spPr>
          <a:xfrm>
            <a:off x="10181939" y="1250631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‘before we go to bed’ dependent?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‘we must brush our teeth’ independent?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872" y="3486298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7402286" y="4982791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7506266" y="3464335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587411" y="4982790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994332" y="5752609"/>
            <a:ext cx="101819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Remember: the independent clause can stand alone! Think about the meaning of the word ‘independent’- someone who is independent can do things on their own.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1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2" grpId="0"/>
      <p:bldP spid="14" grpId="0"/>
      <p:bldP spid="15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15285" y="350369"/>
            <a:ext cx="9150060" cy="9787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Complex sentences contain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subordinating conjunctions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. They are used to connect a dependent clause to an independent clause. </a:t>
            </a: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Sometimes they are at the start of the sentence, and other times they are in the middle of a sentence- depending on where the dependent clause is within the sentence. 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908" y="2138088"/>
            <a:ext cx="11748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u="dotted" dirty="0" smtClean="0">
                <a:latin typeface="Century Gothic" panose="020B0502020202020204" pitchFamily="34" charset="0"/>
              </a:rPr>
              <a:t>Despite</a:t>
            </a:r>
            <a:r>
              <a:rPr lang="en-AU" sz="3200" u="dotted" dirty="0" smtClean="0">
                <a:latin typeface="Century Gothic" panose="020B0502020202020204" pitchFamily="34" charset="0"/>
              </a:rPr>
              <a:t> being known for its timid nature</a:t>
            </a:r>
            <a:r>
              <a:rPr lang="en-AU" sz="3200" dirty="0" smtClean="0">
                <a:latin typeface="Century Gothic" panose="020B0502020202020204" pitchFamily="34" charset="0"/>
              </a:rPr>
              <a:t>, </a:t>
            </a:r>
            <a:r>
              <a:rPr lang="en-AU" sz="3200" u="sng" dirty="0" smtClean="0">
                <a:latin typeface="Century Gothic" panose="020B0502020202020204" pitchFamily="34" charset="0"/>
              </a:rPr>
              <a:t>the fox </a:t>
            </a:r>
          </a:p>
          <a:p>
            <a:endParaRPr lang="en-AU" sz="3200" u="sng" dirty="0">
              <a:latin typeface="Century Gothic" panose="020B0502020202020204" pitchFamily="34" charset="0"/>
            </a:endParaRPr>
          </a:p>
          <a:p>
            <a:r>
              <a:rPr lang="en-AU" sz="3200" u="sng" dirty="0" smtClean="0">
                <a:latin typeface="Century Gothic" panose="020B0502020202020204" pitchFamily="34" charset="0"/>
              </a:rPr>
              <a:t>outsmarted the hunters.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u="sng" dirty="0" smtClean="0">
                <a:latin typeface="Century Gothic" panose="020B0502020202020204" pitchFamily="34" charset="0"/>
              </a:rPr>
              <a:t>The fox outsmarted the hunters, </a:t>
            </a:r>
            <a:r>
              <a:rPr lang="en-AU" sz="3200" b="1" u="dotted" dirty="0" smtClean="0">
                <a:latin typeface="Century Gothic" panose="020B0502020202020204" pitchFamily="34" charset="0"/>
              </a:rPr>
              <a:t>despite</a:t>
            </a:r>
            <a:r>
              <a:rPr lang="en-AU" sz="3200" u="dotted" dirty="0" smtClean="0">
                <a:latin typeface="Century Gothic" panose="020B0502020202020204" pitchFamily="34" charset="0"/>
              </a:rPr>
              <a:t> being known for its timid nature.</a:t>
            </a:r>
            <a:endParaRPr lang="en-AU" sz="3200" u="dotted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7410" y="2660906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8112578" y="5025112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dependent clause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8269753" y="2633155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732263" y="5025112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independent clause</a:t>
            </a:r>
            <a:endParaRPr lang="en-AU" dirty="0"/>
          </a:p>
        </p:txBody>
      </p:sp>
      <p:sp>
        <p:nvSpPr>
          <p:cNvPr id="19" name="Google Shape;131;p4"/>
          <p:cNvSpPr txBox="1"/>
          <p:nvPr/>
        </p:nvSpPr>
        <p:spPr>
          <a:xfrm>
            <a:off x="10181939" y="1250631"/>
            <a:ext cx="1988664" cy="246217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‘the fox outsmarted the hunters’ the independent clause?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‘despite being known for its timid nature’ the dependent clause’?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943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8E64503-E669-4EBC-9490-B2D1913AAD5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600199" y="883739"/>
          <a:ext cx="8964387" cy="519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8129">
                  <a:extLst>
                    <a:ext uri="{9D8B030D-6E8A-4147-A177-3AD203B41FA5}">
                      <a16:colId xmlns:a16="http://schemas.microsoft.com/office/drawing/2014/main" val="3692181376"/>
                    </a:ext>
                  </a:extLst>
                </a:gridCol>
                <a:gridCol w="2988129">
                  <a:extLst>
                    <a:ext uri="{9D8B030D-6E8A-4147-A177-3AD203B41FA5}">
                      <a16:colId xmlns:a16="http://schemas.microsoft.com/office/drawing/2014/main" val="2113599344"/>
                    </a:ext>
                  </a:extLst>
                </a:gridCol>
                <a:gridCol w="2988129">
                  <a:extLst>
                    <a:ext uri="{9D8B030D-6E8A-4147-A177-3AD203B41FA5}">
                      <a16:colId xmlns:a16="http://schemas.microsoft.com/office/drawing/2014/main" val="736999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Concession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although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1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because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even 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6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as soon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though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09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whereas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68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just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while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71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now 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despite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5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777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5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3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until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27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whenever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5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332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A36725-0FFE-4856-BAC4-791643044669}"/>
              </a:ext>
            </a:extLst>
          </p:cNvPr>
          <p:cNvSpPr txBox="1"/>
          <p:nvPr/>
        </p:nvSpPr>
        <p:spPr>
          <a:xfrm>
            <a:off x="1804126" y="6275614"/>
            <a:ext cx="9824720" cy="381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Adapted </a:t>
            </a:r>
            <a:r>
              <a:rPr lang="en-AU" dirty="0"/>
              <a:t>from </a:t>
            </a:r>
            <a:r>
              <a:rPr lang="en-AU" i="1" dirty="0"/>
              <a:t>Writing Matters Developing Sentence Skills in Students of All Ages </a:t>
            </a:r>
            <a:r>
              <a:rPr lang="en-AU" dirty="0"/>
              <a:t>(William Van Cleave)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69693"/>
            <a:ext cx="9150060" cy="3139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Some types of </a:t>
            </a:r>
            <a:r>
              <a:rPr lang="en-AU" sz="1600" b="1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subordinate conjunctions 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sym typeface="Century Gothic"/>
              </a:rPr>
              <a:t>are time, cause, and concession.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sp>
        <p:nvSpPr>
          <p:cNvPr id="7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9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7455" y="22368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soon as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sun rose,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birds began to sing their songs.</a:t>
            </a:r>
            <a:endParaRPr dirty="0"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5867" y="30336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girl walked into the classroom,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being very nervous.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15867" y="371284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Since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missed the bus,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had to walk to school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67" y="1250631"/>
            <a:ext cx="6323275" cy="762661"/>
            <a:chOff x="215867" y="1250631"/>
            <a:chExt cx="6323275" cy="762661"/>
          </a:xfrm>
        </p:grpSpPr>
        <p:sp>
          <p:nvSpPr>
            <p:cNvPr id="125" name="Google Shape;125;p4"/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 smtClean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complex sentences:</a:t>
              </a:r>
              <a:endParaRPr dirty="0"/>
            </a:p>
          </p:txBody>
        </p:sp>
        <p:pic>
          <p:nvPicPr>
            <p:cNvPr id="129" name="Google Shape;129;p4" descr="https://cdn3.vectorstock.com/i/1000x1000/77/52/yes-tick-icon-vector-22957752.jpg"/>
            <p:cNvPicPr preferRelativeResize="0"/>
            <p:nvPr/>
          </p:nvPicPr>
          <p:blipFill rotWithShape="1">
            <a:blip r:embed="rId3">
              <a:alphaModFix/>
            </a:blip>
            <a:srcRect b="10582"/>
            <a:stretch/>
          </p:blipFill>
          <p:spPr>
            <a:xfrm>
              <a:off x="5701272" y="1392203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207200" y="107957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complex sentence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4"/>
          <p:cNvSpPr txBox="1"/>
          <p:nvPr/>
        </p:nvSpPr>
        <p:spPr>
          <a:xfrm>
            <a:off x="185387" y="44269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bell rang,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ran to class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all of these sentences, the independent clause is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240003" y="19283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don’t want to go to school.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45176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kids get an answer wrong too, but they don’t seem too bothered.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3338207"/>
            <a:ext cx="10627658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an independent clause. It does not have a subordinate conjunction or a dependent clause.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70010" y="5595146"/>
            <a:ext cx="10627658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two independent clauses with a coordinating conjunction. It does not have a subordinate conjunction or a dependent clause. 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144" y="859329"/>
            <a:ext cx="4458959" cy="784725"/>
            <a:chOff x="171144" y="859329"/>
            <a:chExt cx="4458959" cy="784725"/>
          </a:xfrm>
        </p:grpSpPr>
        <p:sp>
          <p:nvSpPr>
            <p:cNvPr id="140" name="Google Shape;140;p5"/>
            <p:cNvSpPr/>
            <p:nvPr/>
          </p:nvSpPr>
          <p:spPr>
            <a:xfrm>
              <a:off x="171144" y="1020860"/>
              <a:ext cx="25926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Non-Examples:</a:t>
              </a:r>
              <a:endParaRPr dirty="0"/>
            </a:p>
          </p:txBody>
        </p:sp>
        <p:pic>
          <p:nvPicPr>
            <p:cNvPr id="145" name="Google Shape;145;p5" descr="See the source image"/>
            <p:cNvPicPr preferRelativeResize="0"/>
            <p:nvPr/>
          </p:nvPicPr>
          <p:blipFill rotWithShape="1">
            <a:blip r:embed="rId3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subordinate conjunction used in a complex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3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What sentences </a:t>
            </a:r>
            <a:r>
              <a:rPr lang="en-AU" sz="2000" b="1" dirty="0" smtClean="0"/>
              <a:t>are complex?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203336" y="917628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subordinate conjunction in a complex sentence?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89845" y="1422459"/>
            <a:ext cx="9458287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Mum was making our favourite meal, macaroni and cheese. </a:t>
            </a:r>
            <a:endParaRPr lang="en-AU" sz="28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different isn’t easy, until you decide it’s a good thing to be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trees are tall but other trees are not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could not stay outside all evening because I had homework to finish.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054281" y="281385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8081811" y="440286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3017665" y="229242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9807435" y="542528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804" y="17178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926" y="316440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926" y="431066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071" y="5255013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1052</Words>
  <Application>Microsoft Office PowerPoint</Application>
  <PresentationFormat>Widescreen</PresentationFormat>
  <Paragraphs>168</Paragraphs>
  <Slides>15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Symbols</vt:lpstr>
      <vt:lpstr>Arial</vt:lpstr>
      <vt:lpstr>Quattrocento Sans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23</cp:revision>
  <dcterms:created xsi:type="dcterms:W3CDTF">2021-08-04T08:19:39Z</dcterms:created>
  <dcterms:modified xsi:type="dcterms:W3CDTF">2023-01-24T09:44:30Z</dcterms:modified>
</cp:coreProperties>
</file>