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8B30-73E0-420B-9A16-A09D9942F3E2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6E7DC-4A04-4603-8DE3-568C6D6206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95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5C53-1F9A-460D-8A66-D3ED09E39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C2BCD-91E3-48B1-96BE-4E916636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9FDE-6F3A-45A9-9360-ADE3BDB7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8145-5AF1-44E3-A7B1-ECA5B482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3B82-DA76-458D-90E6-70DA713C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95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6893-B862-4E75-99F5-FAE9FC15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76603-6079-4F5A-8A5F-BFD1CB422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F8BF2-E54F-410A-BD52-8F5F0D47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E0AF-8E93-415E-8F8A-619160CC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B27FB-0028-4B1F-9329-0FC5F4A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18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CDCD6-84BC-4252-8490-4211889C2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65351-B4F4-4841-A87E-68EF55FE2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3240-6262-4E9A-B1A9-BCD52047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8301F-E467-45EE-BCA8-A56629D6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EB68D-792B-4803-A815-6AAE07D6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32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1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E897-FE9A-4C71-B326-75347FAF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BA65-FFE2-4D6E-B2FA-7571C6F0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37EDF-73F7-4CDA-B4CC-30506074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24FE-AD5E-4575-819C-052E6DAD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0771F-A7C2-4AF8-81A0-36A40937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7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3B8E-F6A8-4B90-AF9D-76307598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69A-63BB-490E-8D51-9D8C1CC76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AA15-5777-4E91-84DC-5E155B18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6BA53-8D6B-4D87-A5C8-67BD5C28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F0D7-531C-4C3E-8484-6E67365C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96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6D05-59C2-4D29-AC9E-0604B0EB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C3D4-09BC-4A28-948C-94ADC5C1B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FE77D-8BDC-4027-AA27-7484F9F6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A6CD1-3EC2-49EA-9BF4-54B2E68F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F79CA-6502-40BE-A337-01EAD76B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FC57-FB16-4B8A-A31B-EB56751B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B007-5F32-43EA-B976-D80E9745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55EFC-936C-413B-8671-A9AF6BF3F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ADB24-E97F-465E-A189-E3C0FEF0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7D3B2-BFC4-419A-BCF6-C5AF0317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5A788-861E-4824-9AF1-B7A29CBB0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9F40A-8E4E-481C-A590-70F11C5C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CBB0D-F464-4AB7-A9CE-52A8AFC4E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4C7AE-5E7E-42A9-AC4C-3FE84B6B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42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4CB9-7A74-46A5-BB4E-8794FD33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995B3-7FCE-4AD3-B24F-519436CF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38F31-F3A1-418F-86B8-399BDE20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43049-8E84-4303-9647-74107382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3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F7E8E-D2B7-4209-9021-931A2B9A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EF96E-A4F6-4525-98FE-4E514CA1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04FB4-A746-4BFE-92C3-A597850E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95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B554-31CD-480F-8400-9F396F78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1BED-5004-4254-BA78-A85B21A4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CCF8D-67A9-465A-BBCB-A7024E243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593C7-29D9-4D79-A21B-D3F11E98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7ED6B-8D20-4BB1-8A01-AFF6D25F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E40DD-9868-443E-839D-1FEB20FF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1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790C-83CF-46E9-AACB-99C144B9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8448D-7C50-4424-9686-EF2A3EB1E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0A06-045C-4707-934D-A4822EE97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C9B47-B112-4D8A-84F2-016A93F1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66534-26F0-42A9-9AE2-77085EC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7757-0C5C-440C-9551-CC88F6F5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08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F25A0-1391-43A7-BAB8-4553CB36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9CA89-B59A-4B59-9BAB-B044925F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39E27-124B-47EA-AF32-3E75732B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80EC-95FC-4798-8949-9135D08A2CE0}" type="datetimeFigureOut">
              <a:rPr lang="en-AU" smtClean="0"/>
              <a:t>6/09/2023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D3D2-3D88-405C-A9BA-CCC580CBC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C5EC4-150C-4380-899D-2B8F06886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2344-4906-4834-8999-C1BEC64EDF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76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Week: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We are learning to complete a sentence with </a:t>
            </a:r>
            <a:r>
              <a:rPr lang="en-AU" b="1"/>
              <a:t>the conjunctions </a:t>
            </a:r>
            <a:r>
              <a:rPr lang="en-AU" b="1" dirty="0"/>
              <a:t>before and after.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Suzi Hogg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21" name="Google Shape;221;p10"/>
          <p:cNvSpPr/>
          <p:nvPr/>
        </p:nvSpPr>
        <p:spPr>
          <a:xfrm>
            <a:off x="281224" y="1269161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dirty="0"/>
          </a:p>
        </p:txBody>
      </p:sp>
      <p:sp>
        <p:nvSpPr>
          <p:cNvPr id="222" name="Google Shape;222;p10"/>
          <p:cNvSpPr txBox="1"/>
          <p:nvPr/>
        </p:nvSpPr>
        <p:spPr>
          <a:xfrm>
            <a:off x="69811" y="6001515"/>
            <a:ext cx="12100792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need to brush your teeth </a:t>
            </a:r>
            <a:r>
              <a:rPr lang="en-AU" sz="2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6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have finished watching bluey.</a:t>
            </a:r>
            <a:endParaRPr dirty="0"/>
          </a:p>
        </p:txBody>
      </p:sp>
      <p:pic>
        <p:nvPicPr>
          <p:cNvPr id="223" name="Google Shape;223;p10" descr="https://cdn3.vectorstock.com/i/1000x1000/77/52/yes-tick-icon-vector-2295775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5379" y="4147771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10181939" y="1250631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conjunction in this sentence? Is it at the start or in the middle of the sentence?</a:t>
            </a:r>
            <a:endParaRPr/>
          </a:p>
        </p:txBody>
      </p:sp>
      <p:pic>
        <p:nvPicPr>
          <p:cNvPr id="226" name="Google Shape;226;p10" descr="Logo, 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 txBox="1"/>
          <p:nvPr/>
        </p:nvSpPr>
        <p:spPr>
          <a:xfrm>
            <a:off x="5154969" y="3894874"/>
            <a:ext cx="17767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/>
          </a:p>
        </p:txBody>
      </p:sp>
      <p:pic>
        <p:nvPicPr>
          <p:cNvPr id="1026" name="Picture 2" descr="Dentists Disagree On How To Brush Your Teeth | Time">
            <a:extLst>
              <a:ext uri="{FF2B5EF4-FFF2-40B4-BE49-F238E27FC236}">
                <a16:creationId xmlns:a16="http://schemas.microsoft.com/office/drawing/2014/main" id="{CBC9D1B5-820D-4389-9A3B-961B12AC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917" y="3066831"/>
            <a:ext cx="2976513" cy="19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luey (2018) | The Poster Database (TPDb)">
            <a:extLst>
              <a:ext uri="{FF2B5EF4-FFF2-40B4-BE49-F238E27FC236}">
                <a16:creationId xmlns:a16="http://schemas.microsoft.com/office/drawing/2014/main" id="{31212C3C-0564-4689-AD54-B9272CF6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588" y="1980974"/>
            <a:ext cx="2461967" cy="36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Hinge-point question: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Which questions are an example of using the conjunctions before and after.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173250" y="5094623"/>
            <a:ext cx="11845500" cy="7776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conjunctions </a:t>
            </a:r>
            <a:r>
              <a:rPr lang="en-AU"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link ideas together. 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10203336" y="917628"/>
            <a:ext cx="1988700" cy="29553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conjunction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14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4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 descr="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 descr="Icon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4" descr="Logo, icon&#10;&#10;Description automatically generate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4"/>
          <p:cNvSpPr/>
          <p:nvPr/>
        </p:nvSpPr>
        <p:spPr>
          <a:xfrm>
            <a:off x="342574" y="2330284"/>
            <a:ext cx="6644345" cy="282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you eat dinner, you can have dessert.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    You can go to the pool.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    I kicked the winning goal before the siren sounded.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   Netball is played on Saturday. </a:t>
            </a:r>
            <a:endParaRPr/>
          </a:p>
          <a:p>
            <a:pPr marL="5143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p1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772" y="3158985"/>
            <a:ext cx="3111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3" y="4258443"/>
            <a:ext cx="3111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297" y="2575326"/>
            <a:ext cx="388392" cy="28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202" y="3659078"/>
            <a:ext cx="388392" cy="28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37" name="Google Shape;237;p12"/>
          <p:cNvSpPr/>
          <p:nvPr/>
        </p:nvSpPr>
        <p:spPr>
          <a:xfrm>
            <a:off x="530094" y="6131309"/>
            <a:ext cx="109135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going to collect wood ___________   ___________________</a:t>
            </a:r>
            <a:endParaRPr dirty="0"/>
          </a:p>
        </p:txBody>
      </p:sp>
      <p:sp>
        <p:nvSpPr>
          <p:cNvPr id="240" name="Google Shape;240;p12"/>
          <p:cNvSpPr txBox="1"/>
          <p:nvPr/>
        </p:nvSpPr>
        <p:spPr>
          <a:xfrm>
            <a:off x="10221800" y="1027753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conjunction means at an earlier time?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12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42" y="3245610"/>
            <a:ext cx="1612911" cy="205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 txBox="1"/>
          <p:nvPr/>
        </p:nvSpPr>
        <p:spPr>
          <a:xfrm>
            <a:off x="5189287" y="4503693"/>
            <a:ext cx="17767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/>
          </a:p>
        </p:txBody>
      </p:sp>
      <p:sp>
        <p:nvSpPr>
          <p:cNvPr id="247" name="Google Shape;247;p12"/>
          <p:cNvSpPr txBox="1"/>
          <p:nvPr/>
        </p:nvSpPr>
        <p:spPr>
          <a:xfrm>
            <a:off x="5207628" y="3779132"/>
            <a:ext cx="13293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/>
          </a:p>
        </p:txBody>
      </p:sp>
      <p:sp>
        <p:nvSpPr>
          <p:cNvPr id="248" name="Google Shape;248;p12"/>
          <p:cNvSpPr/>
          <p:nvPr/>
        </p:nvSpPr>
        <p:spPr>
          <a:xfrm>
            <a:off x="7589790" y="6083087"/>
            <a:ext cx="640093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light the fire.</a:t>
            </a:r>
            <a:endParaRPr dirty="0"/>
          </a:p>
        </p:txBody>
      </p:sp>
      <p:sp>
        <p:nvSpPr>
          <p:cNvPr id="16" name="Google Shape;329;p18">
            <a:extLst>
              <a:ext uri="{FF2B5EF4-FFF2-40B4-BE49-F238E27FC236}">
                <a16:creationId xmlns:a16="http://schemas.microsoft.com/office/drawing/2014/main" id="{2BF5AF3A-B287-49BB-94EA-A2BF2B814A94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" name="Picture 2" descr="Marshmallow on end of stick held to a flame and roasted over a fire">
            <a:extLst>
              <a:ext uri="{FF2B5EF4-FFF2-40B4-BE49-F238E27FC236}">
                <a16:creationId xmlns:a16="http://schemas.microsoft.com/office/drawing/2014/main" id="{C949B5B0-CD93-4645-B5AF-720FA47968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841" y="3108041"/>
            <a:ext cx="3678033" cy="2455682"/>
          </a:xfrm>
          <a:prstGeom prst="rect">
            <a:avLst/>
          </a:prstGeom>
        </p:spPr>
      </p:pic>
      <p:sp>
        <p:nvSpPr>
          <p:cNvPr id="15" name="Google Shape;388;p20">
            <a:extLst>
              <a:ext uri="{FF2B5EF4-FFF2-40B4-BE49-F238E27FC236}">
                <a16:creationId xmlns:a16="http://schemas.microsoft.com/office/drawing/2014/main" id="{B16DB4D2-F56A-4DD3-B47D-BDB5093AC2A4}"/>
              </a:ext>
            </a:extLst>
          </p:cNvPr>
          <p:cNvSpPr/>
          <p:nvPr/>
        </p:nvSpPr>
        <p:spPr>
          <a:xfrm>
            <a:off x="0" y="369322"/>
            <a:ext cx="7921231" cy="12236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the conjunction  </a:t>
            </a:r>
            <a:r>
              <a:rPr lang="en-AU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your sentence to check it makes sense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>
            <a:spLocks noGrp="1"/>
          </p:cNvSpPr>
          <p:nvPr>
            <p:ph type="body" idx="1"/>
          </p:nvPr>
        </p:nvSpPr>
        <p:spPr>
          <a:xfrm>
            <a:off x="173239" y="89726"/>
            <a:ext cx="11845500" cy="5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5" name="Google Shape;255;p13"/>
          <p:cNvSpPr/>
          <p:nvPr/>
        </p:nvSpPr>
        <p:spPr>
          <a:xfrm>
            <a:off x="855304" y="6133487"/>
            <a:ext cx="109135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  the lamb has milk, _________________.</a:t>
            </a:r>
            <a:endParaRPr/>
          </a:p>
        </p:txBody>
      </p:sp>
      <p:sp>
        <p:nvSpPr>
          <p:cNvPr id="258" name="Google Shape;258;p13"/>
          <p:cNvSpPr txBox="1"/>
          <p:nvPr/>
        </p:nvSpPr>
        <p:spPr>
          <a:xfrm>
            <a:off x="10193046" y="1027753"/>
            <a:ext cx="2003100" cy="1169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we choose after and not before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13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318739" y="4491660"/>
            <a:ext cx="17767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365787" y="3707384"/>
            <a:ext cx="13293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5807947" y="6124968"/>
            <a:ext cx="42538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goes to sleep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091" y="3125688"/>
            <a:ext cx="2923901" cy="200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013" y="3157782"/>
            <a:ext cx="2957844" cy="20023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29;p18">
            <a:extLst>
              <a:ext uri="{FF2B5EF4-FFF2-40B4-BE49-F238E27FC236}">
                <a16:creationId xmlns:a16="http://schemas.microsoft.com/office/drawing/2014/main" id="{2A8C8F07-11F2-4A44-8D68-DD684C64065C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sp>
        <p:nvSpPr>
          <p:cNvPr id="15" name="Google Shape;388;p20">
            <a:extLst>
              <a:ext uri="{FF2B5EF4-FFF2-40B4-BE49-F238E27FC236}">
                <a16:creationId xmlns:a16="http://schemas.microsoft.com/office/drawing/2014/main" id="{282C79D1-4E03-487F-ACC7-B9428BBDDB8D}"/>
              </a:ext>
            </a:extLst>
          </p:cNvPr>
          <p:cNvSpPr/>
          <p:nvPr/>
        </p:nvSpPr>
        <p:spPr>
          <a:xfrm>
            <a:off x="0" y="369322"/>
            <a:ext cx="7921231" cy="12236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the conjunction  </a:t>
            </a:r>
            <a:r>
              <a:rPr lang="en-AU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your sentence to check it makes sense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93" name="Google Shape;293;p15"/>
          <p:cNvSpPr/>
          <p:nvPr/>
        </p:nvSpPr>
        <p:spPr>
          <a:xfrm>
            <a:off x="255266" y="5698880"/>
            <a:ext cx="10600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students went to class___________ _______________.</a:t>
            </a:r>
            <a:endParaRPr dirty="0"/>
          </a:p>
        </p:txBody>
      </p:sp>
      <p:pic>
        <p:nvPicPr>
          <p:cNvPr id="295" name="Google Shape;295;p15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/>
        </p:nvSpPr>
        <p:spPr>
          <a:xfrm>
            <a:off x="4799458" y="5672872"/>
            <a:ext cx="17767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6504171" y="5685876"/>
            <a:ext cx="28520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bell went</a:t>
            </a:r>
            <a:endParaRPr dirty="0"/>
          </a:p>
        </p:txBody>
      </p:sp>
      <p:pic>
        <p:nvPicPr>
          <p:cNvPr id="301" name="Google Shape;301;p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500" y="2871504"/>
            <a:ext cx="2841838" cy="193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3738" y="3002000"/>
            <a:ext cx="1531792" cy="1864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15"/>
          <p:cNvGrpSpPr/>
          <p:nvPr/>
        </p:nvGrpSpPr>
        <p:grpSpPr>
          <a:xfrm>
            <a:off x="154907" y="3410861"/>
            <a:ext cx="1545997" cy="1392935"/>
            <a:chOff x="108657" y="2809147"/>
            <a:chExt cx="1545997" cy="1392935"/>
          </a:xfrm>
        </p:grpSpPr>
        <p:sp>
          <p:nvSpPr>
            <p:cNvPr id="304" name="Google Shape;304;p15"/>
            <p:cNvSpPr txBox="1"/>
            <p:nvPr/>
          </p:nvSpPr>
          <p:spPr>
            <a:xfrm>
              <a:off x="108657" y="2809147"/>
              <a:ext cx="13293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after</a:t>
              </a:r>
              <a:endParaRPr/>
            </a:p>
          </p:txBody>
        </p:sp>
        <p:sp>
          <p:nvSpPr>
            <p:cNvPr id="305" name="Google Shape;305;p15"/>
            <p:cNvSpPr txBox="1"/>
            <p:nvPr/>
          </p:nvSpPr>
          <p:spPr>
            <a:xfrm>
              <a:off x="108657" y="3678862"/>
              <a:ext cx="15459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before</a:t>
              </a:r>
              <a:endParaRPr/>
            </a:p>
          </p:txBody>
        </p:sp>
      </p:grpSp>
      <p:sp>
        <p:nvSpPr>
          <p:cNvPr id="17" name="Google Shape;329;p18">
            <a:extLst>
              <a:ext uri="{FF2B5EF4-FFF2-40B4-BE49-F238E27FC236}">
                <a16:creationId xmlns:a16="http://schemas.microsoft.com/office/drawing/2014/main" id="{C2C6DD39-B5BE-4E93-B9B5-344CE8BCC89C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sp>
        <p:nvSpPr>
          <p:cNvPr id="16" name="Google Shape;388;p20">
            <a:extLst>
              <a:ext uri="{FF2B5EF4-FFF2-40B4-BE49-F238E27FC236}">
                <a16:creationId xmlns:a16="http://schemas.microsoft.com/office/drawing/2014/main" id="{3176F352-65FF-4EFE-B723-903694FF0F74}"/>
              </a:ext>
            </a:extLst>
          </p:cNvPr>
          <p:cNvSpPr/>
          <p:nvPr/>
        </p:nvSpPr>
        <p:spPr>
          <a:xfrm>
            <a:off x="0" y="369322"/>
            <a:ext cx="7921231" cy="12236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the conjunction  </a:t>
            </a:r>
            <a:r>
              <a:rPr lang="en-AU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your sentence to check it makes sense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12" name="Google Shape;312;p16"/>
          <p:cNvSpPr txBox="1"/>
          <p:nvPr/>
        </p:nvSpPr>
        <p:spPr>
          <a:xfrm>
            <a:off x="817154" y="6027583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 _______________, we can go outside to play.</a:t>
            </a:r>
            <a:endParaRPr dirty="0"/>
          </a:p>
        </p:txBody>
      </p:sp>
      <p:pic>
        <p:nvPicPr>
          <p:cNvPr id="314" name="Google Shape;314;p16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907721" y="5948987"/>
            <a:ext cx="13293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 dirty="0"/>
          </a:p>
        </p:txBody>
      </p:sp>
      <p:sp>
        <p:nvSpPr>
          <p:cNvPr id="319" name="Google Shape;319;p16"/>
          <p:cNvSpPr txBox="1"/>
          <p:nvPr/>
        </p:nvSpPr>
        <p:spPr>
          <a:xfrm>
            <a:off x="2237080" y="5967660"/>
            <a:ext cx="28520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eat lunch</a:t>
            </a:r>
            <a:endParaRPr dirty="0"/>
          </a:p>
        </p:txBody>
      </p:sp>
      <p:grpSp>
        <p:nvGrpSpPr>
          <p:cNvPr id="322" name="Google Shape;322;p16"/>
          <p:cNvGrpSpPr/>
          <p:nvPr/>
        </p:nvGrpSpPr>
        <p:grpSpPr>
          <a:xfrm>
            <a:off x="254228" y="3404582"/>
            <a:ext cx="1545997" cy="1392935"/>
            <a:chOff x="108657" y="2809147"/>
            <a:chExt cx="1545997" cy="1392935"/>
          </a:xfrm>
        </p:grpSpPr>
        <p:sp>
          <p:nvSpPr>
            <p:cNvPr id="323" name="Google Shape;323;p16"/>
            <p:cNvSpPr txBox="1"/>
            <p:nvPr/>
          </p:nvSpPr>
          <p:spPr>
            <a:xfrm>
              <a:off x="108657" y="2809147"/>
              <a:ext cx="13293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after</a:t>
              </a:r>
              <a:endParaRPr/>
            </a:p>
          </p:txBody>
        </p:sp>
        <p:sp>
          <p:nvSpPr>
            <p:cNvPr id="324" name="Google Shape;324;p16"/>
            <p:cNvSpPr txBox="1"/>
            <p:nvPr/>
          </p:nvSpPr>
          <p:spPr>
            <a:xfrm>
              <a:off x="108657" y="3678862"/>
              <a:ext cx="15459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before</a:t>
              </a:r>
              <a:endParaRPr/>
            </a:p>
          </p:txBody>
        </p:sp>
      </p:grpSp>
      <p:sp>
        <p:nvSpPr>
          <p:cNvPr id="17" name="Google Shape;329;p18">
            <a:extLst>
              <a:ext uri="{FF2B5EF4-FFF2-40B4-BE49-F238E27FC236}">
                <a16:creationId xmlns:a16="http://schemas.microsoft.com/office/drawing/2014/main" id="{289855F2-05DB-4839-A97E-B651E37F2F2B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3" name="Picture 2" descr="Child in playground, climbing steps of outdoor slide">
            <a:extLst>
              <a:ext uri="{FF2B5EF4-FFF2-40B4-BE49-F238E27FC236}">
                <a16:creationId xmlns:a16="http://schemas.microsoft.com/office/drawing/2014/main" id="{E61D9240-CF27-4300-A7AF-E0063B056B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946" y="2866781"/>
            <a:ext cx="3818654" cy="2545769"/>
          </a:xfrm>
          <a:prstGeom prst="rect">
            <a:avLst/>
          </a:prstGeom>
        </p:spPr>
      </p:pic>
      <p:pic>
        <p:nvPicPr>
          <p:cNvPr id="5" name="Picture 4" descr="School lunch tray with milk, sandwich, and apple held by a young student">
            <a:extLst>
              <a:ext uri="{FF2B5EF4-FFF2-40B4-BE49-F238E27FC236}">
                <a16:creationId xmlns:a16="http://schemas.microsoft.com/office/drawing/2014/main" id="{58C5C6BF-ACA4-490B-8674-06181A3344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834" y="2866781"/>
            <a:ext cx="3396892" cy="2361436"/>
          </a:xfrm>
          <a:prstGeom prst="rect">
            <a:avLst/>
          </a:prstGeom>
        </p:spPr>
      </p:pic>
      <p:sp>
        <p:nvSpPr>
          <p:cNvPr id="16" name="Google Shape;388;p20">
            <a:extLst>
              <a:ext uri="{FF2B5EF4-FFF2-40B4-BE49-F238E27FC236}">
                <a16:creationId xmlns:a16="http://schemas.microsoft.com/office/drawing/2014/main" id="{23B5CAF5-9722-4B78-8B7B-8705476398C3}"/>
              </a:ext>
            </a:extLst>
          </p:cNvPr>
          <p:cNvSpPr/>
          <p:nvPr/>
        </p:nvSpPr>
        <p:spPr>
          <a:xfrm>
            <a:off x="0" y="369322"/>
            <a:ext cx="7921231" cy="12236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the conjunction  </a:t>
            </a:r>
            <a:r>
              <a:rPr lang="en-AU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your sentence to check it makes sense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331" name="Google Shape;331;p18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8"/>
          <p:cNvSpPr/>
          <p:nvPr/>
        </p:nvSpPr>
        <p:spPr>
          <a:xfrm>
            <a:off x="113849" y="5908395"/>
            <a:ext cx="1159320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ate breakfast __________  ___________________</a:t>
            </a:r>
            <a:endParaRPr dirty="0"/>
          </a:p>
        </p:txBody>
      </p:sp>
      <p:sp>
        <p:nvSpPr>
          <p:cNvPr id="336" name="Google Shape;336;p18"/>
          <p:cNvSpPr txBox="1"/>
          <p:nvPr/>
        </p:nvSpPr>
        <p:spPr>
          <a:xfrm>
            <a:off x="3225095" y="5902259"/>
            <a:ext cx="17767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 dirty="0"/>
          </a:p>
        </p:txBody>
      </p:sp>
      <p:sp>
        <p:nvSpPr>
          <p:cNvPr id="337" name="Google Shape;337;p18"/>
          <p:cNvSpPr txBox="1"/>
          <p:nvPr/>
        </p:nvSpPr>
        <p:spPr>
          <a:xfrm>
            <a:off x="4851409" y="5886535"/>
            <a:ext cx="40789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went to school.</a:t>
            </a:r>
            <a:endParaRPr dirty="0"/>
          </a:p>
        </p:txBody>
      </p:sp>
      <p:pic>
        <p:nvPicPr>
          <p:cNvPr id="338" name="Google Shape;338;p1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704" y="1937767"/>
            <a:ext cx="2163144" cy="311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512" y="2493240"/>
            <a:ext cx="3627212" cy="237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18"/>
          <p:cNvGrpSpPr/>
          <p:nvPr/>
        </p:nvGrpSpPr>
        <p:grpSpPr>
          <a:xfrm>
            <a:off x="108657" y="2809147"/>
            <a:ext cx="1545997" cy="1392935"/>
            <a:chOff x="108657" y="2809147"/>
            <a:chExt cx="1545997" cy="1392935"/>
          </a:xfrm>
        </p:grpSpPr>
        <p:sp>
          <p:nvSpPr>
            <p:cNvPr id="341" name="Google Shape;341;p18"/>
            <p:cNvSpPr txBox="1"/>
            <p:nvPr/>
          </p:nvSpPr>
          <p:spPr>
            <a:xfrm>
              <a:off x="108657" y="2809147"/>
              <a:ext cx="13293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after</a:t>
              </a:r>
              <a:endParaRPr/>
            </a:p>
          </p:txBody>
        </p:sp>
        <p:sp>
          <p:nvSpPr>
            <p:cNvPr id="342" name="Google Shape;342;p18"/>
            <p:cNvSpPr txBox="1"/>
            <p:nvPr/>
          </p:nvSpPr>
          <p:spPr>
            <a:xfrm>
              <a:off x="108657" y="3678862"/>
              <a:ext cx="15459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rgbClr val="7030A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before</a:t>
              </a:r>
              <a:endParaRPr/>
            </a:p>
          </p:txBody>
        </p:sp>
      </p:grpSp>
      <p:sp>
        <p:nvSpPr>
          <p:cNvPr id="15" name="Google Shape;388;p20">
            <a:extLst>
              <a:ext uri="{FF2B5EF4-FFF2-40B4-BE49-F238E27FC236}">
                <a16:creationId xmlns:a16="http://schemas.microsoft.com/office/drawing/2014/main" id="{DB5F1ACC-4526-4DC4-A752-9C3062A93B9C}"/>
              </a:ext>
            </a:extLst>
          </p:cNvPr>
          <p:cNvSpPr/>
          <p:nvPr/>
        </p:nvSpPr>
        <p:spPr>
          <a:xfrm>
            <a:off x="0" y="369322"/>
            <a:ext cx="7921231" cy="12236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the conjunction  </a:t>
            </a:r>
            <a:r>
              <a:rPr lang="en-AU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your sentence to check it makes sense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83" name="Google Shape;383;p20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0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0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0" descr="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0"/>
          <p:cNvSpPr/>
          <p:nvPr/>
        </p:nvSpPr>
        <p:spPr>
          <a:xfrm>
            <a:off x="0" y="369322"/>
            <a:ext cx="7921231" cy="12236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the conjunction  </a:t>
            </a:r>
            <a:r>
              <a:rPr lang="en-AU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your sentence to check it makes sense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1026464" y="5717290"/>
            <a:ext cx="108366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 cleaned his room, ___________   _________________________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5299972" y="2592099"/>
            <a:ext cx="13293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/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1231" y="2601748"/>
            <a:ext cx="2802985" cy="18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971" y="2315263"/>
            <a:ext cx="1701800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0"/>
          <p:cNvSpPr txBox="1"/>
          <p:nvPr/>
        </p:nvSpPr>
        <p:spPr>
          <a:xfrm>
            <a:off x="5299972" y="3530613"/>
            <a:ext cx="1545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99" name="Google Shape;399;p21" descr="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1"/>
          <p:cNvSpPr/>
          <p:nvPr/>
        </p:nvSpPr>
        <p:spPr>
          <a:xfrm>
            <a:off x="0" y="1663984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401" name="Google Shape;401;p21"/>
          <p:cNvSpPr/>
          <p:nvPr/>
        </p:nvSpPr>
        <p:spPr>
          <a:xfrm>
            <a:off x="999615" y="4301464"/>
            <a:ext cx="1001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 stems based on topics/literature etc. in class</a:t>
            </a:r>
            <a:endParaRPr dirty="0"/>
          </a:p>
        </p:txBody>
      </p:sp>
      <p:sp>
        <p:nvSpPr>
          <p:cNvPr id="403" name="Google Shape;403;p21"/>
          <p:cNvSpPr/>
          <p:nvPr/>
        </p:nvSpPr>
        <p:spPr>
          <a:xfrm>
            <a:off x="0" y="406046"/>
            <a:ext cx="7959012" cy="125793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the conjunction  </a:t>
            </a:r>
            <a:r>
              <a:rPr lang="en-AU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stem.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Re-read your sentence to check it makes sense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8477236" y="1864039"/>
            <a:ext cx="13293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endParaRPr/>
          </a:p>
        </p:txBody>
      </p:sp>
      <p:sp>
        <p:nvSpPr>
          <p:cNvPr id="407" name="Google Shape;407;p21"/>
          <p:cNvSpPr txBox="1"/>
          <p:nvPr/>
        </p:nvSpPr>
        <p:spPr>
          <a:xfrm>
            <a:off x="8477236" y="2426607"/>
            <a:ext cx="17767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write sentences with the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conjunctions </a:t>
            </a: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0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229525" y="250865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Activate Prior Knowledge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295456" y="1096265"/>
            <a:ext cx="1790051" cy="16961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the subject and the verb in these sentences?</a:t>
            </a:r>
            <a:endParaRPr/>
          </a:p>
        </p:txBody>
      </p:sp>
      <p:pic>
        <p:nvPicPr>
          <p:cNvPr id="129" name="Google Shape;129;p4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786" y="12710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229525" y="3378240"/>
            <a:ext cx="617328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AU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the dog for a </a:t>
            </a:r>
            <a:r>
              <a:rPr lang="en-A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walk.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AU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</a:t>
            </a:r>
            <a:r>
              <a:rPr lang="en-A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doing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art today.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AU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AU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brush</a:t>
            </a:r>
            <a:r>
              <a:rPr lang="en-AU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teeth.  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>
                <a:solidFill>
                  <a:srgbClr val="93520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Activate Prior Knowledge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0295456" y="1096265"/>
            <a:ext cx="1790051" cy="16961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why these are not complete sentences.</a:t>
            </a:r>
            <a:endParaRPr/>
          </a:p>
        </p:txBody>
      </p:sp>
      <p:pic>
        <p:nvPicPr>
          <p:cNvPr id="141" name="Google Shape;141;p5" descr="Logo, ic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>
                <a:solidFill>
                  <a:srgbClr val="93520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36902" y="2502442"/>
            <a:ext cx="25266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Non-Examples: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513808" y="2964107"/>
            <a:ext cx="617328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A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Eating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lunch.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AU" sz="3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Before </a:t>
            </a:r>
            <a:r>
              <a:rPr lang="en-AU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AU" sz="3600">
                <a:solidFill>
                  <a:srgbClr val="6EE81C"/>
                </a:solidFill>
                <a:latin typeface="Calibri"/>
                <a:ea typeface="Calibri"/>
                <a:cs typeface="Calibri"/>
                <a:sym typeface="Calibri"/>
              </a:rPr>
              <a:t>went</a:t>
            </a: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work.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2" name="Google Shape;152;p6"/>
          <p:cNvSpPr txBox="1"/>
          <p:nvPr/>
        </p:nvSpPr>
        <p:spPr>
          <a:xfrm>
            <a:off x="0" y="369322"/>
            <a:ext cx="9525900" cy="16308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use the conjunctions of </a:t>
            </a:r>
            <a:r>
              <a:rPr lang="en-AU"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make our writing more interesting.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at an earlier time.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at a later time.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46496" y="3091543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250702" y="386767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b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go to the shops, we need to take the dog for a walk.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79707" y="453704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finish eating lunch, we will be doing art.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279707" y="515474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We must brush our teeth </a:t>
            </a:r>
            <a:r>
              <a:rPr lang="en-AU" sz="20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go to bed.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pic>
        <p:nvPicPr>
          <p:cNvPr id="157" name="Google Shape;157;p6" descr="https://cdn3.vectorstock.com/i/1000x1000/77/52/yes-tick-icon-vector-2295775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10181939" y="1250631"/>
            <a:ext cx="1988700" cy="1600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 is the conjunction in this sentence? Is it at the start or in the middle of the sentence?</a:t>
            </a:r>
            <a:endParaRPr/>
          </a:p>
        </p:txBody>
      </p:sp>
      <p:pic>
        <p:nvPicPr>
          <p:cNvPr id="160" name="Google Shape;160;p6" descr="Logo, 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279707" y="579333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You need to turn off the television </a:t>
            </a:r>
            <a:r>
              <a:rPr lang="en-AU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have finished watching Bluey.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0" name="Google Shape;170;p7"/>
          <p:cNvSpPr/>
          <p:nvPr/>
        </p:nvSpPr>
        <p:spPr>
          <a:xfrm>
            <a:off x="355923" y="133149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772601" y="620253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go to the shops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we need to take the dog for a walk.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7" descr="https://cdn3.vectorstock.com/i/1000x1000/77/52/yes-tick-icon-vector-2295775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1648" y="4767489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10181939" y="1250631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conjunction in this sentence? Is it at the start or in the middle of the sentence?</a:t>
            </a:r>
            <a:endParaRPr/>
          </a:p>
        </p:txBody>
      </p:sp>
      <p:pic>
        <p:nvPicPr>
          <p:cNvPr id="175" name="Google Shape;175;p7" descr="Logo, 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 descr="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935438" y="4016117"/>
            <a:ext cx="17767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endParaRPr/>
          </a:p>
        </p:txBody>
      </p:sp>
      <p:pic>
        <p:nvPicPr>
          <p:cNvPr id="3" name="Picture 2" descr="Woman checking clothes">
            <a:extLst>
              <a:ext uri="{FF2B5EF4-FFF2-40B4-BE49-F238E27FC236}">
                <a16:creationId xmlns:a16="http://schemas.microsoft.com/office/drawing/2014/main" id="{B6913BDE-1C1B-4364-AA75-CCED0CDA08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187" y="3139875"/>
            <a:ext cx="3225079" cy="2150052"/>
          </a:xfrm>
          <a:prstGeom prst="rect">
            <a:avLst/>
          </a:prstGeom>
        </p:spPr>
      </p:pic>
      <p:pic>
        <p:nvPicPr>
          <p:cNvPr id="5" name="Picture 4" descr="Person in jeans and trainers walking on sidewalk, with dog on leash wearing harness">
            <a:extLst>
              <a:ext uri="{FF2B5EF4-FFF2-40B4-BE49-F238E27FC236}">
                <a16:creationId xmlns:a16="http://schemas.microsoft.com/office/drawing/2014/main" id="{5451DDCC-9BA8-4900-9F5F-0BBBFC8F94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86991"/>
            <a:ext cx="3447482" cy="2301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7" name="Google Shape;187;p8"/>
          <p:cNvSpPr/>
          <p:nvPr/>
        </p:nvSpPr>
        <p:spPr>
          <a:xfrm>
            <a:off x="423727" y="1390544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dirty="0"/>
          </a:p>
        </p:txBody>
      </p:sp>
      <p:sp>
        <p:nvSpPr>
          <p:cNvPr id="188" name="Google Shape;188;p8"/>
          <p:cNvSpPr txBox="1"/>
          <p:nvPr/>
        </p:nvSpPr>
        <p:spPr>
          <a:xfrm>
            <a:off x="1772601" y="620253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finish eating our lunch,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get lollypops.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8" descr="https://cdn3.vectorstock.com/i/1000x1000/77/52/yes-tick-icon-vector-2295775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5379" y="5208362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10123786" y="1764942"/>
            <a:ext cx="1988700" cy="22473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conjunction in this sentence? Is it at the start or in the middle of the sentence?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8" descr="Logo, 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 descr="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935438" y="4016117"/>
            <a:ext cx="17767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/>
          </a:p>
        </p:txBody>
      </p:sp>
      <p:pic>
        <p:nvPicPr>
          <p:cNvPr id="3" name="Picture 2" descr="Children with lollipops">
            <a:extLst>
              <a:ext uri="{FF2B5EF4-FFF2-40B4-BE49-F238E27FC236}">
                <a16:creationId xmlns:a16="http://schemas.microsoft.com/office/drawing/2014/main" id="{5F73D31C-1727-43E4-B48C-6D6B6AE820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26" y="2333648"/>
            <a:ext cx="3619500" cy="2413000"/>
          </a:xfrm>
          <a:prstGeom prst="rect">
            <a:avLst/>
          </a:prstGeom>
        </p:spPr>
      </p:pic>
      <p:pic>
        <p:nvPicPr>
          <p:cNvPr id="1026" name="Picture 2" descr="Did the Brits invent the sandwich? - Great British Mag">
            <a:extLst>
              <a:ext uri="{FF2B5EF4-FFF2-40B4-BE49-F238E27FC236}">
                <a16:creationId xmlns:a16="http://schemas.microsoft.com/office/drawing/2014/main" id="{116145AD-C93E-4B3C-9400-4F113099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068" y="2333648"/>
            <a:ext cx="3485101" cy="23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04" name="Google Shape;204;p9"/>
          <p:cNvSpPr/>
          <p:nvPr/>
        </p:nvSpPr>
        <p:spPr>
          <a:xfrm>
            <a:off x="69811" y="157217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dirty="0"/>
          </a:p>
        </p:txBody>
      </p:sp>
      <p:sp>
        <p:nvSpPr>
          <p:cNvPr id="205" name="Google Shape;205;p9"/>
          <p:cNvSpPr txBox="1"/>
          <p:nvPr/>
        </p:nvSpPr>
        <p:spPr>
          <a:xfrm>
            <a:off x="1772601" y="620253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need to brush our teeth </a:t>
            </a:r>
            <a:r>
              <a:rPr lang="en-AU" sz="26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go to bed. </a:t>
            </a:r>
            <a:endParaRPr dirty="0"/>
          </a:p>
        </p:txBody>
      </p:sp>
      <p:pic>
        <p:nvPicPr>
          <p:cNvPr id="206" name="Google Shape;206;p9" descr="https://cdn3.vectorstock.com/i/1000x1000/77/52/yes-tick-icon-vector-22957752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5379" y="4147771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10181939" y="1250631"/>
            <a:ext cx="1988700" cy="18162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conjunction in this sentence? Is it at the start or in the middle of the sentence?</a:t>
            </a:r>
            <a:endParaRPr/>
          </a:p>
        </p:txBody>
      </p:sp>
      <p:pic>
        <p:nvPicPr>
          <p:cNvPr id="209" name="Google Shape;209;p9" descr="Logo, ico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Icon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Icon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5176151" y="4458315"/>
            <a:ext cx="177674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</a:t>
            </a:r>
            <a:endParaRPr/>
          </a:p>
        </p:txBody>
      </p:sp>
      <p:pic>
        <p:nvPicPr>
          <p:cNvPr id="1026" name="Picture 2" descr="2-Minute Activities for Kids to while Tooth Brushing">
            <a:extLst>
              <a:ext uri="{FF2B5EF4-FFF2-40B4-BE49-F238E27FC236}">
                <a16:creationId xmlns:a16="http://schemas.microsoft.com/office/drawing/2014/main" id="{2BF0D12A-BFE3-4124-977B-ED644BF2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463" y="3185328"/>
            <a:ext cx="3599528" cy="23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eeping poorly may mean itching more | MDedge Dermatology">
            <a:extLst>
              <a:ext uri="{FF2B5EF4-FFF2-40B4-BE49-F238E27FC236}">
                <a16:creationId xmlns:a16="http://schemas.microsoft.com/office/drawing/2014/main" id="{D56441B2-A14F-4463-AFD5-65DA9B815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256" y="2724347"/>
            <a:ext cx="3193424" cy="31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911</Words>
  <Application>Microsoft Office PowerPoint</Application>
  <PresentationFormat>Widescreen</PresentationFormat>
  <Paragraphs>178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Noto Sans Symbols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3</cp:revision>
  <dcterms:created xsi:type="dcterms:W3CDTF">2023-09-04T14:18:18Z</dcterms:created>
  <dcterms:modified xsi:type="dcterms:W3CDTF">2023-09-06T10:46:45Z</dcterms:modified>
</cp:coreProperties>
</file>