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1" r:id="rId4"/>
    <p:sldId id="282" r:id="rId5"/>
    <p:sldId id="291" r:id="rId6"/>
    <p:sldId id="260" r:id="rId7"/>
    <p:sldId id="283" r:id="rId8"/>
    <p:sldId id="284" r:id="rId9"/>
    <p:sldId id="285" r:id="rId10"/>
    <p:sldId id="286" r:id="rId11"/>
    <p:sldId id="263" r:id="rId12"/>
    <p:sldId id="287" r:id="rId13"/>
    <p:sldId id="262" r:id="rId14"/>
    <p:sldId id="276" r:id="rId15"/>
    <p:sldId id="293" r:id="rId16"/>
    <p:sldId id="265" r:id="rId17"/>
    <p:sldId id="288" r:id="rId18"/>
    <p:sldId id="266" r:id="rId19"/>
    <p:sldId id="292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5202"/>
    <a:srgbClr val="F5D327"/>
    <a:srgbClr val="79F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3" autoAdjust="0"/>
    <p:restoredTop sz="94660"/>
  </p:normalViewPr>
  <p:slideViewPr>
    <p:cSldViewPr snapToGrid="0">
      <p:cViewPr varScale="1">
        <p:scale>
          <a:sx n="86" d="100"/>
          <a:sy n="86" d="100"/>
        </p:scale>
        <p:origin x="7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4/09/2023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1291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4/09/2023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5108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4/09/2023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9892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eptual Underst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EA4C0-DFEB-416B-9F49-DC26B90F42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  <a:ea typeface="Verdana" panose="020B0604030504040204" pitchFamily="34" charset="0"/>
              </a:defRPr>
            </a:lvl1pPr>
          </a:lstStyle>
          <a:p>
            <a:pPr marL="0" indent="0">
              <a:buNone/>
            </a:pPr>
            <a:r>
              <a:rPr lang="en-AU" sz="2000" dirty="0">
                <a:latin typeface="Verdana" panose="020B0604030504040204" pitchFamily="34" charset="0"/>
                <a:ea typeface="Verdana" panose="020B0604030504040204" pitchFamily="34" charset="0"/>
              </a:rPr>
              <a:t>Click to add text</a:t>
            </a:r>
            <a:endParaRPr lang="en-AU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0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ceptual Underst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EA4C0-DFEB-416B-9F49-DC26B90F42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  <a:ea typeface="Verdana" panose="020B0604030504040204" pitchFamily="34" charset="0"/>
              </a:defRPr>
            </a:lvl1pPr>
          </a:lstStyle>
          <a:p>
            <a:pPr marL="0" indent="0">
              <a:buNone/>
            </a:pPr>
            <a:r>
              <a:rPr lang="en-AU" sz="2000" dirty="0">
                <a:latin typeface="Verdana" panose="020B0604030504040204" pitchFamily="34" charset="0"/>
                <a:ea typeface="Verdana" panose="020B0604030504040204" pitchFamily="34" charset="0"/>
              </a:rPr>
              <a:t>Click to add text</a:t>
            </a:r>
            <a:endParaRPr lang="en-AU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950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4/09/2023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433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4/09/2023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704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4/09/2023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808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4/09/2023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990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4/09/2023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7194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4/09/2023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885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4/09/2023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856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EABA-7327-4C9B-A25B-2EC6D8E7B2ED}" type="datetimeFigureOut">
              <a:rPr lang="en-AU" smtClean="0"/>
              <a:t>4/09/2023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3C5-518F-455F-891D-918179D3F3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9852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E6F4EABA-7327-4C9B-A25B-2EC6D8E7B2ED}" type="datetimeFigureOut">
              <a:rPr lang="en-AU" smtClean="0"/>
              <a:pPr/>
              <a:t>4/09/2023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482C3C5-518F-455F-891D-918179D3F32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517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40BDE3-08CA-4B6C-9FF3-036D3F240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1323" y="1773238"/>
            <a:ext cx="9144000" cy="3190648"/>
          </a:xfrm>
          <a:solidFill>
            <a:srgbClr val="00B050"/>
          </a:solidFill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algn="l"/>
            <a:r>
              <a:rPr lang="en-AU" b="1" dirty="0"/>
              <a:t>Year: Foundation</a:t>
            </a:r>
          </a:p>
          <a:p>
            <a:pPr algn="l"/>
            <a:endParaRPr lang="en-AU" dirty="0"/>
          </a:p>
          <a:p>
            <a:pPr algn="l"/>
            <a:r>
              <a:rPr lang="en-AU" b="1" dirty="0"/>
              <a:t>Term: 4</a:t>
            </a:r>
          </a:p>
          <a:p>
            <a:pPr algn="l"/>
            <a:endParaRPr lang="en-AU" b="1" dirty="0"/>
          </a:p>
          <a:p>
            <a:pPr algn="l"/>
            <a:r>
              <a:rPr lang="en-AU" b="1" dirty="0"/>
              <a:t>Week: 5</a:t>
            </a:r>
          </a:p>
          <a:p>
            <a:pPr algn="l"/>
            <a:endParaRPr lang="en-AU" dirty="0"/>
          </a:p>
          <a:p>
            <a:pPr algn="l"/>
            <a:r>
              <a:rPr lang="en-AU" b="1" dirty="0"/>
              <a:t>Objective: We are learning to complete a sentence with the subordinate conjunctions if and when.</a:t>
            </a:r>
          </a:p>
          <a:p>
            <a:pPr algn="l"/>
            <a:endParaRPr lang="en-AU" dirty="0"/>
          </a:p>
          <a:p>
            <a:pPr algn="l"/>
            <a:r>
              <a:rPr lang="en-AU" b="1" dirty="0"/>
              <a:t>Author: Suzi Hogg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3599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4" name="Rectangle 3"/>
          <p:cNvSpPr/>
          <p:nvPr/>
        </p:nvSpPr>
        <p:spPr>
          <a:xfrm>
            <a:off x="281224" y="1405180"/>
            <a:ext cx="1858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Example: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191589" y="6011578"/>
            <a:ext cx="12100792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600" b="1" dirty="0">
                <a:latin typeface="Century Gothic" panose="020B0502020202020204" pitchFamily="34" charset="0"/>
              </a:rPr>
              <a:t>You need to turn off the television </a:t>
            </a:r>
            <a:r>
              <a:rPr lang="en-AU" sz="2600" dirty="0">
                <a:solidFill>
                  <a:srgbClr val="FF0000"/>
                </a:solidFill>
                <a:latin typeface="Century Gothic" panose="020B0502020202020204" pitchFamily="34" charset="0"/>
              </a:rPr>
              <a:t>when</a:t>
            </a:r>
            <a:r>
              <a:rPr lang="en-AU" sz="2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AU" sz="2600" dirty="0">
                <a:latin typeface="Century Gothic" panose="020B0502020202020204" pitchFamily="34" charset="0"/>
              </a:rPr>
              <a:t>Bluey if finished.</a:t>
            </a:r>
          </a:p>
        </p:txBody>
      </p:sp>
      <p:pic>
        <p:nvPicPr>
          <p:cNvPr id="16" name="Picture 2" descr="https://cdn3.vectorstock.com/i/1000x1000/77/52/yes-tick-icon-vector-229577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2"/>
          <a:stretch/>
        </p:blipFill>
        <p:spPr bwMode="auto">
          <a:xfrm>
            <a:off x="10465379" y="4147771"/>
            <a:ext cx="837870" cy="6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Concept Development</a:t>
            </a:r>
          </a:p>
        </p:txBody>
      </p:sp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429" y="111175"/>
            <a:ext cx="674078" cy="67407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7B39385-9D01-4620-857A-B91B1C1A0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4475" y="127102"/>
            <a:ext cx="674078" cy="67407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1566" y="154632"/>
            <a:ext cx="693813" cy="6791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6B88C7-CD10-6140-A85F-7FE9AE26C022}"/>
              </a:ext>
            </a:extLst>
          </p:cNvPr>
          <p:cNvSpPr txBox="1"/>
          <p:nvPr/>
        </p:nvSpPr>
        <p:spPr>
          <a:xfrm>
            <a:off x="5176151" y="4458315"/>
            <a:ext cx="17767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Century Gothic" panose="020B0502020202020204" pitchFamily="34" charset="0"/>
              </a:rPr>
              <a:t>when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B32BA5-721E-FD45-8D0C-D9BA91A04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56" y="3429000"/>
            <a:ext cx="3356127" cy="22265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289E59-8829-784B-9818-DB80FAF3E0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775" y="3241464"/>
            <a:ext cx="2219933" cy="26552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58953E-7624-9A97-A007-1D30FF2C0744}"/>
              </a:ext>
            </a:extLst>
          </p:cNvPr>
          <p:cNvSpPr txBox="1"/>
          <p:nvPr/>
        </p:nvSpPr>
        <p:spPr>
          <a:xfrm>
            <a:off x="10181939" y="1250631"/>
            <a:ext cx="1988664" cy="1046440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What is the conjunction in this sentence?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Is it at the start or in the middle of the sentence?</a:t>
            </a:r>
            <a:endParaRPr lang="en-AU" sz="1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11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A5F27-7E5F-4A24-8100-3AB0542AB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71" y="1282231"/>
            <a:ext cx="8863797" cy="94465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AU" sz="2000" b="1" dirty="0"/>
              <a:t>Hinge-point question:</a:t>
            </a:r>
          </a:p>
          <a:p>
            <a:pPr marL="0" indent="0">
              <a:buNone/>
            </a:pPr>
            <a:r>
              <a:rPr lang="en-AU" sz="2000" b="1" dirty="0"/>
              <a:t>Which questions are an example of using the conjunctions if and when.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117113" y="6034773"/>
            <a:ext cx="11845504" cy="596546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AU" dirty="0">
                <a:latin typeface="Century Gothic" panose="020B0502020202020204" pitchFamily="34" charset="0"/>
              </a:rPr>
              <a:t>The conjunctions if and </a:t>
            </a:r>
            <a:r>
              <a:rPr lang="en-AU" dirty="0">
                <a:solidFill>
                  <a:srgbClr val="FF0000"/>
                </a:solidFill>
                <a:latin typeface="Century Gothic" panose="020B0502020202020204" pitchFamily="34" charset="0"/>
              </a:rPr>
              <a:t>when</a:t>
            </a:r>
            <a:r>
              <a:rPr lang="en-AU" dirty="0">
                <a:latin typeface="Century Gothic" panose="020B0502020202020204" pitchFamily="34" charset="0"/>
              </a:rPr>
              <a:t> link ideas together.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Hinge Point Question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03336" y="917628"/>
            <a:ext cx="1988664" cy="273921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Century Gothic" panose="020B0502020202020204" pitchFamily="34" charset="0"/>
              </a:rPr>
              <a:t>Why is it/ isn’t it a an example of a conjunction</a:t>
            </a:r>
          </a:p>
          <a:p>
            <a:endParaRPr lang="en-AU" sz="1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Century Gothic" panose="020B0502020202020204" pitchFamily="34" charset="0"/>
              </a:rPr>
              <a:t>Go through each option one-at-a-time once students have answered on their whiteboards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A9924460-5361-4D50-859B-CC97537E0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772" y="204651"/>
            <a:ext cx="674078" cy="67407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C3420E7-CE57-4B1D-AD62-CB7FA61E3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850" y="204651"/>
            <a:ext cx="674078" cy="674078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4D65545B-321E-4257-A265-A295D435B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772" y="878729"/>
            <a:ext cx="674078" cy="674078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9F15CF06-C2C5-494C-8B69-F60F1C175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8850" y="864619"/>
            <a:ext cx="674078" cy="67407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CD2348E-2FC0-4A73-A33B-C206275A7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0845" y="89736"/>
            <a:ext cx="674079" cy="674079"/>
          </a:xfrm>
          <a:prstGeom prst="rect">
            <a:avLst/>
          </a:prstGeom>
        </p:spPr>
      </p:pic>
      <p:pic>
        <p:nvPicPr>
          <p:cNvPr id="21" name="Picture 20" descr="Logo, icon&#10;&#10;Description automatically generated">
            <a:extLst>
              <a:ext uri="{FF2B5EF4-FFF2-40B4-BE49-F238E27FC236}">
                <a16:creationId xmlns:a16="http://schemas.microsoft.com/office/drawing/2014/main" id="{DC419A34-FCAF-4915-A05F-561BCEFA4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6594" y="89736"/>
            <a:ext cx="674078" cy="6740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2574" y="2330284"/>
            <a:ext cx="7729371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sz="1000" dirty="0">
              <a:solidFill>
                <a:srgbClr val="333333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AU" dirty="0">
                <a:latin typeface="Century Gothic" panose="020B0502020202020204" pitchFamily="34" charset="0"/>
              </a:rPr>
              <a:t>If it is hot, we can go to the beach.</a:t>
            </a:r>
          </a:p>
          <a:p>
            <a:pPr marL="514350" indent="-514350">
              <a:buFont typeface="+mj-lt"/>
              <a:buAutoNum type="alphaLcParenR"/>
            </a:pPr>
            <a:endParaRPr lang="en-AU" dirty="0">
              <a:latin typeface="Century Gothic" panose="020B0502020202020204" pitchFamily="34" charset="0"/>
            </a:endParaRPr>
          </a:p>
          <a:p>
            <a:endParaRPr lang="en-AU" dirty="0">
              <a:latin typeface="Century Gothic" panose="020B0502020202020204" pitchFamily="34" charset="0"/>
            </a:endParaRPr>
          </a:p>
          <a:p>
            <a:pPr marL="342900" indent="-342900">
              <a:buAutoNum type="alphaLcParenR" startAt="2"/>
            </a:pPr>
            <a:r>
              <a:rPr lang="en-AU" dirty="0">
                <a:latin typeface="Century Gothic" panose="020B0502020202020204" pitchFamily="34" charset="0"/>
              </a:rPr>
              <a:t>We will go to the beach in the morning.</a:t>
            </a:r>
          </a:p>
          <a:p>
            <a:pPr marL="342900" indent="-342900">
              <a:buAutoNum type="alphaLcParenR" startAt="2"/>
            </a:pPr>
            <a:endParaRPr lang="en-AU" dirty="0">
              <a:latin typeface="Century Gothic" panose="020B0502020202020204" pitchFamily="34" charset="0"/>
            </a:endParaRPr>
          </a:p>
          <a:p>
            <a:endParaRPr lang="en-AU" dirty="0">
              <a:latin typeface="Century Gothic" panose="020B0502020202020204" pitchFamily="34" charset="0"/>
            </a:endParaRPr>
          </a:p>
          <a:p>
            <a:pPr marL="342900" indent="-342900">
              <a:buAutoNum type="alphaLcParenR" startAt="3"/>
            </a:pPr>
            <a:r>
              <a:rPr lang="en-AU" dirty="0">
                <a:latin typeface="Century Gothic" panose="020B0502020202020204" pitchFamily="34" charset="0"/>
              </a:rPr>
              <a:t>We can have free time when all your work is finished.</a:t>
            </a:r>
          </a:p>
          <a:p>
            <a:pPr marL="342900" indent="-342900">
              <a:buAutoNum type="alphaLcParenR" startAt="3"/>
            </a:pPr>
            <a:endParaRPr lang="en-AU" dirty="0">
              <a:latin typeface="Century Gothic" panose="020B0502020202020204" pitchFamily="34" charset="0"/>
            </a:endParaRPr>
          </a:p>
          <a:p>
            <a:endParaRPr lang="en-AU" dirty="0">
              <a:latin typeface="Century Gothic" panose="020B0502020202020204" pitchFamily="34" charset="0"/>
            </a:endParaRPr>
          </a:p>
          <a:p>
            <a:r>
              <a:rPr lang="en-AU" dirty="0">
                <a:latin typeface="Century Gothic" panose="020B0502020202020204" pitchFamily="34" charset="0"/>
              </a:rPr>
              <a:t>d)     When is it my birthday?</a:t>
            </a:r>
          </a:p>
          <a:p>
            <a:pPr marL="514350" indent="-514350">
              <a:buFont typeface="+mj-lt"/>
              <a:buAutoNum type="alphaLcParenR"/>
            </a:pPr>
            <a:endParaRPr lang="en-AU" dirty="0">
              <a:latin typeface="Century Gothic" panose="020B0502020202020204" pitchFamily="34" charset="0"/>
            </a:endParaRPr>
          </a:p>
          <a:p>
            <a:endParaRPr lang="en-AU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EA3683-DD64-524E-A03A-5D532CB4C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0" y="3316832"/>
            <a:ext cx="3111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4E1B417-C818-F042-B4E7-ABAF64D1E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715" y="4873432"/>
            <a:ext cx="3111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DB31E66-4E9C-5641-BBDB-37EEBAC32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63" y="2520474"/>
            <a:ext cx="388392" cy="28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B740A5AF-0F60-7A4E-8C4C-E4C4612C2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554" y="4091679"/>
            <a:ext cx="388392" cy="28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Logo, icon&#10;&#10;Description automatically generated">
            <a:extLst>
              <a:ext uri="{FF2B5EF4-FFF2-40B4-BE49-F238E27FC236}">
                <a16:creationId xmlns:a16="http://schemas.microsoft.com/office/drawing/2014/main" id="{5C2B9735-0E40-604F-5F23-697138826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8" y="2273222"/>
            <a:ext cx="674078" cy="67407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BDD1009B-1D1C-9F2F-B336-3887DC9ED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8" y="3064024"/>
            <a:ext cx="674078" cy="67407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9C9C7028-B787-F036-14ED-7BBAC5AB7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28" y="3914954"/>
            <a:ext cx="674078" cy="674078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DDB62544-B9B3-A43E-9252-E49491568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248" y="4764869"/>
            <a:ext cx="674078" cy="6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589" y="687726"/>
            <a:ext cx="11845504" cy="5904410"/>
          </a:xfrm>
        </p:spPr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3" name="Rectangle 2"/>
          <p:cNvSpPr/>
          <p:nvPr/>
        </p:nvSpPr>
        <p:spPr>
          <a:xfrm>
            <a:off x="855304" y="6133487"/>
            <a:ext cx="1091354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600" dirty="0">
                <a:latin typeface="Century Gothic" panose="020B0502020202020204" pitchFamily="34" charset="0"/>
              </a:rPr>
              <a:t>We are going to go to the shops _______ _______________________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218" y="369331"/>
            <a:ext cx="7930201" cy="104644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Read the sentence stem.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Insert the subordinating conjunction of </a:t>
            </a:r>
            <a:r>
              <a:rPr lang="en-AU" sz="1400" dirty="0">
                <a:solidFill>
                  <a:srgbClr val="7030A0"/>
                </a:solidFill>
                <a:latin typeface="Century Gothic" panose="020B0502020202020204" pitchFamily="34" charset="0"/>
              </a:rPr>
              <a:t>if</a:t>
            </a:r>
            <a:r>
              <a:rPr lang="en-AU" sz="1400" dirty="0">
                <a:latin typeface="Century Gothic" panose="020B0502020202020204" pitchFamily="34" charset="0"/>
              </a:rPr>
              <a:t> or </a:t>
            </a:r>
            <a:r>
              <a:rPr lang="en-AU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when</a:t>
            </a:r>
            <a:r>
              <a:rPr lang="en-AU" sz="1400" dirty="0"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Complete the sentence.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Re-read extended sentence to check it makes sense</a:t>
            </a:r>
            <a:r>
              <a:rPr lang="en-AU" sz="2000" dirty="0">
                <a:latin typeface="Century Gothic" panose="020B0502020202020204" pitchFamily="34" charset="0"/>
              </a:rPr>
              <a:t>.</a:t>
            </a:r>
            <a:endParaRPr lang="en-AU" sz="1400" dirty="0">
              <a:latin typeface="Century Gothic" panose="020B0502020202020204" pitchFamily="34" charset="0"/>
            </a:endParaRPr>
          </a:p>
        </p:txBody>
      </p:sp>
      <p:pic>
        <p:nvPicPr>
          <p:cNvPr id="27" name="Picture 26" descr="Logo, icon&#10;&#10;Description automatically generated">
            <a:extLst>
              <a:ext uri="{FF2B5EF4-FFF2-40B4-BE49-F238E27FC236}">
                <a16:creationId xmlns:a16="http://schemas.microsoft.com/office/drawing/2014/main" id="{65ED7967-80A3-47AE-ABBD-AA2D47E13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6594" y="89736"/>
            <a:ext cx="674078" cy="674078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3CA6AF55-86DA-4323-A3F1-454A79552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166" y="89735"/>
            <a:ext cx="674079" cy="674079"/>
          </a:xfrm>
          <a:prstGeom prst="rect">
            <a:avLst/>
          </a:prstGeom>
        </p:spPr>
      </p:pic>
      <p:pic>
        <p:nvPicPr>
          <p:cNvPr id="31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F852DCB0-9829-46C5-BDD3-1B1C296F2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7738" y="100831"/>
            <a:ext cx="674079" cy="6740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91F6C96-F332-A040-9FB5-C38B6AD17BD9}"/>
              </a:ext>
            </a:extLst>
          </p:cNvPr>
          <p:cNvSpPr txBox="1"/>
          <p:nvPr/>
        </p:nvSpPr>
        <p:spPr>
          <a:xfrm>
            <a:off x="5694510" y="4185154"/>
            <a:ext cx="17767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Century Gothic" panose="020B0502020202020204" pitchFamily="34" charset="0"/>
              </a:rPr>
              <a:t>when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C87C19-A706-714B-9843-E230A245C1DC}"/>
              </a:ext>
            </a:extLst>
          </p:cNvPr>
          <p:cNvSpPr txBox="1"/>
          <p:nvPr/>
        </p:nvSpPr>
        <p:spPr>
          <a:xfrm>
            <a:off x="5918203" y="3164385"/>
            <a:ext cx="13293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  <a:latin typeface="Century Gothic" panose="020B0502020202020204" pitchFamily="34" charset="0"/>
              </a:rPr>
              <a:t>If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604615-847F-B945-961B-3D5F53F0D4A6}"/>
              </a:ext>
            </a:extLst>
          </p:cNvPr>
          <p:cNvSpPr txBox="1"/>
          <p:nvPr/>
        </p:nvSpPr>
        <p:spPr>
          <a:xfrm>
            <a:off x="7505534" y="6099693"/>
            <a:ext cx="42538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dirty="0">
                <a:latin typeface="Century Gothic" panose="020B0502020202020204" pitchFamily="34" charset="0"/>
              </a:rPr>
              <a:t>the baby wakes up.</a:t>
            </a: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6EF14A-9FCD-E842-668E-F65DABB0FE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40" y="2936418"/>
            <a:ext cx="3419868" cy="1932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F8F6C0-612F-1485-CFE0-6120D7075F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48" y="3098941"/>
            <a:ext cx="3125718" cy="20137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53006B-84A5-46DB-9E33-98255B54BA0A}"/>
              </a:ext>
            </a:extLst>
          </p:cNvPr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I do</a:t>
            </a:r>
          </a:p>
        </p:txBody>
      </p:sp>
    </p:spTree>
    <p:extLst>
      <p:ext uri="{BB962C8B-B14F-4D97-AF65-F5344CB8AC3E}">
        <p14:creationId xmlns:p14="http://schemas.microsoft.com/office/powerpoint/2010/main" val="177064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48802 0.231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01" y="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8059" y="6034815"/>
            <a:ext cx="4313474" cy="588937"/>
          </a:xfrm>
        </p:spPr>
        <p:txBody>
          <a:bodyPr/>
          <a:lstStyle/>
          <a:p>
            <a:pPr marL="0" indent="0">
              <a:buNone/>
            </a:pPr>
            <a:r>
              <a:rPr lang="en-AU" sz="2600" dirty="0"/>
              <a:t>we can play a game.</a:t>
            </a:r>
          </a:p>
          <a:p>
            <a:pPr>
              <a:buFont typeface="Wingdings" panose="05000000000000000000" pitchFamily="2" charset="2"/>
              <a:buChar char="§"/>
            </a:pPr>
            <a:endParaRPr lang="en-AU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3" name="Rectangle 2"/>
          <p:cNvSpPr/>
          <p:nvPr/>
        </p:nvSpPr>
        <p:spPr>
          <a:xfrm>
            <a:off x="530092" y="6023383"/>
            <a:ext cx="1091354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600" dirty="0">
                <a:latin typeface="Century Gothic" panose="020B0502020202020204" pitchFamily="34" charset="0"/>
              </a:rPr>
              <a:t>___________ you do your homework, ______________________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392854"/>
            <a:ext cx="7930201" cy="104644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Read the sentence stem.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Choose the conjunction of </a:t>
            </a:r>
            <a:r>
              <a:rPr lang="en-AU" sz="1400" dirty="0">
                <a:solidFill>
                  <a:srgbClr val="7030A0"/>
                </a:solidFill>
                <a:latin typeface="Century Gothic" panose="020B0502020202020204" pitchFamily="34" charset="0"/>
              </a:rPr>
              <a:t>if</a:t>
            </a:r>
            <a:r>
              <a:rPr lang="en-AU" sz="1400" dirty="0">
                <a:latin typeface="Century Gothic" panose="020B0502020202020204" pitchFamily="34" charset="0"/>
              </a:rPr>
              <a:t> or </a:t>
            </a:r>
            <a:r>
              <a:rPr lang="en-AU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when</a:t>
            </a:r>
            <a:r>
              <a:rPr lang="en-AU" sz="1400" dirty="0"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Complete the sentence stem.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Re-read extended sentence to check it makes sense</a:t>
            </a:r>
            <a:r>
              <a:rPr lang="en-AU" sz="2000" dirty="0">
                <a:latin typeface="Century Gothic" panose="020B0502020202020204" pitchFamily="34" charset="0"/>
              </a:rPr>
              <a:t>.</a:t>
            </a:r>
            <a:endParaRPr lang="en-AU" sz="1400" dirty="0">
              <a:latin typeface="Century Gothic" panose="020B0502020202020204" pitchFamily="34" charset="0"/>
            </a:endParaRPr>
          </a:p>
        </p:txBody>
      </p:sp>
      <p:pic>
        <p:nvPicPr>
          <p:cNvPr id="27" name="Picture 26" descr="Logo, icon&#10;&#10;Description automatically generated">
            <a:extLst>
              <a:ext uri="{FF2B5EF4-FFF2-40B4-BE49-F238E27FC236}">
                <a16:creationId xmlns:a16="http://schemas.microsoft.com/office/drawing/2014/main" id="{65ED7967-80A3-47AE-ABBD-AA2D47E13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6594" y="89736"/>
            <a:ext cx="674078" cy="674078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3CA6AF55-86DA-4323-A3F1-454A79552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166" y="89735"/>
            <a:ext cx="674079" cy="674079"/>
          </a:xfrm>
          <a:prstGeom prst="rect">
            <a:avLst/>
          </a:prstGeom>
        </p:spPr>
      </p:pic>
      <p:pic>
        <p:nvPicPr>
          <p:cNvPr id="31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F852DCB0-9829-46C5-BDD3-1B1C296F2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7738" y="100831"/>
            <a:ext cx="674079" cy="6740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91F6C96-F332-A040-9FB5-C38B6AD17BD9}"/>
              </a:ext>
            </a:extLst>
          </p:cNvPr>
          <p:cNvSpPr txBox="1"/>
          <p:nvPr/>
        </p:nvSpPr>
        <p:spPr>
          <a:xfrm>
            <a:off x="88730" y="3638482"/>
            <a:ext cx="17767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7030A0"/>
                </a:solidFill>
                <a:latin typeface="Century Gothic" panose="020B0502020202020204" pitchFamily="34" charset="0"/>
              </a:rPr>
              <a:t>if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C87C19-A706-714B-9843-E230A245C1DC}"/>
              </a:ext>
            </a:extLst>
          </p:cNvPr>
          <p:cNvSpPr txBox="1"/>
          <p:nvPr/>
        </p:nvSpPr>
        <p:spPr>
          <a:xfrm>
            <a:off x="337967" y="2523825"/>
            <a:ext cx="13293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Century Gothic" panose="020B0502020202020204" pitchFamily="34" charset="0"/>
              </a:rPr>
              <a:t>when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03DED-EABB-E0C2-7F97-EEE0503CF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29" y="2572760"/>
            <a:ext cx="2849155" cy="2160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3F5149-29EE-6419-B5FD-4469BCED84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49" y="2477973"/>
            <a:ext cx="3002178" cy="22598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8AE542-2918-405D-8CEF-454A6DA34A65}"/>
              </a:ext>
            </a:extLst>
          </p:cNvPr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We do</a:t>
            </a:r>
          </a:p>
        </p:txBody>
      </p:sp>
    </p:spTree>
    <p:extLst>
      <p:ext uri="{BB962C8B-B14F-4D97-AF65-F5344CB8AC3E}">
        <p14:creationId xmlns:p14="http://schemas.microsoft.com/office/powerpoint/2010/main" val="38036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36914 0.219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64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3" name="Rectangle 2"/>
          <p:cNvSpPr/>
          <p:nvPr/>
        </p:nvSpPr>
        <p:spPr>
          <a:xfrm>
            <a:off x="255266" y="5698880"/>
            <a:ext cx="116445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600" dirty="0">
                <a:latin typeface="Century Gothic" panose="020B0502020202020204" pitchFamily="34" charset="0"/>
              </a:rPr>
              <a:t>We can open the Christmas presents___________ _____________________.</a:t>
            </a:r>
          </a:p>
        </p:txBody>
      </p:sp>
      <p:pic>
        <p:nvPicPr>
          <p:cNvPr id="27" name="Picture 26" descr="Logo, icon&#10;&#10;Description automatically generated">
            <a:extLst>
              <a:ext uri="{FF2B5EF4-FFF2-40B4-BE49-F238E27FC236}">
                <a16:creationId xmlns:a16="http://schemas.microsoft.com/office/drawing/2014/main" id="{65ED7967-80A3-47AE-ABBD-AA2D47E13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6594" y="89736"/>
            <a:ext cx="674078" cy="674078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3CA6AF55-86DA-4323-A3F1-454A79552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166" y="89735"/>
            <a:ext cx="674079" cy="674079"/>
          </a:xfrm>
          <a:prstGeom prst="rect">
            <a:avLst/>
          </a:prstGeom>
        </p:spPr>
      </p:pic>
      <p:pic>
        <p:nvPicPr>
          <p:cNvPr id="31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F852DCB0-9829-46C5-BDD3-1B1C296F2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7738" y="100831"/>
            <a:ext cx="674079" cy="6740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6FE222-2121-794A-99BC-AA0A730A2E15}"/>
              </a:ext>
            </a:extLst>
          </p:cNvPr>
          <p:cNvSpPr/>
          <p:nvPr/>
        </p:nvSpPr>
        <p:spPr>
          <a:xfrm>
            <a:off x="0" y="332722"/>
            <a:ext cx="7930201" cy="104644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Read the sentence stem.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Insert the subordinating conjunction of </a:t>
            </a:r>
            <a:r>
              <a:rPr lang="en-AU" sz="1400" dirty="0">
                <a:solidFill>
                  <a:srgbClr val="7030A0"/>
                </a:solidFill>
                <a:latin typeface="Century Gothic" panose="020B0502020202020204" pitchFamily="34" charset="0"/>
              </a:rPr>
              <a:t>if</a:t>
            </a:r>
            <a:r>
              <a:rPr lang="en-AU" sz="1400" dirty="0">
                <a:latin typeface="Century Gothic" panose="020B0502020202020204" pitchFamily="34" charset="0"/>
              </a:rPr>
              <a:t> or </a:t>
            </a:r>
            <a:r>
              <a:rPr lang="en-AU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when</a:t>
            </a:r>
            <a:r>
              <a:rPr lang="en-AU" sz="1400" dirty="0"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Complete the sentence stem.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Re-read extended sentence to check it makes sense</a:t>
            </a:r>
            <a:r>
              <a:rPr lang="en-AU" sz="2000" dirty="0">
                <a:latin typeface="Century Gothic" panose="020B0502020202020204" pitchFamily="34" charset="0"/>
              </a:rPr>
              <a:t>.</a:t>
            </a:r>
            <a:endParaRPr lang="en-AU" sz="1400" dirty="0"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AC030F-1FC7-354C-9AAF-5874834AB6E4}"/>
              </a:ext>
            </a:extLst>
          </p:cNvPr>
          <p:cNvSpPr txBox="1"/>
          <p:nvPr/>
        </p:nvSpPr>
        <p:spPr>
          <a:xfrm>
            <a:off x="6368419" y="5641915"/>
            <a:ext cx="17767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Century Gothic" panose="020B0502020202020204" pitchFamily="34" charset="0"/>
              </a:rPr>
              <a:t>when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F7387E-FD32-6E43-B947-0D8E62C58CE1}"/>
              </a:ext>
            </a:extLst>
          </p:cNvPr>
          <p:cNvSpPr txBox="1"/>
          <p:nvPr/>
        </p:nvSpPr>
        <p:spPr>
          <a:xfrm>
            <a:off x="8135763" y="5682507"/>
            <a:ext cx="34162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entury Gothic" panose="020B0502020202020204" pitchFamily="34" charset="0"/>
              </a:rPr>
              <a:t>everyone wakes up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AADA39-7EB8-D747-879C-23640C2E0B03}"/>
              </a:ext>
            </a:extLst>
          </p:cNvPr>
          <p:cNvGrpSpPr/>
          <p:nvPr/>
        </p:nvGrpSpPr>
        <p:grpSpPr>
          <a:xfrm>
            <a:off x="5525649" y="3328495"/>
            <a:ext cx="1545997" cy="1392935"/>
            <a:chOff x="108657" y="2809147"/>
            <a:chExt cx="1545997" cy="139293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447CA3A-C4D6-424B-8FD7-020EB065B9FF}"/>
                </a:ext>
              </a:extLst>
            </p:cNvPr>
            <p:cNvSpPr txBox="1"/>
            <p:nvPr/>
          </p:nvSpPr>
          <p:spPr>
            <a:xfrm>
              <a:off x="108657" y="2809147"/>
              <a:ext cx="13293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7030A0"/>
                  </a:solidFill>
                  <a:latin typeface="Century Gothic" panose="020B0502020202020204" pitchFamily="34" charset="0"/>
                </a:rPr>
                <a:t>if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1C4C719-57E5-314E-865F-AA5EE00CFA29}"/>
                </a:ext>
              </a:extLst>
            </p:cNvPr>
            <p:cNvSpPr txBox="1"/>
            <p:nvPr/>
          </p:nvSpPr>
          <p:spPr>
            <a:xfrm>
              <a:off x="108657" y="3678862"/>
              <a:ext cx="15459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when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2F54BFC-A980-13AE-9615-042AFB024F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623" y="2849754"/>
            <a:ext cx="3246969" cy="21797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18DFA5-057B-576C-10E9-7F6BA1E8C6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065" y="2552902"/>
            <a:ext cx="2237101" cy="24541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D22959D-84B3-48C1-B2E3-160B9FF820DE}"/>
              </a:ext>
            </a:extLst>
          </p:cNvPr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We do</a:t>
            </a:r>
          </a:p>
        </p:txBody>
      </p:sp>
    </p:spTree>
    <p:extLst>
      <p:ext uri="{BB962C8B-B14F-4D97-AF65-F5344CB8AC3E}">
        <p14:creationId xmlns:p14="http://schemas.microsoft.com/office/powerpoint/2010/main" val="176144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722116" y="6005920"/>
            <a:ext cx="12420517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AU" sz="2600" dirty="0">
                <a:latin typeface="Century Gothic" panose="020B0502020202020204" pitchFamily="34" charset="0"/>
                <a:ea typeface="+mn-ea"/>
              </a:rPr>
              <a:t>_____ ________________________, you might need an umbrella.</a:t>
            </a:r>
          </a:p>
        </p:txBody>
      </p:sp>
      <p:pic>
        <p:nvPicPr>
          <p:cNvPr id="27" name="Picture 26" descr="Logo, icon&#10;&#10;Description automatically generated">
            <a:extLst>
              <a:ext uri="{FF2B5EF4-FFF2-40B4-BE49-F238E27FC236}">
                <a16:creationId xmlns:a16="http://schemas.microsoft.com/office/drawing/2014/main" id="{65ED7967-80A3-47AE-ABBD-AA2D47E13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6594" y="89736"/>
            <a:ext cx="674078" cy="674078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3CA6AF55-86DA-4323-A3F1-454A79552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166" y="89735"/>
            <a:ext cx="674079" cy="674079"/>
          </a:xfrm>
          <a:prstGeom prst="rect">
            <a:avLst/>
          </a:prstGeom>
        </p:spPr>
      </p:pic>
      <p:pic>
        <p:nvPicPr>
          <p:cNvPr id="31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F852DCB0-9829-46C5-BDD3-1B1C296F2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7738" y="100831"/>
            <a:ext cx="674079" cy="6740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6FE222-2121-794A-99BC-AA0A730A2E15}"/>
              </a:ext>
            </a:extLst>
          </p:cNvPr>
          <p:cNvSpPr/>
          <p:nvPr/>
        </p:nvSpPr>
        <p:spPr>
          <a:xfrm>
            <a:off x="0" y="383334"/>
            <a:ext cx="7930201" cy="104644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Read the sentence stem.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Insert the subordinating conjunction of </a:t>
            </a:r>
            <a:r>
              <a:rPr lang="en-AU" sz="1400" dirty="0">
                <a:solidFill>
                  <a:srgbClr val="7030A0"/>
                </a:solidFill>
                <a:latin typeface="Century Gothic" panose="020B0502020202020204" pitchFamily="34" charset="0"/>
              </a:rPr>
              <a:t>if</a:t>
            </a:r>
            <a:r>
              <a:rPr lang="en-AU" sz="1400" dirty="0">
                <a:latin typeface="Century Gothic" panose="020B0502020202020204" pitchFamily="34" charset="0"/>
              </a:rPr>
              <a:t> or </a:t>
            </a:r>
            <a:r>
              <a:rPr lang="en-AU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when</a:t>
            </a:r>
            <a:r>
              <a:rPr lang="en-AU" sz="1400" dirty="0"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Complete the sentence stem.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Re-read extended sentence to check it makes sense</a:t>
            </a:r>
            <a:r>
              <a:rPr lang="en-AU" sz="2000" dirty="0">
                <a:latin typeface="Century Gothic" panose="020B0502020202020204" pitchFamily="34" charset="0"/>
              </a:rPr>
              <a:t>.</a:t>
            </a:r>
            <a:endParaRPr lang="en-AU" sz="1400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0070DF-1BE9-5949-8755-E814E160C368}"/>
              </a:ext>
            </a:extLst>
          </p:cNvPr>
          <p:cNvSpPr txBox="1"/>
          <p:nvPr/>
        </p:nvSpPr>
        <p:spPr>
          <a:xfrm>
            <a:off x="824693" y="5871963"/>
            <a:ext cx="4546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Century Gothic" panose="020B0502020202020204" pitchFamily="34" charset="0"/>
              </a:rPr>
              <a:t>If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A8B038-4090-E347-A597-56358C66EE38}"/>
              </a:ext>
            </a:extLst>
          </p:cNvPr>
          <p:cNvSpPr txBox="1"/>
          <p:nvPr/>
        </p:nvSpPr>
        <p:spPr>
          <a:xfrm>
            <a:off x="1846528" y="5889907"/>
            <a:ext cx="4299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entury Gothic" panose="020B0502020202020204" pitchFamily="34" charset="0"/>
              </a:rPr>
              <a:t>it’s going to rain today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D1DD1F-1401-CB43-8EE1-A5B1AEE048F8}"/>
              </a:ext>
            </a:extLst>
          </p:cNvPr>
          <p:cNvGrpSpPr/>
          <p:nvPr/>
        </p:nvGrpSpPr>
        <p:grpSpPr>
          <a:xfrm>
            <a:off x="254228" y="3404582"/>
            <a:ext cx="1545997" cy="1392935"/>
            <a:chOff x="108657" y="2809147"/>
            <a:chExt cx="1545997" cy="139293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6F4DE75-8F86-9D46-AA76-92451616B6A6}"/>
                </a:ext>
              </a:extLst>
            </p:cNvPr>
            <p:cNvSpPr txBox="1"/>
            <p:nvPr/>
          </p:nvSpPr>
          <p:spPr>
            <a:xfrm>
              <a:off x="108657" y="2809147"/>
              <a:ext cx="13293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7030A0"/>
                  </a:solidFill>
                  <a:latin typeface="Century Gothic" panose="020B0502020202020204" pitchFamily="34" charset="0"/>
                </a:rPr>
                <a:t>if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00858CC-31F9-F04F-A7DF-EE63D3F8F8FC}"/>
                </a:ext>
              </a:extLst>
            </p:cNvPr>
            <p:cNvSpPr txBox="1"/>
            <p:nvPr/>
          </p:nvSpPr>
          <p:spPr>
            <a:xfrm>
              <a:off x="108657" y="3678862"/>
              <a:ext cx="15459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when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88342FD-82AC-AE81-62D5-5A03A4C264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81" y="2309572"/>
            <a:ext cx="2003149" cy="2816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445780-4858-3A62-9B7B-1046CC395C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19" y="2598523"/>
            <a:ext cx="3169964" cy="26772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687211D-4F16-4676-A99D-7321610AF72E}"/>
              </a:ext>
            </a:extLst>
          </p:cNvPr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We do</a:t>
            </a:r>
          </a:p>
        </p:txBody>
      </p:sp>
    </p:spTree>
    <p:extLst>
      <p:ext uri="{BB962C8B-B14F-4D97-AF65-F5344CB8AC3E}">
        <p14:creationId xmlns:p14="http://schemas.microsoft.com/office/powerpoint/2010/main" val="1836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We do</a:t>
            </a: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E75C8986-7CB3-4E3A-B030-BAAB5B4B0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210" y="69145"/>
            <a:ext cx="674078" cy="674078"/>
          </a:xfrm>
          <a:prstGeom prst="rect">
            <a:avLst/>
          </a:prstGeom>
        </p:spPr>
      </p:pic>
      <p:pic>
        <p:nvPicPr>
          <p:cNvPr id="20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C22CE6C2-ABFD-4E2B-9A07-121484895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685" y="69145"/>
            <a:ext cx="674079" cy="674079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26263B14-979B-4AA9-80EC-5CB1A0D95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3590" y="69145"/>
            <a:ext cx="674078" cy="6740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74601B-CBBD-CD40-ABBD-033948D54B88}"/>
              </a:ext>
            </a:extLst>
          </p:cNvPr>
          <p:cNvSpPr/>
          <p:nvPr/>
        </p:nvSpPr>
        <p:spPr>
          <a:xfrm>
            <a:off x="0" y="369331"/>
            <a:ext cx="7930201" cy="104644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Read the sentence stem.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Insert the conjunction of </a:t>
            </a:r>
            <a:r>
              <a:rPr lang="en-AU" sz="1400" dirty="0">
                <a:solidFill>
                  <a:srgbClr val="7030A0"/>
                </a:solidFill>
                <a:latin typeface="Century Gothic" panose="020B0502020202020204" pitchFamily="34" charset="0"/>
              </a:rPr>
              <a:t>if</a:t>
            </a:r>
            <a:r>
              <a:rPr lang="en-AU" sz="1400" dirty="0">
                <a:latin typeface="Century Gothic" panose="020B0502020202020204" pitchFamily="34" charset="0"/>
              </a:rPr>
              <a:t> or </a:t>
            </a:r>
            <a:r>
              <a:rPr lang="en-AU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when</a:t>
            </a:r>
            <a:r>
              <a:rPr lang="en-AU" sz="1400" dirty="0"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Complete the sentence stem.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Re-read extended sentence to check it makes sense</a:t>
            </a:r>
            <a:r>
              <a:rPr lang="en-AU" sz="2000" dirty="0">
                <a:latin typeface="Century Gothic" panose="020B0502020202020204" pitchFamily="34" charset="0"/>
              </a:rPr>
              <a:t>.</a:t>
            </a:r>
            <a:endParaRPr lang="en-AU" sz="14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894655-1063-D643-923C-933C3E3BEA08}"/>
              </a:ext>
            </a:extLst>
          </p:cNvPr>
          <p:cNvSpPr/>
          <p:nvPr/>
        </p:nvSpPr>
        <p:spPr>
          <a:xfrm>
            <a:off x="709992" y="5808253"/>
            <a:ext cx="1118285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600" dirty="0">
                <a:latin typeface="Century Gothic" panose="020B0502020202020204" pitchFamily="34" charset="0"/>
              </a:rPr>
              <a:t>____________ ________________________, they have to go to time out.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61D356-5E5A-364A-917C-EA5F1A8EE2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043" y="2454608"/>
            <a:ext cx="2711668" cy="18884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992F813-0780-524C-98A7-C7FC1EBF2CFD}"/>
              </a:ext>
            </a:extLst>
          </p:cNvPr>
          <p:cNvSpPr txBox="1"/>
          <p:nvPr/>
        </p:nvSpPr>
        <p:spPr>
          <a:xfrm>
            <a:off x="1215444" y="5718699"/>
            <a:ext cx="13293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FF0000"/>
                </a:solidFill>
                <a:latin typeface="Century Gothic" panose="020B0502020202020204" pitchFamily="34" charset="0"/>
              </a:rPr>
              <a:t>If</a:t>
            </a:r>
            <a:endParaRPr lang="en-US" sz="26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BECC23-06D5-B147-AA80-8295816898AB}"/>
              </a:ext>
            </a:extLst>
          </p:cNvPr>
          <p:cNvSpPr txBox="1"/>
          <p:nvPr/>
        </p:nvSpPr>
        <p:spPr>
          <a:xfrm>
            <a:off x="2881580" y="5770831"/>
            <a:ext cx="40789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entury Gothic" panose="020B0502020202020204" pitchFamily="34" charset="0"/>
              </a:rPr>
              <a:t>the children get told off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AA6C09-7787-D941-898D-DEC22813B4D6}"/>
              </a:ext>
            </a:extLst>
          </p:cNvPr>
          <p:cNvGrpSpPr/>
          <p:nvPr/>
        </p:nvGrpSpPr>
        <p:grpSpPr>
          <a:xfrm>
            <a:off x="108657" y="2809147"/>
            <a:ext cx="1545997" cy="1392935"/>
            <a:chOff x="108657" y="2809147"/>
            <a:chExt cx="1545997" cy="139293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038F72B-88D3-FC4D-B990-7B0B3AE90C64}"/>
                </a:ext>
              </a:extLst>
            </p:cNvPr>
            <p:cNvSpPr txBox="1"/>
            <p:nvPr/>
          </p:nvSpPr>
          <p:spPr>
            <a:xfrm>
              <a:off x="108657" y="2809147"/>
              <a:ext cx="13293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7030A0"/>
                  </a:solidFill>
                  <a:latin typeface="Century Gothic" panose="020B0502020202020204" pitchFamily="34" charset="0"/>
                </a:rPr>
                <a:t>If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6AE3CC-8CE7-9F44-A7AC-236EBC8E7FDA}"/>
                </a:ext>
              </a:extLst>
            </p:cNvPr>
            <p:cNvSpPr txBox="1"/>
            <p:nvPr/>
          </p:nvSpPr>
          <p:spPr>
            <a:xfrm>
              <a:off x="108657" y="3678862"/>
              <a:ext cx="15459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when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B2DC816-BEB1-9146-8419-47C263ED1F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987" y="2536064"/>
            <a:ext cx="2359322" cy="187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0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We do</a:t>
            </a: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E75C8986-7CB3-4E3A-B030-BAAB5B4B0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210" y="69145"/>
            <a:ext cx="674078" cy="674078"/>
          </a:xfrm>
          <a:prstGeom prst="rect">
            <a:avLst/>
          </a:prstGeom>
        </p:spPr>
      </p:pic>
      <p:pic>
        <p:nvPicPr>
          <p:cNvPr id="20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C22CE6C2-ABFD-4E2B-9A07-121484895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685" y="69145"/>
            <a:ext cx="674079" cy="674079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26263B14-979B-4AA9-80EC-5CB1A0D95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3590" y="69145"/>
            <a:ext cx="674078" cy="6740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D84E0D-1CA1-DC4F-B793-13A99EAE72E9}"/>
              </a:ext>
            </a:extLst>
          </p:cNvPr>
          <p:cNvSpPr/>
          <p:nvPr/>
        </p:nvSpPr>
        <p:spPr>
          <a:xfrm>
            <a:off x="108657" y="6065281"/>
            <a:ext cx="1224018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600" dirty="0">
                <a:latin typeface="Century Gothic" panose="020B0502020202020204" pitchFamily="34" charset="0"/>
              </a:rPr>
              <a:t>The sun shone through the window __________  ________________________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84E429-1D23-DA45-8300-D9A7284CA4BB}"/>
              </a:ext>
            </a:extLst>
          </p:cNvPr>
          <p:cNvSpPr txBox="1"/>
          <p:nvPr/>
        </p:nvSpPr>
        <p:spPr>
          <a:xfrm>
            <a:off x="6020106" y="5997948"/>
            <a:ext cx="17767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Century Gothic" panose="020B0502020202020204" pitchFamily="34" charset="0"/>
              </a:rPr>
              <a:t>when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B0E700-2E3E-234D-9540-5411FE21AE64}"/>
              </a:ext>
            </a:extLst>
          </p:cNvPr>
          <p:cNvSpPr txBox="1"/>
          <p:nvPr/>
        </p:nvSpPr>
        <p:spPr>
          <a:xfrm>
            <a:off x="7796849" y="5997948"/>
            <a:ext cx="40789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entury Gothic" panose="020B0502020202020204" pitchFamily="34" charset="0"/>
              </a:rPr>
              <a:t>I opened the curtains.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4DF2E1-1389-8A4B-B00B-8E4DBA901298}"/>
              </a:ext>
            </a:extLst>
          </p:cNvPr>
          <p:cNvGrpSpPr/>
          <p:nvPr/>
        </p:nvGrpSpPr>
        <p:grpSpPr>
          <a:xfrm>
            <a:off x="4917180" y="2826902"/>
            <a:ext cx="1545997" cy="1392935"/>
            <a:chOff x="108657" y="2809147"/>
            <a:chExt cx="1545997" cy="139293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0C036C9-5F9D-984E-8F62-A82A720CBBDF}"/>
                </a:ext>
              </a:extLst>
            </p:cNvPr>
            <p:cNvSpPr txBox="1"/>
            <p:nvPr/>
          </p:nvSpPr>
          <p:spPr>
            <a:xfrm>
              <a:off x="108657" y="2809147"/>
              <a:ext cx="13293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7030A0"/>
                  </a:solidFill>
                  <a:latin typeface="Century Gothic" panose="020B0502020202020204" pitchFamily="34" charset="0"/>
                </a:rPr>
                <a:t>if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FD6628-A9B1-4044-973C-32E3DB0345C4}"/>
                </a:ext>
              </a:extLst>
            </p:cNvPr>
            <p:cNvSpPr txBox="1"/>
            <p:nvPr/>
          </p:nvSpPr>
          <p:spPr>
            <a:xfrm>
              <a:off x="108657" y="3678862"/>
              <a:ext cx="15459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when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362BE-7D2D-73D8-F132-51FDF8A20439}"/>
              </a:ext>
            </a:extLst>
          </p:cNvPr>
          <p:cNvSpPr/>
          <p:nvPr/>
        </p:nvSpPr>
        <p:spPr>
          <a:xfrm>
            <a:off x="0" y="372481"/>
            <a:ext cx="7930201" cy="104644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Read the sentence stem.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Insert the conjunction of </a:t>
            </a:r>
            <a:r>
              <a:rPr lang="en-AU" sz="1400" dirty="0">
                <a:solidFill>
                  <a:srgbClr val="7030A0"/>
                </a:solidFill>
                <a:latin typeface="Century Gothic" panose="020B0502020202020204" pitchFamily="34" charset="0"/>
              </a:rPr>
              <a:t>if</a:t>
            </a:r>
            <a:r>
              <a:rPr lang="en-AU" sz="1400" dirty="0">
                <a:latin typeface="Century Gothic" panose="020B0502020202020204" pitchFamily="34" charset="0"/>
              </a:rPr>
              <a:t> or </a:t>
            </a:r>
            <a:r>
              <a:rPr lang="en-AU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when</a:t>
            </a:r>
            <a:r>
              <a:rPr lang="en-AU" sz="1400" dirty="0"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Complete the sentence stem.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Re-read extended sentence to check it makes sense</a:t>
            </a:r>
            <a:r>
              <a:rPr lang="en-AU" sz="2000" dirty="0">
                <a:latin typeface="Century Gothic" panose="020B0502020202020204" pitchFamily="34" charset="0"/>
              </a:rPr>
              <a:t>.</a:t>
            </a:r>
            <a:endParaRPr lang="en-AU" sz="14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E58CB-7497-6B15-5EB8-11ED8712D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84" y="1752874"/>
            <a:ext cx="2586747" cy="3906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570E9A-6DA5-15FB-7C4B-D944CB2141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527" y="2145220"/>
            <a:ext cx="3999738" cy="30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3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We do</a:t>
            </a: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C2B7F4C1-9044-4DE6-BEDF-E029294AF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210" y="69145"/>
            <a:ext cx="674078" cy="674078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002484D-835C-42DA-91A4-83E50B174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3589" y="99539"/>
            <a:ext cx="674079" cy="674079"/>
          </a:xfrm>
          <a:prstGeom prst="rect">
            <a:avLst/>
          </a:prstGeom>
        </p:spPr>
      </p:pic>
      <p:pic>
        <p:nvPicPr>
          <p:cNvPr id="1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FA62C151-16A0-4880-A6B3-F42DD8072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342" y="110605"/>
            <a:ext cx="674079" cy="674079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CD3FDC4E-561B-49CC-B708-6E99A1944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9969" y="81393"/>
            <a:ext cx="674078" cy="6740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EC111C-7599-BF47-817D-5AE0098517E2}"/>
              </a:ext>
            </a:extLst>
          </p:cNvPr>
          <p:cNvSpPr/>
          <p:nvPr/>
        </p:nvSpPr>
        <p:spPr>
          <a:xfrm>
            <a:off x="381044" y="5595017"/>
            <a:ext cx="1145217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600" dirty="0">
                <a:latin typeface="Century Gothic" panose="020B0502020202020204" pitchFamily="34" charset="0"/>
              </a:rPr>
              <a:t>_________  _______________________, we need to pack our school bags.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DAE222-8F68-BA46-A567-09055FDC69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005" y="2289256"/>
            <a:ext cx="1622392" cy="23480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DA0F3C-026D-F84B-BF9E-6E240A1A5344}"/>
              </a:ext>
            </a:extLst>
          </p:cNvPr>
          <p:cNvGrpSpPr/>
          <p:nvPr/>
        </p:nvGrpSpPr>
        <p:grpSpPr>
          <a:xfrm>
            <a:off x="108657" y="2809147"/>
            <a:ext cx="1545997" cy="1392935"/>
            <a:chOff x="108657" y="2809147"/>
            <a:chExt cx="1545997" cy="139293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791A09-FBE3-6B44-B5C6-C8CA36039248}"/>
                </a:ext>
              </a:extLst>
            </p:cNvPr>
            <p:cNvSpPr txBox="1"/>
            <p:nvPr/>
          </p:nvSpPr>
          <p:spPr>
            <a:xfrm>
              <a:off x="108657" y="2809147"/>
              <a:ext cx="13293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if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51E147-404A-CC48-8647-572D4C75BAF4}"/>
                </a:ext>
              </a:extLst>
            </p:cNvPr>
            <p:cNvSpPr txBox="1"/>
            <p:nvPr/>
          </p:nvSpPr>
          <p:spPr>
            <a:xfrm>
              <a:off x="108657" y="3678862"/>
              <a:ext cx="15459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7030A0"/>
                  </a:solidFill>
                  <a:latin typeface="Century Gothic" panose="020B0502020202020204" pitchFamily="34" charset="0"/>
                </a:rPr>
                <a:t>when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F420732-C67A-9D82-87C7-523B19746707}"/>
              </a:ext>
            </a:extLst>
          </p:cNvPr>
          <p:cNvSpPr/>
          <p:nvPr/>
        </p:nvSpPr>
        <p:spPr>
          <a:xfrm>
            <a:off x="0" y="385910"/>
            <a:ext cx="7930201" cy="104644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Read the sentence stem.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Insert the conjunction of </a:t>
            </a:r>
            <a:r>
              <a:rPr lang="en-AU" sz="1400" dirty="0">
                <a:solidFill>
                  <a:srgbClr val="7030A0"/>
                </a:solidFill>
                <a:latin typeface="Century Gothic" panose="020B0502020202020204" pitchFamily="34" charset="0"/>
              </a:rPr>
              <a:t>if</a:t>
            </a:r>
            <a:r>
              <a:rPr lang="en-AU" sz="1400" dirty="0">
                <a:latin typeface="Century Gothic" panose="020B0502020202020204" pitchFamily="34" charset="0"/>
              </a:rPr>
              <a:t> or </a:t>
            </a:r>
            <a:r>
              <a:rPr lang="en-AU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when</a:t>
            </a:r>
            <a:r>
              <a:rPr lang="en-AU" sz="1400" dirty="0"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Complete the sentence stem.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Re-read extended sentence to check it makes sense</a:t>
            </a:r>
            <a:r>
              <a:rPr lang="en-AU" sz="2000" dirty="0">
                <a:latin typeface="Century Gothic" panose="020B0502020202020204" pitchFamily="34" charset="0"/>
              </a:rPr>
              <a:t>.</a:t>
            </a:r>
            <a:endParaRPr lang="en-AU" sz="14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F0ACDD-8EDD-8293-0AD6-89255007AB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0" y="2218695"/>
            <a:ext cx="2184400" cy="2489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19D8E9-96F6-09A8-722A-916C581D9EBC}"/>
              </a:ext>
            </a:extLst>
          </p:cNvPr>
          <p:cNvSpPr txBox="1"/>
          <p:nvPr/>
        </p:nvSpPr>
        <p:spPr>
          <a:xfrm>
            <a:off x="513306" y="5537310"/>
            <a:ext cx="1545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Century Gothic" panose="020B0502020202020204" pitchFamily="34" charset="0"/>
              </a:rPr>
              <a:t>When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3E4025-51C5-65EB-D659-BF4A48C8E87E}"/>
              </a:ext>
            </a:extLst>
          </p:cNvPr>
          <p:cNvSpPr txBox="1"/>
          <p:nvPr/>
        </p:nvSpPr>
        <p:spPr>
          <a:xfrm>
            <a:off x="2724229" y="5537310"/>
            <a:ext cx="3489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entury Gothic" panose="020B0502020202020204" pitchFamily="34" charset="0"/>
              </a:rPr>
              <a:t>the bell goes</a:t>
            </a:r>
          </a:p>
        </p:txBody>
      </p:sp>
    </p:spTree>
    <p:extLst>
      <p:ext uri="{BB962C8B-B14F-4D97-AF65-F5344CB8AC3E}">
        <p14:creationId xmlns:p14="http://schemas.microsoft.com/office/powerpoint/2010/main" val="347892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We do</a:t>
            </a: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C2B7F4C1-9044-4DE6-BEDF-E029294AF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210" y="69145"/>
            <a:ext cx="674078" cy="674078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002484D-835C-42DA-91A4-83E50B174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3589" y="99539"/>
            <a:ext cx="674079" cy="674079"/>
          </a:xfrm>
          <a:prstGeom prst="rect">
            <a:avLst/>
          </a:prstGeom>
        </p:spPr>
      </p:pic>
      <p:pic>
        <p:nvPicPr>
          <p:cNvPr id="1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FA62C151-16A0-4880-A6B3-F42DD8072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342" y="110605"/>
            <a:ext cx="674079" cy="674079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CD3FDC4E-561B-49CC-B708-6E99A1944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9969" y="81393"/>
            <a:ext cx="674078" cy="6740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9F8C54D-42C1-1043-9A91-EA741136501C}"/>
              </a:ext>
            </a:extLst>
          </p:cNvPr>
          <p:cNvSpPr/>
          <p:nvPr/>
        </p:nvSpPr>
        <p:spPr>
          <a:xfrm>
            <a:off x="1026464" y="5717290"/>
            <a:ext cx="101601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600" dirty="0">
                <a:latin typeface="Century Gothic" panose="020B0502020202020204" pitchFamily="34" charset="0"/>
              </a:rPr>
              <a:t>We will go to the park  ___________   _________________________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240DF5-2BFF-304F-829B-109CE56847A1}"/>
              </a:ext>
            </a:extLst>
          </p:cNvPr>
          <p:cNvSpPr txBox="1"/>
          <p:nvPr/>
        </p:nvSpPr>
        <p:spPr>
          <a:xfrm>
            <a:off x="5408290" y="3685672"/>
            <a:ext cx="1329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when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5273DC-FB62-4B4D-8746-32066D6850C9}"/>
              </a:ext>
            </a:extLst>
          </p:cNvPr>
          <p:cNvSpPr txBox="1"/>
          <p:nvPr/>
        </p:nvSpPr>
        <p:spPr>
          <a:xfrm>
            <a:off x="5743972" y="2839725"/>
            <a:ext cx="1545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Century Gothic" panose="020B0502020202020204" pitchFamily="34" charset="0"/>
              </a:rPr>
              <a:t>if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5393C7-9F0F-625B-0C47-92FDF67AEAEE}"/>
              </a:ext>
            </a:extLst>
          </p:cNvPr>
          <p:cNvSpPr/>
          <p:nvPr/>
        </p:nvSpPr>
        <p:spPr>
          <a:xfrm>
            <a:off x="0" y="387892"/>
            <a:ext cx="7930201" cy="104644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Read the sentence stem.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Insert the conjunction of </a:t>
            </a:r>
            <a:r>
              <a:rPr lang="en-AU" sz="1400" dirty="0">
                <a:solidFill>
                  <a:srgbClr val="7030A0"/>
                </a:solidFill>
                <a:latin typeface="Century Gothic" panose="020B0502020202020204" pitchFamily="34" charset="0"/>
              </a:rPr>
              <a:t>if</a:t>
            </a:r>
            <a:r>
              <a:rPr lang="en-AU" sz="1400" dirty="0">
                <a:latin typeface="Century Gothic" panose="020B0502020202020204" pitchFamily="34" charset="0"/>
              </a:rPr>
              <a:t> or </a:t>
            </a:r>
            <a:r>
              <a:rPr lang="en-AU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when</a:t>
            </a:r>
            <a:r>
              <a:rPr lang="en-AU" sz="1400" dirty="0"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Complete the sentence stem.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Re-read extended sentence to check it makes sense</a:t>
            </a:r>
            <a:r>
              <a:rPr lang="en-AU" sz="2000" dirty="0">
                <a:latin typeface="Century Gothic" panose="020B0502020202020204" pitchFamily="34" charset="0"/>
              </a:rPr>
              <a:t>.</a:t>
            </a:r>
            <a:endParaRPr lang="en-AU" sz="14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AF04C-C836-B122-FCCA-B6F8A212B8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2" y="2518655"/>
            <a:ext cx="3785951" cy="2558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D10C90-F62A-2C4E-15ED-8E1C7DD57B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90" y="1950973"/>
            <a:ext cx="2232104" cy="34693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6B8A76B-97E5-FE52-9F4F-527CE3ED980F}"/>
              </a:ext>
            </a:extLst>
          </p:cNvPr>
          <p:cNvSpPr txBox="1"/>
          <p:nvPr/>
        </p:nvSpPr>
        <p:spPr>
          <a:xfrm>
            <a:off x="4982621" y="5612348"/>
            <a:ext cx="1329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when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488214-0457-1600-8F15-1E5704B04892}"/>
              </a:ext>
            </a:extLst>
          </p:cNvPr>
          <p:cNvSpPr txBox="1"/>
          <p:nvPr/>
        </p:nvSpPr>
        <p:spPr>
          <a:xfrm>
            <a:off x="6928885" y="5698729"/>
            <a:ext cx="44633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entury Gothic" panose="020B0502020202020204" pitchFamily="34" charset="0"/>
              </a:rPr>
              <a:t>I have cleaned the house.</a:t>
            </a:r>
          </a:p>
        </p:txBody>
      </p:sp>
    </p:spTree>
    <p:extLst>
      <p:ext uri="{BB962C8B-B14F-4D97-AF65-F5344CB8AC3E}">
        <p14:creationId xmlns:p14="http://schemas.microsoft.com/office/powerpoint/2010/main" val="51551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7BF52388-8B41-CD41-AC9A-89B295FC7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2839" y="4874453"/>
            <a:ext cx="674079" cy="674079"/>
          </a:xfrm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CE80E75-360B-6247-AD73-31368C05B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121" y="4284569"/>
            <a:ext cx="674078" cy="67407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8D84FB6F-E36B-FC4D-86D4-DC82FD849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065" y="5632726"/>
            <a:ext cx="674078" cy="674078"/>
          </a:xfrm>
          <a:prstGeom prst="rect">
            <a:avLst/>
          </a:prstGeom>
        </p:spPr>
      </p:pic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65EADFB6-40C5-DA4D-BC50-74CB82321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22" y="2389965"/>
            <a:ext cx="674078" cy="67407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221A1569-9788-9545-9956-36470E1B3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400" y="2389965"/>
            <a:ext cx="674078" cy="674078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7855DF8-820B-0849-AA68-4ABF97446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322" y="3064043"/>
            <a:ext cx="674078" cy="674078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21C8DC2-E0E6-FA46-B43E-40B158D5A9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9400" y="3049933"/>
            <a:ext cx="674078" cy="6740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3C56D8-407A-9142-A075-9C38769D69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384" y="5618025"/>
            <a:ext cx="674078" cy="67407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C6784FC-A82A-9645-9BB1-5B175106C5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384" y="4929837"/>
            <a:ext cx="674078" cy="67407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C45F6649-CB44-C64C-8165-AE10CD937E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9121" y="3604476"/>
            <a:ext cx="674078" cy="674078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A0714267-D3A4-EF43-B883-8FDBDCA982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4064" y="4958647"/>
            <a:ext cx="674079" cy="674079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3DF4E9DF-B3EF-1E4E-95EB-83EEEF0948D2}"/>
              </a:ext>
            </a:extLst>
          </p:cNvPr>
          <p:cNvSpPr txBox="1">
            <a:spLocks/>
          </p:cNvSpPr>
          <p:nvPr/>
        </p:nvSpPr>
        <p:spPr>
          <a:xfrm>
            <a:off x="1999476" y="2617597"/>
            <a:ext cx="1525356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Multiple Choice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D12A3178-176D-0940-9838-EB1D93380491}"/>
              </a:ext>
            </a:extLst>
          </p:cNvPr>
          <p:cNvSpPr txBox="1">
            <a:spLocks/>
          </p:cNvSpPr>
          <p:nvPr/>
        </p:nvSpPr>
        <p:spPr>
          <a:xfrm>
            <a:off x="1026266" y="5381944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Vote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AA56F04-6084-A34C-9A2A-8937EDC209A0}"/>
              </a:ext>
            </a:extLst>
          </p:cNvPr>
          <p:cNvSpPr txBox="1">
            <a:spLocks/>
          </p:cNvSpPr>
          <p:nvPr/>
        </p:nvSpPr>
        <p:spPr>
          <a:xfrm>
            <a:off x="5005000" y="3782559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Pair Share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385DEC1-BFED-A64F-8FE0-0AA7A9052BD2}"/>
              </a:ext>
            </a:extLst>
          </p:cNvPr>
          <p:cNvSpPr txBox="1">
            <a:spLocks/>
          </p:cNvSpPr>
          <p:nvPr/>
        </p:nvSpPr>
        <p:spPr>
          <a:xfrm>
            <a:off x="5005000" y="4447989"/>
            <a:ext cx="2630530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Pick a Stick/Answer (non-volunteer)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B9E3C697-68F7-A549-983D-A93AB336DF4F}"/>
              </a:ext>
            </a:extLst>
          </p:cNvPr>
          <p:cNvSpPr txBox="1">
            <a:spLocks/>
          </p:cNvSpPr>
          <p:nvPr/>
        </p:nvSpPr>
        <p:spPr>
          <a:xfrm>
            <a:off x="5005000" y="5113419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Whiteboards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69384955-5395-684B-9A1B-250A0BD7221E}"/>
              </a:ext>
            </a:extLst>
          </p:cNvPr>
          <p:cNvSpPr txBox="1">
            <a:spLocks/>
          </p:cNvSpPr>
          <p:nvPr/>
        </p:nvSpPr>
        <p:spPr>
          <a:xfrm>
            <a:off x="5005000" y="5787509"/>
            <a:ext cx="2485458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In Your Workbook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6056C993-04BF-5642-AEFB-53FF259B42EA}"/>
              </a:ext>
            </a:extLst>
          </p:cNvPr>
          <p:cNvSpPr txBox="1">
            <a:spLocks/>
          </p:cNvSpPr>
          <p:nvPr/>
        </p:nvSpPr>
        <p:spPr>
          <a:xfrm>
            <a:off x="9834568" y="5527738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Read with me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4B441482-545B-4748-A51D-8CA911413B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91324" y="3607995"/>
            <a:ext cx="693813" cy="679158"/>
          </a:xfrm>
          <a:prstGeom prst="rect">
            <a:avLst/>
          </a:prstGeom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4409ED34-C939-4602-AAEB-48274EFC5CD3}"/>
              </a:ext>
            </a:extLst>
          </p:cNvPr>
          <p:cNvSpPr txBox="1">
            <a:spLocks/>
          </p:cNvSpPr>
          <p:nvPr/>
        </p:nvSpPr>
        <p:spPr>
          <a:xfrm>
            <a:off x="9866214" y="4295514"/>
            <a:ext cx="1807327" cy="504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 Symbol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ymbol" panose="020B0502040204020203" pitchFamily="34" charset="0"/>
                <a:ea typeface="+mj-ea"/>
                <a:cs typeface="+mj-cs"/>
              </a:rPr>
              <a:t>Track with me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ymbol" panose="020B0502040204020203" pitchFamily="34" charset="0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30311" y="472809"/>
            <a:ext cx="343315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dirty="0"/>
              <a:t>Copy and paste these icons to the appropriate slides to indicate engagement norms/CFU strategies</a:t>
            </a:r>
          </a:p>
        </p:txBody>
      </p:sp>
    </p:spTree>
    <p:extLst>
      <p:ext uri="{BB962C8B-B14F-4D97-AF65-F5344CB8AC3E}">
        <p14:creationId xmlns:p14="http://schemas.microsoft.com/office/powerpoint/2010/main" val="3213375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Skill development: You do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8D84FB6F-E36B-FC4D-86D4-DC82FD849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0629" y="96450"/>
            <a:ext cx="674078" cy="6740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663984"/>
            <a:ext cx="6538092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AU" sz="2000" dirty="0">
                <a:latin typeface="Century Gothic" panose="020B0502020202020204" pitchFamily="34" charset="0"/>
              </a:rPr>
              <a:t>Complete these in your workbook: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8FB01A-66D6-394B-93F9-91B6588591D0}"/>
              </a:ext>
            </a:extLst>
          </p:cNvPr>
          <p:cNvSpPr/>
          <p:nvPr/>
        </p:nvSpPr>
        <p:spPr>
          <a:xfrm>
            <a:off x="1207004" y="4119062"/>
            <a:ext cx="1046472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600" dirty="0">
                <a:latin typeface="Century Gothic" panose="020B0502020202020204" pitchFamily="34" charset="0"/>
              </a:rPr>
              <a:t>Insert sentence stems based on texts/topics/literature from class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BEAC57-28D0-F844-8730-AD0620906628}"/>
              </a:ext>
            </a:extLst>
          </p:cNvPr>
          <p:cNvSpPr txBox="1"/>
          <p:nvPr/>
        </p:nvSpPr>
        <p:spPr>
          <a:xfrm>
            <a:off x="8477236" y="2664975"/>
            <a:ext cx="13293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Century Gothic" panose="020B0502020202020204" pitchFamily="34" charset="0"/>
              </a:rPr>
              <a:t>when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496501-9CBB-5C40-BE6D-105C208CB6F2}"/>
              </a:ext>
            </a:extLst>
          </p:cNvPr>
          <p:cNvSpPr txBox="1"/>
          <p:nvPr/>
        </p:nvSpPr>
        <p:spPr>
          <a:xfrm>
            <a:off x="8477236" y="2029375"/>
            <a:ext cx="17767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  <a:latin typeface="Century Gothic" panose="020B0502020202020204" pitchFamily="34" charset="0"/>
              </a:rPr>
              <a:t>if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DA904C-312D-2C2E-C000-A60A756DA3B9}"/>
              </a:ext>
            </a:extLst>
          </p:cNvPr>
          <p:cNvSpPr/>
          <p:nvPr/>
        </p:nvSpPr>
        <p:spPr>
          <a:xfrm>
            <a:off x="0" y="338223"/>
            <a:ext cx="7930201" cy="104644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Read the sentence stem.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Insert the conjunction of </a:t>
            </a:r>
            <a:r>
              <a:rPr lang="en-AU" sz="1400" dirty="0">
                <a:solidFill>
                  <a:srgbClr val="7030A0"/>
                </a:solidFill>
                <a:latin typeface="Century Gothic" panose="020B0502020202020204" pitchFamily="34" charset="0"/>
              </a:rPr>
              <a:t>if</a:t>
            </a:r>
            <a:r>
              <a:rPr lang="en-AU" sz="1400" dirty="0">
                <a:latin typeface="Century Gothic" panose="020B0502020202020204" pitchFamily="34" charset="0"/>
              </a:rPr>
              <a:t> or </a:t>
            </a:r>
            <a:r>
              <a:rPr lang="en-AU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when</a:t>
            </a:r>
            <a:r>
              <a:rPr lang="en-AU" sz="1400" dirty="0"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Complete the sentence stem.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1400" dirty="0">
                <a:latin typeface="Century Gothic" panose="020B0502020202020204" pitchFamily="34" charset="0"/>
              </a:rPr>
              <a:t>Re-read extended sentence to check it makes sense</a:t>
            </a:r>
            <a:r>
              <a:rPr lang="en-AU" sz="2000" dirty="0">
                <a:latin typeface="Century Gothic" panose="020B0502020202020204" pitchFamily="34" charset="0"/>
              </a:rPr>
              <a:t>.</a:t>
            </a:r>
            <a:endParaRPr lang="en-AU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245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3925" y="2190750"/>
            <a:ext cx="10553700" cy="954107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latin typeface="Century Gothic" panose="020B0502020202020204" pitchFamily="34" charset="0"/>
              </a:rPr>
              <a:t>We are learning to complete a sentence with the conjunctions if and when.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Learning Objective</a:t>
            </a:r>
          </a:p>
        </p:txBody>
      </p:sp>
      <p:pic>
        <p:nvPicPr>
          <p:cNvPr id="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F16066D5-6604-4985-B021-5CBC12B18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61364" y="184665"/>
            <a:ext cx="674079" cy="674079"/>
          </a:xfrm>
        </p:spPr>
      </p:pic>
    </p:spTree>
    <p:extLst>
      <p:ext uri="{BB962C8B-B14F-4D97-AF65-F5344CB8AC3E}">
        <p14:creationId xmlns:p14="http://schemas.microsoft.com/office/powerpoint/2010/main" val="198030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07" y="766354"/>
            <a:ext cx="11845504" cy="674078"/>
          </a:xfrm>
        </p:spPr>
        <p:txBody>
          <a:bodyPr/>
          <a:lstStyle/>
          <a:p>
            <a:pPr marL="0" indent="0">
              <a:buNone/>
            </a:pPr>
            <a:endParaRPr lang="en-AU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AU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AU" sz="2000" dirty="0"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9525" y="2508657"/>
            <a:ext cx="1858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Examples: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omic Sans MS" panose="030F0702030302020204" pitchFamily="66" charset="0"/>
              </a:rPr>
              <a:t>Activate Prior Knowledge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95456" y="1096265"/>
            <a:ext cx="1790051" cy="169611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noAutofit/>
          </a:bodyPr>
          <a:lstStyle/>
          <a:p>
            <a:r>
              <a:rPr lang="en-AU" sz="1400" b="1" dirty="0">
                <a:latin typeface="Comic Sans MS" panose="030F0702030302020204" pitchFamily="66" charset="0"/>
              </a:rPr>
              <a:t>CFU: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Comic Sans MS" panose="030F0702030302020204" pitchFamily="66" charset="0"/>
              </a:rPr>
              <a:t>Tell me the subject and the verb in these sentences?</a:t>
            </a:r>
          </a:p>
        </p:txBody>
      </p:sp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429" y="111175"/>
            <a:ext cx="674078" cy="67407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7B39385-9D01-4620-857A-B91B1C1A0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475" y="127102"/>
            <a:ext cx="674078" cy="67407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7786" y="127102"/>
            <a:ext cx="693813" cy="6791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9F47CD-E82C-844B-883B-BA28BE9F007D}"/>
              </a:ext>
            </a:extLst>
          </p:cNvPr>
          <p:cNvSpPr txBox="1"/>
          <p:nvPr/>
        </p:nvSpPr>
        <p:spPr>
          <a:xfrm>
            <a:off x="229525" y="3378240"/>
            <a:ext cx="71343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/>
              <a:t>1. </a:t>
            </a:r>
            <a:r>
              <a:rPr lang="en-AU" sz="3600" dirty="0">
                <a:solidFill>
                  <a:schemeClr val="accent2">
                    <a:lumMod val="75000"/>
                  </a:schemeClr>
                </a:solidFill>
              </a:rPr>
              <a:t>Suzi </a:t>
            </a:r>
            <a:r>
              <a:rPr lang="en-AU" sz="3600" dirty="0"/>
              <a:t>took the horse for a </a:t>
            </a:r>
            <a:r>
              <a:rPr lang="en-AU" sz="3600" dirty="0">
                <a:solidFill>
                  <a:srgbClr val="00B050"/>
                </a:solidFill>
              </a:rPr>
              <a:t>ride.</a:t>
            </a:r>
            <a:r>
              <a:rPr lang="en-AU" sz="3600" dirty="0"/>
              <a:t> </a:t>
            </a:r>
          </a:p>
          <a:p>
            <a:endParaRPr lang="en-AU" sz="3600" dirty="0"/>
          </a:p>
          <a:p>
            <a:r>
              <a:rPr lang="en-AU" sz="3600" dirty="0"/>
              <a:t>2. </a:t>
            </a:r>
            <a:r>
              <a:rPr lang="en-AU" sz="3600" dirty="0">
                <a:solidFill>
                  <a:schemeClr val="accent2">
                    <a:lumMod val="75000"/>
                  </a:schemeClr>
                </a:solidFill>
              </a:rPr>
              <a:t>Room 2 </a:t>
            </a:r>
            <a:r>
              <a:rPr lang="en-AU" sz="3600" dirty="0"/>
              <a:t>will be </a:t>
            </a:r>
            <a:r>
              <a:rPr lang="en-AU" sz="3600" dirty="0">
                <a:solidFill>
                  <a:srgbClr val="00B050"/>
                </a:solidFill>
              </a:rPr>
              <a:t>doing</a:t>
            </a:r>
            <a:r>
              <a:rPr lang="en-AU" sz="3600" dirty="0"/>
              <a:t> sport today.</a:t>
            </a:r>
          </a:p>
          <a:p>
            <a:endParaRPr lang="en-AU" sz="3600" dirty="0"/>
          </a:p>
          <a:p>
            <a:r>
              <a:rPr lang="en-AU" sz="3600" dirty="0"/>
              <a:t>3. </a:t>
            </a:r>
            <a:r>
              <a:rPr lang="en-AU" sz="3600" dirty="0">
                <a:solidFill>
                  <a:schemeClr val="accent2">
                    <a:lumMod val="75000"/>
                  </a:schemeClr>
                </a:solidFill>
              </a:rPr>
              <a:t>We </a:t>
            </a:r>
            <a:r>
              <a:rPr lang="en-AU" sz="3600" dirty="0"/>
              <a:t>must</a:t>
            </a:r>
            <a:r>
              <a:rPr lang="en-AU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AU" sz="3600" dirty="0">
                <a:solidFill>
                  <a:srgbClr val="00B050"/>
                </a:solidFill>
              </a:rPr>
              <a:t>brush</a:t>
            </a:r>
            <a:r>
              <a:rPr lang="en-AU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AU" sz="3600" dirty="0"/>
              <a:t>our teeth.  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6FE398A-0CFD-3940-AD80-F34577642E8B}"/>
              </a:ext>
            </a:extLst>
          </p:cNvPr>
          <p:cNvSpPr txBox="1">
            <a:spLocks/>
          </p:cNvSpPr>
          <p:nvPr/>
        </p:nvSpPr>
        <p:spPr>
          <a:xfrm>
            <a:off x="132432" y="796528"/>
            <a:ext cx="8858464" cy="1339629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AU" dirty="0">
                <a:latin typeface="Century Gothic" panose="020B0502020202020204" pitchFamily="34" charset="0"/>
              </a:rPr>
              <a:t>A sentence is a complete thought.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>
                <a:latin typeface="Century Gothic" panose="020B0502020202020204" pitchFamily="34" charset="0"/>
              </a:rPr>
              <a:t>It must contain a </a:t>
            </a:r>
            <a:r>
              <a:rPr lang="en-AU" dirty="0">
                <a:solidFill>
                  <a:srgbClr val="935202"/>
                </a:solidFill>
                <a:latin typeface="Century Gothic" panose="020B0502020202020204" pitchFamily="34" charset="0"/>
              </a:rPr>
              <a:t>subject</a:t>
            </a:r>
            <a:r>
              <a:rPr lang="en-AU" dirty="0">
                <a:latin typeface="Century Gothic" panose="020B0502020202020204" pitchFamily="34" charset="0"/>
              </a:rPr>
              <a:t> and a </a:t>
            </a:r>
            <a:r>
              <a:rPr lang="en-AU" dirty="0">
                <a:solidFill>
                  <a:srgbClr val="00B050"/>
                </a:solidFill>
                <a:latin typeface="Century Gothic" panose="020B0502020202020204" pitchFamily="34" charset="0"/>
              </a:rPr>
              <a:t>verb</a:t>
            </a:r>
            <a:r>
              <a:rPr lang="en-AU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192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07" y="766354"/>
            <a:ext cx="11845504" cy="674078"/>
          </a:xfrm>
        </p:spPr>
        <p:txBody>
          <a:bodyPr/>
          <a:lstStyle/>
          <a:p>
            <a:pPr marL="0" indent="0">
              <a:buNone/>
            </a:pPr>
            <a:endParaRPr lang="en-AU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AU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AU" sz="20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omic Sans MS" panose="030F0702030302020204" pitchFamily="66" charset="0"/>
              </a:rPr>
              <a:t>Activate Prior Knowledge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95456" y="1096265"/>
            <a:ext cx="1790051" cy="1696111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noAutofit/>
          </a:bodyPr>
          <a:lstStyle/>
          <a:p>
            <a:r>
              <a:rPr lang="en-AU" sz="1400" b="1" dirty="0">
                <a:latin typeface="Comic Sans MS" panose="030F0702030302020204" pitchFamily="66" charset="0"/>
              </a:rPr>
              <a:t>CFU: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Comic Sans MS" panose="030F0702030302020204" pitchFamily="66" charset="0"/>
              </a:rPr>
              <a:t>Tell me why these are not complete sentences.</a:t>
            </a:r>
          </a:p>
        </p:txBody>
      </p:sp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429" y="111175"/>
            <a:ext cx="674078" cy="67407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7B39385-9D01-4620-857A-B91B1C1A0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475" y="127102"/>
            <a:ext cx="674078" cy="67407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566" y="154632"/>
            <a:ext cx="693813" cy="679158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6FE398A-0CFD-3940-AD80-F34577642E8B}"/>
              </a:ext>
            </a:extLst>
          </p:cNvPr>
          <p:cNvSpPr txBox="1">
            <a:spLocks/>
          </p:cNvSpPr>
          <p:nvPr/>
        </p:nvSpPr>
        <p:spPr>
          <a:xfrm>
            <a:off x="132432" y="796528"/>
            <a:ext cx="8858464" cy="1339629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AU" dirty="0">
                <a:latin typeface="Century Gothic" panose="020B0502020202020204" pitchFamily="34" charset="0"/>
              </a:rPr>
              <a:t>A sentence is a complete thought.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>
                <a:latin typeface="Century Gothic" panose="020B0502020202020204" pitchFamily="34" charset="0"/>
              </a:rPr>
              <a:t>It must contain a </a:t>
            </a:r>
            <a:r>
              <a:rPr lang="en-AU" dirty="0">
                <a:solidFill>
                  <a:srgbClr val="935202"/>
                </a:solidFill>
                <a:latin typeface="Century Gothic" panose="020B0502020202020204" pitchFamily="34" charset="0"/>
              </a:rPr>
              <a:t>subject</a:t>
            </a:r>
            <a:r>
              <a:rPr lang="en-AU" dirty="0">
                <a:latin typeface="Century Gothic" panose="020B0502020202020204" pitchFamily="34" charset="0"/>
              </a:rPr>
              <a:t> and a </a:t>
            </a:r>
            <a:r>
              <a:rPr lang="en-AU" dirty="0">
                <a:solidFill>
                  <a:srgbClr val="00B050"/>
                </a:solidFill>
                <a:latin typeface="Century Gothic" panose="020B0502020202020204" pitchFamily="34" charset="0"/>
              </a:rPr>
              <a:t>verb</a:t>
            </a:r>
            <a:r>
              <a:rPr lang="en-AU" dirty="0"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</a:pPr>
            <a:endParaRPr lang="en-AU" dirty="0">
              <a:latin typeface="Century Gothic" panose="020B0502020202020204" pitchFamily="34" charset="0"/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ED17DA-6A55-4845-A390-463BBEC667C6}"/>
              </a:ext>
            </a:extLst>
          </p:cNvPr>
          <p:cNvSpPr/>
          <p:nvPr/>
        </p:nvSpPr>
        <p:spPr>
          <a:xfrm>
            <a:off x="536902" y="2502442"/>
            <a:ext cx="2526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Non-Examples: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2D2AE5-1C20-2245-84C6-ABA54578A5C2}"/>
              </a:ext>
            </a:extLst>
          </p:cNvPr>
          <p:cNvSpPr txBox="1"/>
          <p:nvPr/>
        </p:nvSpPr>
        <p:spPr>
          <a:xfrm>
            <a:off x="513808" y="2964107"/>
            <a:ext cx="61732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3600" dirty="0"/>
          </a:p>
          <a:p>
            <a:r>
              <a:rPr lang="en-AU" sz="3600" dirty="0"/>
              <a:t>1. </a:t>
            </a:r>
            <a:r>
              <a:rPr lang="en-AU" sz="3600" dirty="0">
                <a:solidFill>
                  <a:srgbClr val="00B050"/>
                </a:solidFill>
              </a:rPr>
              <a:t>Sat</a:t>
            </a:r>
            <a:r>
              <a:rPr lang="en-AU" sz="3600" dirty="0"/>
              <a:t> down.</a:t>
            </a:r>
          </a:p>
          <a:p>
            <a:endParaRPr lang="en-AU" sz="3600" dirty="0"/>
          </a:p>
          <a:p>
            <a:r>
              <a:rPr lang="en-AU" sz="3600" dirty="0"/>
              <a:t>2. </a:t>
            </a:r>
            <a:r>
              <a:rPr lang="en-AU" sz="3600" dirty="0">
                <a:solidFill>
                  <a:srgbClr val="00B050"/>
                </a:solidFill>
              </a:rPr>
              <a:t>Get</a:t>
            </a:r>
            <a:r>
              <a:rPr lang="en-AU" sz="3600" dirty="0"/>
              <a:t> the car. </a:t>
            </a:r>
          </a:p>
          <a:p>
            <a:endParaRPr lang="en-AU" sz="3600" dirty="0"/>
          </a:p>
          <a:p>
            <a:r>
              <a:rPr lang="en-AU" sz="3600" dirty="0"/>
              <a:t>3. If </a:t>
            </a:r>
            <a:r>
              <a:rPr lang="en-AU" sz="3600" dirty="0">
                <a:solidFill>
                  <a:srgbClr val="C00000"/>
                </a:solidFill>
              </a:rPr>
              <a:t>I </a:t>
            </a:r>
            <a:r>
              <a:rPr lang="en-AU" sz="3600" dirty="0"/>
              <a:t>went to work. </a:t>
            </a:r>
          </a:p>
          <a:p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4119982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106492" y="641267"/>
            <a:ext cx="9525977" cy="679158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AU" dirty="0">
                <a:latin typeface="Century Gothic" panose="020B0502020202020204" pitchFamily="34" charset="0"/>
              </a:rPr>
              <a:t>We can use the conjunctions of </a:t>
            </a:r>
            <a:r>
              <a:rPr lang="en-AU" dirty="0">
                <a:solidFill>
                  <a:srgbClr val="7030A0"/>
                </a:solidFill>
                <a:latin typeface="Century Gothic" panose="020B0502020202020204" pitchFamily="34" charset="0"/>
              </a:rPr>
              <a:t>if </a:t>
            </a:r>
            <a:r>
              <a:rPr lang="en-AU" dirty="0">
                <a:latin typeface="Century Gothic" panose="020B0502020202020204" pitchFamily="34" charset="0"/>
              </a:rPr>
              <a:t>and </a:t>
            </a:r>
            <a:r>
              <a:rPr lang="en-AU" dirty="0">
                <a:solidFill>
                  <a:srgbClr val="FF0000"/>
                </a:solidFill>
                <a:latin typeface="Century Gothic" panose="020B0502020202020204" pitchFamily="34" charset="0"/>
              </a:rPr>
              <a:t>when</a:t>
            </a:r>
            <a:r>
              <a:rPr lang="en-AU" dirty="0">
                <a:latin typeface="Century Gothic" panose="020B0502020202020204" pitchFamily="34" charset="0"/>
              </a:rPr>
              <a:t> to make our writing more interesting.</a:t>
            </a:r>
          </a:p>
          <a:p>
            <a:pPr>
              <a:buFont typeface="Wingdings" panose="05000000000000000000" pitchFamily="2" charset="2"/>
              <a:buChar char="§"/>
            </a:pPr>
            <a:endParaRPr lang="en-AU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6496" y="3091543"/>
            <a:ext cx="1858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Example: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250702" y="3867670"/>
            <a:ext cx="11845504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b="1" dirty="0">
                <a:latin typeface="Century Gothic" panose="020B0502020202020204" pitchFamily="34" charset="0"/>
              </a:rPr>
              <a:t>1. </a:t>
            </a:r>
            <a:r>
              <a:rPr lang="en-AU" b="1" dirty="0">
                <a:solidFill>
                  <a:srgbClr val="7030A0"/>
                </a:solidFill>
                <a:latin typeface="Century Gothic" panose="020B0502020202020204" pitchFamily="34" charset="0"/>
              </a:rPr>
              <a:t>If</a:t>
            </a:r>
            <a:r>
              <a:rPr lang="en-AU" b="1" dirty="0">
                <a:latin typeface="Century Gothic" panose="020B0502020202020204" pitchFamily="34" charset="0"/>
              </a:rPr>
              <a:t> you eat your dinner, you can have dessert.</a:t>
            </a: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279707" y="4537043"/>
            <a:ext cx="11845504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AU" b="1" dirty="0">
                <a:latin typeface="Century Gothic" panose="020B0502020202020204" pitchFamily="34" charset="0"/>
              </a:rPr>
              <a:t>2. </a:t>
            </a:r>
            <a:r>
              <a:rPr lang="en-AU" b="1" dirty="0">
                <a:solidFill>
                  <a:srgbClr val="FF0000"/>
                </a:solidFill>
                <a:latin typeface="Century Gothic" panose="020B0502020202020204" pitchFamily="34" charset="0"/>
              </a:rPr>
              <a:t>When </a:t>
            </a:r>
            <a:r>
              <a:rPr lang="en-AU" b="1" dirty="0">
                <a:latin typeface="Century Gothic" panose="020B0502020202020204" pitchFamily="34" charset="0"/>
              </a:rPr>
              <a:t>we finish eating lunch, we will go to sport.</a:t>
            </a: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279707" y="5154741"/>
            <a:ext cx="11845504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AU" b="1" dirty="0">
                <a:latin typeface="Century Gothic" panose="020B0502020202020204" pitchFamily="34" charset="0"/>
              </a:rPr>
              <a:t>3. We must brush our teeth </a:t>
            </a:r>
            <a:r>
              <a:rPr lang="en-AU" b="1" dirty="0">
                <a:solidFill>
                  <a:srgbClr val="7030A0"/>
                </a:solidFill>
                <a:latin typeface="Century Gothic" panose="020B0502020202020204" pitchFamily="34" charset="0"/>
              </a:rPr>
              <a:t>if </a:t>
            </a:r>
            <a:r>
              <a:rPr lang="en-AU" b="1" dirty="0">
                <a:latin typeface="Century Gothic" panose="020B0502020202020204" pitchFamily="34" charset="0"/>
              </a:rPr>
              <a:t>you want them to be healthy.</a:t>
            </a:r>
            <a:r>
              <a:rPr lang="en-AU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6" name="Picture 2" descr="https://cdn3.vectorstock.com/i/1000x1000/77/52/yes-tick-icon-vector-229577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2"/>
          <a:stretch/>
        </p:blipFill>
        <p:spPr bwMode="auto">
          <a:xfrm>
            <a:off x="5239789" y="3195438"/>
            <a:ext cx="837870" cy="6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Concept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81939" y="1250631"/>
            <a:ext cx="1988664" cy="1046440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What is the conjunction in this sentence?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Is it at the start or in the middle of the sentence?</a:t>
            </a:r>
            <a:endParaRPr lang="en-AU" sz="1200" b="1" dirty="0">
              <a:latin typeface="Century Gothic" panose="020B0502020202020204" pitchFamily="34" charset="0"/>
            </a:endParaRPr>
          </a:p>
        </p:txBody>
      </p:sp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429" y="111175"/>
            <a:ext cx="674078" cy="67407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7B39385-9D01-4620-857A-B91B1C1A0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4475" y="127102"/>
            <a:ext cx="674078" cy="67407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1566" y="154632"/>
            <a:ext cx="693813" cy="679158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F7D2D804-044C-CF40-909A-235CD04C62BB}"/>
              </a:ext>
            </a:extLst>
          </p:cNvPr>
          <p:cNvSpPr txBox="1">
            <a:spLocks/>
          </p:cNvSpPr>
          <p:nvPr/>
        </p:nvSpPr>
        <p:spPr>
          <a:xfrm>
            <a:off x="279707" y="5793339"/>
            <a:ext cx="11845504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AU" b="1" dirty="0">
                <a:latin typeface="Century Gothic" panose="020B0502020202020204" pitchFamily="34" charset="0"/>
              </a:rPr>
              <a:t>4. You need to turn off the television </a:t>
            </a:r>
            <a:r>
              <a:rPr lang="en-AU" b="1" dirty="0">
                <a:solidFill>
                  <a:srgbClr val="FF0000"/>
                </a:solidFill>
                <a:latin typeface="Century Gothic" panose="020B0502020202020204" pitchFamily="34" charset="0"/>
              </a:rPr>
              <a:t>when </a:t>
            </a:r>
            <a:r>
              <a:rPr lang="en-AU" b="1" dirty="0">
                <a:latin typeface="Century Gothic" panose="020B0502020202020204" pitchFamily="34" charset="0"/>
              </a:rPr>
              <a:t>Bluey is finished.</a:t>
            </a:r>
            <a:r>
              <a:rPr lang="en-AU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007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  <p:bldP spid="15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4" name="Rectangle 3"/>
          <p:cNvSpPr/>
          <p:nvPr/>
        </p:nvSpPr>
        <p:spPr>
          <a:xfrm>
            <a:off x="355374" y="1204212"/>
            <a:ext cx="1858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Example: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2579997" y="6216555"/>
            <a:ext cx="11845504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b="1" dirty="0">
                <a:latin typeface="Century Gothic" panose="020B0502020202020204" pitchFamily="34" charset="0"/>
              </a:rPr>
              <a:t> </a:t>
            </a:r>
            <a:r>
              <a:rPr lang="en-AU" dirty="0">
                <a:solidFill>
                  <a:srgbClr val="7030A0"/>
                </a:solidFill>
                <a:latin typeface="Century Gothic" panose="020B0502020202020204" pitchFamily="34" charset="0"/>
              </a:rPr>
              <a:t>If</a:t>
            </a:r>
            <a:r>
              <a:rPr lang="en-AU" dirty="0">
                <a:latin typeface="Century Gothic" panose="020B0502020202020204" pitchFamily="34" charset="0"/>
              </a:rPr>
              <a:t> you eat your dinner</a:t>
            </a:r>
            <a:r>
              <a:rPr lang="en-AU" b="1" dirty="0">
                <a:latin typeface="Century Gothic" panose="020B0502020202020204" pitchFamily="34" charset="0"/>
              </a:rPr>
              <a:t>, you can have dessert.</a:t>
            </a:r>
            <a:endParaRPr lang="en-AU" dirty="0">
              <a:latin typeface="Century Gothic" panose="020B0502020202020204" pitchFamily="34" charset="0"/>
            </a:endParaRPr>
          </a:p>
        </p:txBody>
      </p:sp>
      <p:pic>
        <p:nvPicPr>
          <p:cNvPr id="16" name="Picture 2" descr="https://cdn3.vectorstock.com/i/1000x1000/77/52/yes-tick-icon-vector-229577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2"/>
          <a:stretch/>
        </p:blipFill>
        <p:spPr bwMode="auto">
          <a:xfrm>
            <a:off x="10011648" y="4767489"/>
            <a:ext cx="837870" cy="6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Concept Development</a:t>
            </a:r>
          </a:p>
        </p:txBody>
      </p:sp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429" y="111175"/>
            <a:ext cx="674078" cy="67407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7B39385-9D01-4620-857A-B91B1C1A0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4475" y="127102"/>
            <a:ext cx="674078" cy="67407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1566" y="154632"/>
            <a:ext cx="693813" cy="6791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6B88C7-CD10-6140-A85F-7FE9AE26C022}"/>
              </a:ext>
            </a:extLst>
          </p:cNvPr>
          <p:cNvSpPr txBox="1"/>
          <p:nvPr/>
        </p:nvSpPr>
        <p:spPr>
          <a:xfrm>
            <a:off x="935438" y="4016117"/>
            <a:ext cx="1776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If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EB4749-7DB2-8AA4-F02A-9A40860F42F2}"/>
              </a:ext>
            </a:extLst>
          </p:cNvPr>
          <p:cNvSpPr txBox="1"/>
          <p:nvPr/>
        </p:nvSpPr>
        <p:spPr>
          <a:xfrm>
            <a:off x="10181939" y="1250631"/>
            <a:ext cx="1988664" cy="1046440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What is the conjunction in this sentence?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Is it at the start or in the middle of the sentence?</a:t>
            </a:r>
            <a:endParaRPr lang="en-AU" sz="1200" b="1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28917-D85A-E4E5-BC5A-8E7B7050F1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33" y="3097482"/>
            <a:ext cx="2148384" cy="24610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073D12-C999-ADA3-1229-7B35E6327F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81" y="3097482"/>
            <a:ext cx="2309446" cy="24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7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4" name="Rectangle 3"/>
          <p:cNvSpPr/>
          <p:nvPr/>
        </p:nvSpPr>
        <p:spPr>
          <a:xfrm>
            <a:off x="305440" y="1404519"/>
            <a:ext cx="1858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Example: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1772601" y="6202539"/>
            <a:ext cx="11845504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b="1" dirty="0">
                <a:latin typeface="Century Gothic" panose="020B0502020202020204" pitchFamily="34" charset="0"/>
              </a:rPr>
              <a:t> </a:t>
            </a:r>
            <a:r>
              <a:rPr lang="en-AU" dirty="0">
                <a:solidFill>
                  <a:srgbClr val="FF0000"/>
                </a:solidFill>
                <a:latin typeface="Century Gothic" panose="020B0502020202020204" pitchFamily="34" charset="0"/>
              </a:rPr>
              <a:t>When </a:t>
            </a:r>
            <a:r>
              <a:rPr lang="en-AU" dirty="0">
                <a:latin typeface="Century Gothic" panose="020B0502020202020204" pitchFamily="34" charset="0"/>
              </a:rPr>
              <a:t>we finish eating our lunch, </a:t>
            </a:r>
            <a:r>
              <a:rPr lang="en-AU" b="1" dirty="0">
                <a:latin typeface="Century Gothic" panose="020B0502020202020204" pitchFamily="34" charset="0"/>
              </a:rPr>
              <a:t>we will go to sport. </a:t>
            </a:r>
            <a:endParaRPr lang="en-AU" dirty="0">
              <a:latin typeface="Century Gothic" panose="020B0502020202020204" pitchFamily="34" charset="0"/>
            </a:endParaRPr>
          </a:p>
        </p:txBody>
      </p:sp>
      <p:pic>
        <p:nvPicPr>
          <p:cNvPr id="16" name="Picture 2" descr="https://cdn3.vectorstock.com/i/1000x1000/77/52/yes-tick-icon-vector-229577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2"/>
          <a:stretch/>
        </p:blipFill>
        <p:spPr bwMode="auto">
          <a:xfrm>
            <a:off x="10465379" y="5208362"/>
            <a:ext cx="837870" cy="6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Concept Development</a:t>
            </a:r>
          </a:p>
        </p:txBody>
      </p:sp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429" y="111175"/>
            <a:ext cx="674078" cy="67407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7B39385-9D01-4620-857A-B91B1C1A0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4475" y="127102"/>
            <a:ext cx="674078" cy="67407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1566" y="154632"/>
            <a:ext cx="693813" cy="6791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6B88C7-CD10-6140-A85F-7FE9AE26C022}"/>
              </a:ext>
            </a:extLst>
          </p:cNvPr>
          <p:cNvSpPr txBox="1"/>
          <p:nvPr/>
        </p:nvSpPr>
        <p:spPr>
          <a:xfrm>
            <a:off x="935438" y="4016117"/>
            <a:ext cx="1776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When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CB74B0-EC8D-2840-A3FC-1C15368B44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91" y="3284579"/>
            <a:ext cx="3560067" cy="24535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B1C45F-BAA2-A480-40B7-56A7F766C949}"/>
              </a:ext>
            </a:extLst>
          </p:cNvPr>
          <p:cNvSpPr txBox="1"/>
          <p:nvPr/>
        </p:nvSpPr>
        <p:spPr>
          <a:xfrm>
            <a:off x="10181939" y="1250631"/>
            <a:ext cx="1988664" cy="1231106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What is the conjunction in this sentence?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 Is it at the start or in the middle of the sentence?</a:t>
            </a:r>
            <a:endParaRPr lang="en-AU" sz="12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B8A911-08C5-3ADC-677C-5DE146B013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366" y="3284578"/>
            <a:ext cx="3762289" cy="245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9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4" name="Rectangle 3"/>
          <p:cNvSpPr/>
          <p:nvPr/>
        </p:nvSpPr>
        <p:spPr>
          <a:xfrm>
            <a:off x="154907" y="1432181"/>
            <a:ext cx="1858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Example: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1772601" y="6202539"/>
            <a:ext cx="11845504" cy="544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600" b="1" dirty="0">
                <a:latin typeface="Century Gothic" panose="020B0502020202020204" pitchFamily="34" charset="0"/>
              </a:rPr>
              <a:t> We must to brush our teeth </a:t>
            </a:r>
            <a:r>
              <a:rPr lang="en-AU" sz="2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if</a:t>
            </a:r>
            <a:r>
              <a:rPr lang="en-AU" sz="2600" b="1" dirty="0">
                <a:latin typeface="Century Gothic" panose="020B0502020202020204" pitchFamily="34" charset="0"/>
              </a:rPr>
              <a:t> </a:t>
            </a:r>
            <a:r>
              <a:rPr lang="en-AU" sz="2600" dirty="0">
                <a:latin typeface="Century Gothic" panose="020B0502020202020204" pitchFamily="34" charset="0"/>
              </a:rPr>
              <a:t>you want them to be healthy. </a:t>
            </a:r>
          </a:p>
        </p:txBody>
      </p:sp>
      <p:pic>
        <p:nvPicPr>
          <p:cNvPr id="16" name="Picture 2" descr="https://cdn3.vectorstock.com/i/1000x1000/77/52/yes-tick-icon-vector-229577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2"/>
          <a:stretch/>
        </p:blipFill>
        <p:spPr bwMode="auto">
          <a:xfrm>
            <a:off x="10465379" y="4147771"/>
            <a:ext cx="837870" cy="6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Concept Development</a:t>
            </a:r>
          </a:p>
        </p:txBody>
      </p:sp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4FEBD567-C5A9-482A-B60B-3B397AB64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429" y="111175"/>
            <a:ext cx="674078" cy="67407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7B39385-9D01-4620-857A-B91B1C1A0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4475" y="127102"/>
            <a:ext cx="674078" cy="67407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2B7E20C-7DA4-44E0-B1AC-924A53ED4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1566" y="154632"/>
            <a:ext cx="693813" cy="6791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6B88C7-CD10-6140-A85F-7FE9AE26C022}"/>
              </a:ext>
            </a:extLst>
          </p:cNvPr>
          <p:cNvSpPr txBox="1"/>
          <p:nvPr/>
        </p:nvSpPr>
        <p:spPr>
          <a:xfrm>
            <a:off x="4846762" y="4416413"/>
            <a:ext cx="17767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7030A0"/>
                </a:solidFill>
                <a:latin typeface="Century Gothic" panose="020B0502020202020204" pitchFamily="34" charset="0"/>
              </a:rPr>
              <a:t>if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A12FF9-CCA9-0818-9237-E0ECAE883B61}"/>
              </a:ext>
            </a:extLst>
          </p:cNvPr>
          <p:cNvSpPr txBox="1"/>
          <p:nvPr/>
        </p:nvSpPr>
        <p:spPr>
          <a:xfrm>
            <a:off x="10181939" y="1250631"/>
            <a:ext cx="1988664" cy="1046440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What is the conjunction in this sentence?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Is it at the start or in the middle of the sentence?</a:t>
            </a:r>
            <a:endParaRPr lang="en-AU" sz="1200" b="1" dirty="0"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715A0F-4D35-6DC8-FED6-199B415BFE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25" y="2857911"/>
            <a:ext cx="2415189" cy="2880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245CF3-8917-4572-0903-5C983CA34D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256" y="3461889"/>
            <a:ext cx="3413716" cy="190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8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12439</TotalTime>
  <Words>998</Words>
  <Application>Microsoft Office PowerPoint</Application>
  <PresentationFormat>Widescreen</PresentationFormat>
  <Paragraphs>197</Paragraphs>
  <Slides>20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Arial Rounded MT Bold</vt:lpstr>
      <vt:lpstr>Calibri</vt:lpstr>
      <vt:lpstr>Century Gothic</vt:lpstr>
      <vt:lpstr>Comic Sans MS</vt:lpstr>
      <vt:lpstr>Segoe UI Symbol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Education Western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Appositives</dc:title>
  <dc:creator>LE LIEVRE Stephanie [Serpentine Primary School]</dc:creator>
  <cp:lastModifiedBy>LE LIEVRE Stephanie [Serpentine Primary School]</cp:lastModifiedBy>
  <cp:revision>46</cp:revision>
  <dcterms:created xsi:type="dcterms:W3CDTF">2021-08-04T08:19:39Z</dcterms:created>
  <dcterms:modified xsi:type="dcterms:W3CDTF">2023-09-04T13:35:46Z</dcterms:modified>
</cp:coreProperties>
</file>