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9" r:id="rId5"/>
    <p:sldId id="259" r:id="rId6"/>
    <p:sldId id="288" r:id="rId7"/>
    <p:sldId id="273" r:id="rId8"/>
    <p:sldId id="260" r:id="rId9"/>
    <p:sldId id="262" r:id="rId10"/>
    <p:sldId id="264" r:id="rId11"/>
    <p:sldId id="265" r:id="rId12"/>
    <p:sldId id="285" r:id="rId13"/>
    <p:sldId id="290" r:id="rId14"/>
    <p:sldId id="291" r:id="rId15"/>
    <p:sldId id="292" r:id="rId16"/>
    <p:sldId id="293" r:id="rId17"/>
  </p:sldIdLst>
  <p:sldSz cx="12192000" cy="6858000"/>
  <p:notesSz cx="6858000" cy="9144000"/>
  <p:embeddedFontLs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1Z5T05CoopI2+kaTVe+TClfb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>
        <p:scale>
          <a:sx n="50" d="100"/>
          <a:sy n="50" d="100"/>
        </p:scale>
        <p:origin x="1949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5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903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59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04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1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793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47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9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199073"/>
            <a:ext cx="9144000" cy="483941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Year: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Term: </a:t>
            </a:r>
            <a:r>
              <a:rPr lang="en-AU" sz="2800" b="1" dirty="0" smtClean="0"/>
              <a:t>2</a:t>
            </a:r>
            <a:endParaRPr lang="en-AU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AU" sz="28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 smtClean="0"/>
              <a:t>Objective</a:t>
            </a:r>
            <a:r>
              <a:rPr lang="en-AU" sz="2800" b="1" dirty="0"/>
              <a:t>: </a:t>
            </a:r>
            <a:r>
              <a:rPr lang="en-AU" sz="2800" dirty="0">
                <a:latin typeface="Century Gothic" panose="020B0502020202020204" pitchFamily="34" charset="0"/>
              </a:rPr>
              <a:t>Identify coordinating </a:t>
            </a:r>
            <a:r>
              <a:rPr lang="en-AU" sz="2800" dirty="0" smtClean="0">
                <a:latin typeface="Century Gothic" panose="020B0502020202020204" pitchFamily="34" charset="0"/>
              </a:rPr>
              <a:t>conjunctions.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dirty="0" smtClean="0">
                <a:latin typeface="Century Gothic" panose="020B0502020202020204" pitchFamily="34" charset="0"/>
              </a:rPr>
              <a:t>Complete </a:t>
            </a:r>
            <a:r>
              <a:rPr lang="en-AU" sz="2800" dirty="0">
                <a:latin typeface="Century Gothic" panose="020B0502020202020204" pitchFamily="34" charset="0"/>
              </a:rPr>
              <a:t>sentence stems starting with a coordinating conjunction to form a compound sentence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sz="2800" b="1" dirty="0"/>
              <a:t>Author: </a:t>
            </a:r>
            <a:r>
              <a:rPr lang="en-AU" sz="2800" dirty="0" smtClean="0"/>
              <a:t>Stephanie Le Lievre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complex sentence</a:t>
            </a:r>
            <a:endParaRPr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89401" y="2331146"/>
            <a:ext cx="114414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Martin fell off his bike, __________ he was taken to hospital.</a:t>
            </a: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856560" y="5262102"/>
            <a:ext cx="119025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Marin fell off his bike,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 was taken to hospital.</a:t>
            </a:r>
            <a:endParaRPr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Trinity found a shell in the sand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_________ Brian found a starfish in the ocean.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Trinity found a shell in the sand,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Brian found a starfish in the ocean.</a:t>
            </a:r>
            <a:endParaRPr lang="en-AU" sz="3200" b="1"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complex sentence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feel like watching a movie, __________ there isn’t anything on that looks appealing.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feel like watching a movie,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isn’t anything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that </a:t>
            </a:r>
            <a:r>
              <a:rPr lang="en-AU" sz="3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looks appealing. </a:t>
            </a:r>
            <a:endParaRPr lang="en-AU" sz="3200"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complex sentence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2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31" name="Google Shape;23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289401" y="2360540"/>
            <a:ext cx="114414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sym typeface="Century Gothic"/>
              </a:rPr>
              <a:t>The students could go to the library, ________ they could go to swimming lessons.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22;p9"/>
          <p:cNvSpPr txBox="1"/>
          <p:nvPr/>
        </p:nvSpPr>
        <p:spPr>
          <a:xfrm>
            <a:off x="0" y="3772045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22;p9"/>
          <p:cNvSpPr txBox="1"/>
          <p:nvPr/>
        </p:nvSpPr>
        <p:spPr>
          <a:xfrm>
            <a:off x="2911928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22;p9"/>
          <p:cNvSpPr txBox="1"/>
          <p:nvPr/>
        </p:nvSpPr>
        <p:spPr>
          <a:xfrm>
            <a:off x="5823857" y="376112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22;p9"/>
          <p:cNvSpPr txBox="1"/>
          <p:nvPr/>
        </p:nvSpPr>
        <p:spPr>
          <a:xfrm>
            <a:off x="8735786" y="3758516"/>
            <a:ext cx="244928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2800" dirty="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25;p9"/>
          <p:cNvSpPr txBox="1"/>
          <p:nvPr/>
        </p:nvSpPr>
        <p:spPr>
          <a:xfrm>
            <a:off x="289401" y="5055075"/>
            <a:ext cx="1190259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3200" dirty="0">
                <a:solidFill>
                  <a:schemeClr val="dk1"/>
                </a:solidFill>
                <a:latin typeface="Century Gothic"/>
                <a:sym typeface="Century Gothic"/>
              </a:rPr>
              <a:t>The students could go to the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sym typeface="Century Gothic"/>
              </a:rPr>
              <a:t>library, </a:t>
            </a:r>
            <a:r>
              <a:rPr lang="en-AU" sz="3200" b="1" u="sng" dirty="0" smtClean="0">
                <a:solidFill>
                  <a:srgbClr val="00B050"/>
                </a:solidFill>
                <a:latin typeface="Century Gothic"/>
                <a:sym typeface="Century Gothic"/>
              </a:rPr>
              <a:t>or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sym typeface="Century Gothic"/>
              </a:rPr>
              <a:t> they </a:t>
            </a:r>
            <a:r>
              <a:rPr lang="en-AU" sz="3200" dirty="0">
                <a:solidFill>
                  <a:schemeClr val="dk1"/>
                </a:solidFill>
                <a:latin typeface="Century Gothic"/>
                <a:sym typeface="Century Gothic"/>
              </a:rPr>
              <a:t>could go to swimming lessons. </a:t>
            </a:r>
            <a:endParaRPr lang="en-AU" sz="3200" dirty="0"/>
          </a:p>
        </p:txBody>
      </p:sp>
      <p:sp>
        <p:nvSpPr>
          <p:cNvPr id="21" name="Google Shape;217;p9"/>
          <p:cNvSpPr txBox="1"/>
          <p:nvPr/>
        </p:nvSpPr>
        <p:spPr>
          <a:xfrm>
            <a:off x="10203336" y="82171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that the best fit?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16;p9"/>
          <p:cNvSpPr/>
          <p:nvPr/>
        </p:nvSpPr>
        <p:spPr>
          <a:xfrm>
            <a:off x="105304" y="563795"/>
            <a:ext cx="6538092" cy="70784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 into the complex sentence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26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5785" y="9835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7412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5303" y="3566313"/>
            <a:ext cx="5484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conjunction tell you about the relationship between the clauses?</a:t>
            </a:r>
            <a:endParaRPr lang="en-AU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303" y="2552453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303" y="4552066"/>
            <a:ext cx="5987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loves spaghetti,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8575" y="5567423"/>
            <a:ext cx="33434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Remember that you can just insert one word- it has to be a second clause (with a subject and verb).</a:t>
            </a:r>
            <a:endParaRPr lang="en-A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2057" y="2543907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she doesn’t get to eat it often.</a:t>
            </a:r>
            <a:endParaRPr lang="en-AU" sz="3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2901" y="3577086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she made some for dinner.</a:t>
            </a:r>
            <a:endParaRPr lang="en-AU" sz="3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9264" y="4553563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her brother loves it too.</a:t>
            </a:r>
            <a:endParaRPr lang="en-AU" sz="3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Google Shape;264;p12"/>
          <p:cNvSpPr/>
          <p:nvPr/>
        </p:nvSpPr>
        <p:spPr>
          <a:xfrm>
            <a:off x="105303" y="563795"/>
            <a:ext cx="834421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by adding another clause to make a compound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completed sentence for correct punctuation</a:t>
            </a:r>
          </a:p>
        </p:txBody>
      </p:sp>
    </p:spTree>
    <p:extLst>
      <p:ext uri="{BB962C8B-B14F-4D97-AF65-F5344CB8AC3E}">
        <p14:creationId xmlns:p14="http://schemas.microsoft.com/office/powerpoint/2010/main" val="17669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do</a:t>
            </a:r>
            <a:endParaRPr dirty="0"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5619" y="69144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6209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834421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by adding another clause to make a compound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completed sentence for correct punctuation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303" y="3566313"/>
            <a:ext cx="780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 made a mess in the kitchen,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…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580560"/>
            <a:ext cx="6763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could watch the cricket,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or…</a:t>
            </a:r>
            <a:endParaRPr lang="en-AU"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303" y="4552066"/>
            <a:ext cx="5562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want to go for a swim, </a:t>
            </a:r>
            <a:r>
              <a:rPr lang="en-AU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 lang="en-AU" sz="3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8575" y="5567423"/>
            <a:ext cx="33434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800" b="1" dirty="0" smtClean="0"/>
              <a:t>Remember that you can just insert one word- it has to be a second clause (with a subject and verb).</a:t>
            </a:r>
            <a:endParaRPr lang="en-A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2002" y="2580560"/>
            <a:ext cx="59904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we could watch the tennis .</a:t>
            </a:r>
            <a:endParaRPr lang="en-AU" sz="3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2601" y="3594420"/>
            <a:ext cx="46860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his mum told him off. </a:t>
            </a:r>
            <a:endParaRPr lang="en-AU" sz="3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8631" y="4552066"/>
            <a:ext cx="6933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I’m afraid of sharks.</a:t>
            </a:r>
            <a:endParaRPr lang="en-AU" sz="32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3132" y="108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conjunction tell you about the relationship between the clauses?</a:t>
            </a:r>
            <a:endParaRPr lang="en-AU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14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do</a:t>
            </a:r>
            <a:endParaRPr dirty="0"/>
          </a:p>
        </p:txBody>
      </p:sp>
      <p:pic>
        <p:nvPicPr>
          <p:cNvPr id="261" name="Google Shape;261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6296" y="69144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/>
          <p:nvPr/>
        </p:nvSpPr>
        <p:spPr>
          <a:xfrm>
            <a:off x="105303" y="563795"/>
            <a:ext cx="8344216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first clause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by adding another clause to make a compound sentence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completed sentence for correct punctuation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2580560"/>
            <a:ext cx="11141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sentence stems and coordinating conjunctions here based on texts/content covered in class</a:t>
            </a:r>
            <a:endParaRPr lang="en-AU" sz="32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53132" y="108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17;p9"/>
          <p:cNvSpPr txBox="1"/>
          <p:nvPr/>
        </p:nvSpPr>
        <p:spPr>
          <a:xfrm>
            <a:off x="10203336" y="821718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this conjunction tell you about the relationship between the clauses?</a:t>
            </a:r>
            <a:endParaRPr lang="en-AU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7;p3"/>
          <p:cNvSpPr txBox="1"/>
          <p:nvPr/>
        </p:nvSpPr>
        <p:spPr>
          <a:xfrm>
            <a:off x="923925" y="2190750"/>
            <a:ext cx="10553700" cy="218517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AU" sz="28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are learning </a:t>
            </a:r>
            <a:r>
              <a:rPr lang="en-AU" sz="2800" b="0" i="0" u="none" strike="noStrike" cap="none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to:</a:t>
            </a:r>
          </a:p>
          <a:p>
            <a:pPr lvl="0" algn="ctr"/>
            <a:endParaRPr lang="en-AU" sz="2800" b="0" i="0" u="none" strike="noStrike" cap="none" dirty="0" smtClean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entury Gothic" panose="020B0502020202020204" pitchFamily="34" charset="0"/>
              </a:rPr>
              <a:t>Identify coordinating conjunctions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2000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entury Gothic" panose="020B0502020202020204" pitchFamily="34" charset="0"/>
              </a:rPr>
              <a:t>Complete </a:t>
            </a:r>
            <a:r>
              <a:rPr lang="en-AU" sz="2000" dirty="0">
                <a:latin typeface="Century Gothic" panose="020B0502020202020204" pitchFamily="34" charset="0"/>
              </a:rPr>
              <a:t>sentence stems </a:t>
            </a:r>
            <a:r>
              <a:rPr lang="en-AU" sz="2000" dirty="0" smtClean="0">
                <a:latin typeface="Century Gothic" panose="020B0502020202020204" pitchFamily="34" charset="0"/>
              </a:rPr>
              <a:t>containing a coordinating </a:t>
            </a:r>
            <a:r>
              <a:rPr lang="en-AU" sz="2000" dirty="0">
                <a:latin typeface="Century Gothic" panose="020B0502020202020204" pitchFamily="34" charset="0"/>
              </a:rPr>
              <a:t>conjunction </a:t>
            </a:r>
            <a:r>
              <a:rPr lang="en-AU" sz="2000" dirty="0" smtClean="0">
                <a:latin typeface="Century Gothic" panose="020B0502020202020204" pitchFamily="34" charset="0"/>
              </a:rPr>
              <a:t>to </a:t>
            </a:r>
            <a:r>
              <a:rPr lang="en-AU" sz="2000" dirty="0">
                <a:latin typeface="Century Gothic" panose="020B0502020202020204" pitchFamily="34" charset="0"/>
              </a:rPr>
              <a:t>form a </a:t>
            </a:r>
            <a:r>
              <a:rPr lang="en-AU" sz="2000" dirty="0" smtClean="0">
                <a:latin typeface="Century Gothic" panose="020B0502020202020204" pitchFamily="34" charset="0"/>
              </a:rPr>
              <a:t>compound sentence</a:t>
            </a:r>
            <a:endParaRPr sz="2000" b="0" i="0" u="none" strike="noStrike" cap="none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9810" y="591373"/>
            <a:ext cx="970175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conjunctions separate two words, </a:t>
            </a: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phrases, clauses or sentences </a:t>
            </a:r>
            <a:r>
              <a:rPr lang="en-AU" sz="16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equal rank. </a:t>
            </a:r>
            <a:endParaRPr lang="en-AU" sz="1600" b="1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31;p4"/>
          <p:cNvSpPr txBox="1"/>
          <p:nvPr/>
        </p:nvSpPr>
        <p:spPr>
          <a:xfrm>
            <a:off x="10203336" y="115719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coordinating conjunctions?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…. mean?</a:t>
            </a:r>
            <a:endParaRPr lang="en-AU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810" y="1008583"/>
            <a:ext cx="8633318" cy="7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 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conjunctions are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nd,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et, 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(</a:t>
            </a:r>
            <a:r>
              <a:rPr lang="en-A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FANBOYS</a:t>
            </a: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</a:p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sym typeface="Century Gothic"/>
              </a:rPr>
              <a:t>We are focussing on </a:t>
            </a:r>
            <a:r>
              <a:rPr lang="en-AU" sz="2000" b="1" dirty="0" smtClean="0">
                <a:solidFill>
                  <a:schemeClr val="dk1"/>
                </a:solidFill>
                <a:latin typeface="Century Gothic"/>
                <a:sym typeface="Century Gothic"/>
              </a:rPr>
              <a:t>and, but, or, so </a:t>
            </a:r>
            <a:endParaRPr lang="en-AU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78491"/>
              </p:ext>
            </p:extLst>
          </p:nvPr>
        </p:nvGraphicFramePr>
        <p:xfrm>
          <a:off x="459079" y="2734392"/>
          <a:ext cx="11541332" cy="40004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97326">
                  <a:extLst>
                    <a:ext uri="{9D8B030D-6E8A-4147-A177-3AD203B41FA5}">
                      <a16:colId xmlns:a16="http://schemas.microsoft.com/office/drawing/2014/main" val="4216635947"/>
                    </a:ext>
                  </a:extLst>
                </a:gridCol>
                <a:gridCol w="2182508">
                  <a:extLst>
                    <a:ext uri="{9D8B030D-6E8A-4147-A177-3AD203B41FA5}">
                      <a16:colId xmlns:a16="http://schemas.microsoft.com/office/drawing/2014/main" val="3367847130"/>
                    </a:ext>
                  </a:extLst>
                </a:gridCol>
                <a:gridCol w="7361498">
                  <a:extLst>
                    <a:ext uri="{9D8B030D-6E8A-4147-A177-3AD203B41FA5}">
                      <a16:colId xmlns:a16="http://schemas.microsoft.com/office/drawing/2014/main" val="4065105924"/>
                    </a:ext>
                  </a:extLst>
                </a:gridCol>
              </a:tblGrid>
              <a:tr h="527673"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Coordinating</a:t>
                      </a:r>
                      <a:r>
                        <a:rPr lang="en-AU" sz="2000" baseline="0" dirty="0" smtClean="0"/>
                        <a:t> conjunction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Meaning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Sentence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70088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For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baseline="0" dirty="0" smtClean="0"/>
                        <a:t>b</a:t>
                      </a:r>
                      <a:r>
                        <a:rPr lang="en-AU" sz="2000" dirty="0" smtClean="0"/>
                        <a:t>ecause/reason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 have to find a jacket,</a:t>
                      </a:r>
                      <a:r>
                        <a:rPr lang="en-AU" sz="2000" baseline="0" dirty="0" smtClean="0"/>
                        <a:t> for it is snowing today.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51214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And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in</a:t>
                      </a:r>
                      <a:r>
                        <a:rPr lang="en-AU" sz="2000" baseline="0" dirty="0" smtClean="0"/>
                        <a:t> addition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Tim</a:t>
                      </a:r>
                      <a:r>
                        <a:rPr lang="en-AU" sz="2000" baseline="0" dirty="0" smtClean="0"/>
                        <a:t> walked on the path, and Mary ran on the road.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82989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Nor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and</a:t>
                      </a:r>
                      <a:r>
                        <a:rPr lang="en-AU" sz="2000" baseline="0" dirty="0" smtClean="0"/>
                        <a:t> not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Sarah doesn’t like peas, nor does</a:t>
                      </a:r>
                      <a:r>
                        <a:rPr lang="en-AU" sz="2000" baseline="0" dirty="0" smtClean="0"/>
                        <a:t> she like apples.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81623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But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in contrast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 wanted</a:t>
                      </a:r>
                      <a:r>
                        <a:rPr lang="en-AU" sz="2000" baseline="0" dirty="0" smtClean="0"/>
                        <a:t> to ride my bike to school, but it was raining.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793280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Or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either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We could go to</a:t>
                      </a:r>
                      <a:r>
                        <a:rPr lang="en-AU" sz="2000" baseline="0" dirty="0" smtClean="0"/>
                        <a:t> the zoo, or we could go to the movies. 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64988"/>
                  </a:ext>
                </a:extLst>
              </a:tr>
              <a:tr h="377648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Yet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But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It</a:t>
                      </a:r>
                      <a:r>
                        <a:rPr lang="en-AU" sz="2000" baseline="0" dirty="0" smtClean="0"/>
                        <a:t> was raining outside, yet the sun was shining.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51567"/>
                  </a:ext>
                </a:extLst>
              </a:tr>
              <a:tr h="527673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So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therefore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 smtClean="0"/>
                        <a:t>I dropped</a:t>
                      </a:r>
                      <a:r>
                        <a:rPr lang="en-AU" sz="2000" baseline="0" dirty="0" smtClean="0"/>
                        <a:t> the glass, so the water went everywhere.</a:t>
                      </a:r>
                      <a:endParaRPr lang="en-A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7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4907" y="1083340"/>
            <a:ext cx="894827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An independent clause is part of a sentence that has a subject and a verb and can be a stand alone sentence</a:t>
            </a:r>
            <a:r>
              <a:rPr lang="en-AU" sz="1600" dirty="0" smtClean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907" y="471618"/>
            <a:ext cx="915006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 is made up of two independent clauses joined with a coordinating conjunction.</a:t>
            </a:r>
            <a:endParaRPr lang="en-A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2721225"/>
            <a:ext cx="10764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entury Gothic" panose="020B0502020202020204" pitchFamily="34" charset="0"/>
              </a:rPr>
              <a:t>We left early for school</a:t>
            </a:r>
            <a:r>
              <a:rPr lang="en-AU" sz="3200" dirty="0" smtClean="0">
                <a:latin typeface="Century Gothic" panose="020B0502020202020204" pitchFamily="34" charset="0"/>
              </a:rPr>
              <a:t>, so </a:t>
            </a:r>
            <a:r>
              <a:rPr lang="en-AU" sz="3200" u="sng" dirty="0" smtClean="0">
                <a:latin typeface="Century Gothic" panose="020B0502020202020204" pitchFamily="34" charset="0"/>
              </a:rPr>
              <a:t>that we could finish our homework.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both of these sentences, the independent clauses are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24" name="Google Shape;131;p4"/>
          <p:cNvSpPr txBox="1"/>
          <p:nvPr/>
        </p:nvSpPr>
        <p:spPr>
          <a:xfrm>
            <a:off x="10181939" y="1250631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are the clauses independent?</a:t>
            </a:r>
          </a:p>
          <a:p>
            <a:pPr marL="285750" lvl="1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separating the clauses?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49" y="3982221"/>
            <a:ext cx="10764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u="sng" dirty="0" smtClean="0">
                <a:latin typeface="Century Gothic" panose="020B0502020202020204" pitchFamily="34" charset="0"/>
              </a:rPr>
              <a:t>I was so hungry</a:t>
            </a:r>
            <a:r>
              <a:rPr lang="en-AU" sz="3200" dirty="0" smtClean="0">
                <a:latin typeface="Century Gothic" panose="020B0502020202020204" pitchFamily="34" charset="0"/>
              </a:rPr>
              <a:t>, but </a:t>
            </a:r>
            <a:r>
              <a:rPr lang="en-AU" sz="3200" u="sng" dirty="0" smtClean="0">
                <a:latin typeface="Century Gothic" panose="020B0502020202020204" pitchFamily="34" charset="0"/>
              </a:rPr>
              <a:t>there wasn’t any food left.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906" y="1646401"/>
            <a:ext cx="89482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6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coordinating conjunction can separate two independent clauses.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9811" y="628287"/>
            <a:ext cx="86333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22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a comma to separate two independent clauses. </a:t>
            </a:r>
            <a:endParaRPr lang="en-AU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863" y="1581694"/>
            <a:ext cx="7164755" cy="50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97455" y="223685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dropped the glass,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needed to find a broom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15867" y="303360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dogs,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can’t stand cats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15867" y="371284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 went to soccer practice,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Lucy went to swimming lessons.</a:t>
            </a: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867" y="1250631"/>
            <a:ext cx="6323275" cy="762661"/>
            <a:chOff x="215867" y="1250631"/>
            <a:chExt cx="6323275" cy="762661"/>
          </a:xfrm>
        </p:grpSpPr>
        <p:sp>
          <p:nvSpPr>
            <p:cNvPr id="125" name="Google Shape;125;p4"/>
            <p:cNvSpPr/>
            <p:nvPr/>
          </p:nvSpPr>
          <p:spPr>
            <a:xfrm>
              <a:off x="215867" y="1250631"/>
              <a:ext cx="574406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00B05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Examples of compound sentences:</a:t>
              </a:r>
              <a:endParaRPr dirty="0"/>
            </a:p>
          </p:txBody>
        </p:sp>
        <p:pic>
          <p:nvPicPr>
            <p:cNvPr id="129" name="Google Shape;129;p4" descr="https://cdn3.vectorstock.com/i/1000x1000/77/52/yes-tick-icon-vector-22957752.jpg"/>
            <p:cNvPicPr preferRelativeResize="0"/>
            <p:nvPr/>
          </p:nvPicPr>
          <p:blipFill rotWithShape="1">
            <a:blip r:embed="rId3">
              <a:alphaModFix/>
            </a:blip>
            <a:srcRect b="10582"/>
            <a:stretch/>
          </p:blipFill>
          <p:spPr>
            <a:xfrm>
              <a:off x="5701272" y="1392203"/>
              <a:ext cx="837870" cy="6210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10207200" y="1079579"/>
            <a:ext cx="1988664" cy="181584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ordinating </a:t>
            </a: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conjunction? 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an example of a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sentence?</a:t>
            </a:r>
            <a:endParaRPr sz="1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;p4"/>
          <p:cNvSpPr txBox="1"/>
          <p:nvPr/>
        </p:nvSpPr>
        <p:spPr>
          <a:xfrm>
            <a:off x="185387" y="442692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go to the movies with Alex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or </a:t>
            </a:r>
            <a:r>
              <a:rPr lang="en-AU" sz="2000" u="sng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 stay home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5183625"/>
            <a:ext cx="413112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In all of these sentences, the independent clauses are underlined. </a:t>
            </a:r>
            <a:endParaRPr lang="en-A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/>
        </p:nvSpPr>
        <p:spPr>
          <a:xfrm>
            <a:off x="240003" y="1928378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Kim and John like to play chess.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451769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is my favourite subject because I’m very good at it.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3338207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contains one </a:t>
            </a: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clause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The ‘and’ is separating subjects (Kim and John)- not clauses.  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70010" y="5595146"/>
            <a:ext cx="10627658" cy="64629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subordinating conjunction- ‘because’ isn’t a coordinating conjunction. </a:t>
            </a:r>
            <a:r>
              <a:rPr lang="en-AU" sz="1800" dirty="0" smtClean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994" y="738630"/>
            <a:ext cx="4458959" cy="992487"/>
            <a:chOff x="171144" y="859329"/>
            <a:chExt cx="4458959" cy="992487"/>
          </a:xfrm>
        </p:grpSpPr>
        <p:sp>
          <p:nvSpPr>
            <p:cNvPr id="140" name="Google Shape;140;p5"/>
            <p:cNvSpPr/>
            <p:nvPr/>
          </p:nvSpPr>
          <p:spPr>
            <a:xfrm>
              <a:off x="171144" y="1020860"/>
              <a:ext cx="3798972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400" b="1" dirty="0" smtClean="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Non-Examples of compound sentences:</a:t>
              </a:r>
              <a:endParaRPr dirty="0"/>
            </a:p>
          </p:txBody>
        </p:sp>
        <p:pic>
          <p:nvPicPr>
            <p:cNvPr id="145" name="Google Shape;145;p5" descr="See the source image"/>
            <p:cNvPicPr preferRelativeResize="0"/>
            <p:nvPr/>
          </p:nvPicPr>
          <p:blipFill rotWithShape="1">
            <a:blip r:embed="rId3">
              <a:alphaModFix/>
            </a:blip>
            <a:srcRect l="50750"/>
            <a:stretch/>
          </p:blipFill>
          <p:spPr>
            <a:xfrm>
              <a:off x="3772853" y="859329"/>
              <a:ext cx="857250" cy="78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subordinate conjunction used in a complex sentence?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4071" y="1282231"/>
            <a:ext cx="8863797" cy="3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What </a:t>
            </a:r>
            <a:r>
              <a:rPr lang="en-AU" sz="2000" b="1" dirty="0" smtClean="0"/>
              <a:t>sentences are compound?</a:t>
            </a:r>
            <a:endParaRPr dirty="0"/>
          </a:p>
        </p:txBody>
      </p:sp>
      <p:sp>
        <p:nvSpPr>
          <p:cNvPr id="178" name="Google Shape;178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0203336" y="917628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compound sentence</a:t>
            </a:r>
            <a:r>
              <a:rPr lang="en-AU" sz="14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AU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/>
          <p:nvPr/>
        </p:nvSpPr>
        <p:spPr>
          <a:xfrm>
            <a:off x="189845" y="1446244"/>
            <a:ext cx="945828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walked to the shop to get milk.</a:t>
            </a:r>
            <a:endParaRPr lang="en-AU" sz="28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dogs and cats</a:t>
            </a:r>
            <a:endParaRPr lang="en-AU" sz="28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dogs, and Sarah likes cats.</a:t>
            </a:r>
            <a:endParaRPr lang="en-AU" sz="28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lphaLcParenR"/>
            </a:pP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woke up late, so she was late for school.</a:t>
            </a:r>
            <a:endParaRPr sz="2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521947" y="380856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6465243" y="289773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See the source image"/>
          <p:cNvPicPr preferRelativeResize="0"/>
          <p:nvPr/>
        </p:nvPicPr>
        <p:blipFill rotWithShape="1">
          <a:blip r:embed="rId6">
            <a:alphaModFix/>
          </a:blip>
          <a:srcRect l="50750"/>
          <a:stretch/>
        </p:blipFill>
        <p:spPr>
          <a:xfrm>
            <a:off x="6488031" y="200953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8894977" y="457681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7" descr="Logo,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04" y="17178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1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55" y="275855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855" y="356718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7" descr="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751" y="438651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1115</Words>
  <Application>Microsoft Office PowerPoint</Application>
  <PresentationFormat>Widescreen</PresentationFormat>
  <Paragraphs>176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24</cp:revision>
  <dcterms:created xsi:type="dcterms:W3CDTF">2021-08-04T08:19:39Z</dcterms:created>
  <dcterms:modified xsi:type="dcterms:W3CDTF">2022-11-07T15:03:19Z</dcterms:modified>
</cp:coreProperties>
</file>