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95" r:id="rId3"/>
    <p:sldId id="283" r:id="rId4"/>
    <p:sldId id="346" r:id="rId5"/>
    <p:sldId id="260" r:id="rId6"/>
    <p:sldId id="330" r:id="rId7"/>
    <p:sldId id="347" r:id="rId8"/>
    <p:sldId id="365" r:id="rId9"/>
    <p:sldId id="310" r:id="rId10"/>
    <p:sldId id="338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9" r:id="rId22"/>
    <p:sldId id="358" r:id="rId23"/>
    <p:sldId id="360" r:id="rId24"/>
    <p:sldId id="363" r:id="rId25"/>
    <p:sldId id="364" r:id="rId26"/>
    <p:sldId id="362" r:id="rId27"/>
    <p:sldId id="36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CC33"/>
    <a:srgbClr val="FFCC00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3878" autoAdjust="0"/>
  </p:normalViewPr>
  <p:slideViewPr>
    <p:cSldViewPr snapToGrid="0">
      <p:cViewPr varScale="1">
        <p:scale>
          <a:sx n="80" d="100"/>
          <a:sy n="80" d="100"/>
        </p:scale>
        <p:origin x="5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65C8AF46-24CD-457C-9F99-8251FB7CF17D}" type="datetimeFigureOut">
              <a:rPr lang="en-AU" smtClean="0"/>
              <a:pPr/>
              <a:t>6/03/2023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CECEF65E-7216-442D-9C96-F4680AC2624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580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boy is kicking the ball in the park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EF65E-7216-442D-9C96-F4680AC26243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796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D535A-6781-4D91-A8AD-4D859137FFC9}"/>
              </a:ext>
            </a:extLst>
          </p:cNvPr>
          <p:cNvSpPr txBox="1"/>
          <p:nvPr userDrawn="1"/>
        </p:nvSpPr>
        <p:spPr>
          <a:xfrm>
            <a:off x="154907" y="141439"/>
            <a:ext cx="940115" cy="511704"/>
          </a:xfrm>
          <a:prstGeom prst="round2DiagRect">
            <a:avLst/>
          </a:prstGeom>
          <a:solidFill>
            <a:srgbClr val="15498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solidFill>
                  <a:schemeClr val="bg1"/>
                </a:solidFill>
                <a:latin typeface="Arial Rounded MT Bold" panose="020F0704030504030204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2000" dirty="0"/>
              <a:t>I DO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15104F-6B1E-42E1-9F7F-B855DD9D3D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8" y="778934"/>
            <a:ext cx="8492382" cy="58202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AU" dirty="0"/>
              <a:t>Click to add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FC7D70-3314-4844-815E-16EC349B173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839200" y="778934"/>
            <a:ext cx="3098801" cy="5820274"/>
          </a:xfrm>
          <a:prstGeom prst="roundRect">
            <a:avLst>
              <a:gd name="adj" fmla="val 6467"/>
            </a:avLst>
          </a:prstGeom>
          <a:ln>
            <a:solidFill>
              <a:schemeClr val="accent1"/>
            </a:solidFill>
          </a:ln>
          <a:effectLst/>
        </p:spPr>
        <p:txBody>
          <a:bodyPr lIns="270000" tIns="270000" rIns="270000" bIns="270000"/>
          <a:lstStyle>
            <a:lvl1pPr marL="0" indent="0">
              <a:lnSpc>
                <a:spcPct val="100000"/>
              </a:lnSpc>
              <a:buNone/>
              <a:defRPr sz="2000">
                <a:latin typeface="Arial Rounded MT Bold" panose="020F0704030504030204" pitchFamily="34" charset="0"/>
              </a:defRPr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AU" dirty="0"/>
              <a:t>Steps to follow…</a:t>
            </a:r>
          </a:p>
        </p:txBody>
      </p:sp>
    </p:spTree>
    <p:extLst>
      <p:ext uri="{BB962C8B-B14F-4D97-AF65-F5344CB8AC3E}">
        <p14:creationId xmlns:p14="http://schemas.microsoft.com/office/powerpoint/2010/main" val="370084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D535A-6781-4D91-A8AD-4D859137FFC9}"/>
              </a:ext>
            </a:extLst>
          </p:cNvPr>
          <p:cNvSpPr txBox="1"/>
          <p:nvPr userDrawn="1"/>
        </p:nvSpPr>
        <p:spPr>
          <a:xfrm>
            <a:off x="154907" y="141439"/>
            <a:ext cx="1244915" cy="511704"/>
          </a:xfrm>
          <a:prstGeom prst="round2DiagRect">
            <a:avLst/>
          </a:prstGeom>
          <a:solidFill>
            <a:srgbClr val="15498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solidFill>
                  <a:schemeClr val="bg1"/>
                </a:solidFill>
                <a:latin typeface="Arial Rounded MT Bold" panose="020F0704030504030204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2000" dirty="0"/>
              <a:t>WE DO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15104F-6B1E-42E1-9F7F-B855DD9D3D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8" y="778934"/>
            <a:ext cx="8492382" cy="58202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AU" dirty="0"/>
              <a:t>Click to add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FC7D70-3314-4844-815E-16EC349B173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839200" y="778934"/>
            <a:ext cx="3098801" cy="5820274"/>
          </a:xfrm>
          <a:prstGeom prst="roundRect">
            <a:avLst>
              <a:gd name="adj" fmla="val 6467"/>
            </a:avLst>
          </a:prstGeom>
          <a:ln>
            <a:solidFill>
              <a:schemeClr val="accent1"/>
            </a:solidFill>
          </a:ln>
          <a:effectLst/>
        </p:spPr>
        <p:txBody>
          <a:bodyPr lIns="270000" tIns="270000" rIns="270000" bIns="270000"/>
          <a:lstStyle>
            <a:lvl1pPr marL="0" indent="0">
              <a:lnSpc>
                <a:spcPct val="100000"/>
              </a:lnSpc>
              <a:buNone/>
              <a:defRPr sz="2000">
                <a:latin typeface="Arial Rounded MT Bold" panose="020F0704030504030204" pitchFamily="34" charset="0"/>
              </a:defRPr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AU" dirty="0"/>
              <a:t>Steps to follow…</a:t>
            </a:r>
          </a:p>
        </p:txBody>
      </p:sp>
    </p:spTree>
    <p:extLst>
      <p:ext uri="{BB962C8B-B14F-4D97-AF65-F5344CB8AC3E}">
        <p14:creationId xmlns:p14="http://schemas.microsoft.com/office/powerpoint/2010/main" val="3691327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 Demonstration/Final Hinge-Point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D535A-6781-4D91-A8AD-4D859137FFC9}"/>
              </a:ext>
            </a:extLst>
          </p:cNvPr>
          <p:cNvSpPr txBox="1"/>
          <p:nvPr userDrawn="1"/>
        </p:nvSpPr>
        <p:spPr>
          <a:xfrm>
            <a:off x="154907" y="141439"/>
            <a:ext cx="6757621" cy="511704"/>
          </a:xfrm>
          <a:prstGeom prst="round2DiagRect">
            <a:avLst/>
          </a:prstGeom>
          <a:solidFill>
            <a:srgbClr val="15498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solidFill>
                  <a:schemeClr val="bg1"/>
                </a:solidFill>
                <a:latin typeface="Arial Rounded MT Bold" panose="020F0704030504030204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2000" dirty="0"/>
              <a:t>Objective Demonstration / Final Hinge-Point Question</a:t>
            </a:r>
          </a:p>
        </p:txBody>
      </p:sp>
    </p:spTree>
    <p:extLst>
      <p:ext uri="{BB962C8B-B14F-4D97-AF65-F5344CB8AC3E}">
        <p14:creationId xmlns:p14="http://schemas.microsoft.com/office/powerpoint/2010/main" val="1252954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OU DO / Independent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D535A-6781-4D91-A8AD-4D859137FFC9}"/>
              </a:ext>
            </a:extLst>
          </p:cNvPr>
          <p:cNvSpPr txBox="1"/>
          <p:nvPr userDrawn="1"/>
        </p:nvSpPr>
        <p:spPr>
          <a:xfrm>
            <a:off x="154907" y="141439"/>
            <a:ext cx="4266091" cy="511704"/>
          </a:xfrm>
          <a:prstGeom prst="round2DiagRect">
            <a:avLst/>
          </a:prstGeom>
          <a:solidFill>
            <a:srgbClr val="15498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solidFill>
                  <a:schemeClr val="bg1"/>
                </a:solidFill>
                <a:latin typeface="Arial Rounded MT Bold" panose="020F0704030504030204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2000" dirty="0"/>
              <a:t>YOU DO / Independent Practice</a:t>
            </a:r>
          </a:p>
        </p:txBody>
      </p:sp>
    </p:spTree>
    <p:extLst>
      <p:ext uri="{BB962C8B-B14F-4D97-AF65-F5344CB8AC3E}">
        <p14:creationId xmlns:p14="http://schemas.microsoft.com/office/powerpoint/2010/main" val="272238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6/03/2023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35.jpeg"/><Relationship Id="rId5" Type="http://schemas.openxmlformats.org/officeDocument/2006/relationships/image" Target="../media/image10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36.jpeg"/><Relationship Id="rId5" Type="http://schemas.openxmlformats.org/officeDocument/2006/relationships/image" Target="../media/image10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37.jpeg"/><Relationship Id="rId5" Type="http://schemas.openxmlformats.org/officeDocument/2006/relationships/image" Target="../media/image10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31.png"/><Relationship Id="rId5" Type="http://schemas.openxmlformats.org/officeDocument/2006/relationships/image" Target="../media/image10.png"/><Relationship Id="rId10" Type="http://schemas.openxmlformats.org/officeDocument/2006/relationships/image" Target="../media/image38.jpe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39.jpeg"/><Relationship Id="rId5" Type="http://schemas.openxmlformats.org/officeDocument/2006/relationships/image" Target="../media/image10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40.jpeg"/><Relationship Id="rId5" Type="http://schemas.openxmlformats.org/officeDocument/2006/relationships/image" Target="../media/image10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41.jpeg"/><Relationship Id="rId5" Type="http://schemas.openxmlformats.org/officeDocument/2006/relationships/image" Target="../media/image10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42.jpeg"/><Relationship Id="rId5" Type="http://schemas.openxmlformats.org/officeDocument/2006/relationships/image" Target="../media/image10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43.jpeg"/><Relationship Id="rId5" Type="http://schemas.openxmlformats.org/officeDocument/2006/relationships/image" Target="../media/image10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31.png"/><Relationship Id="rId5" Type="http://schemas.openxmlformats.org/officeDocument/2006/relationships/image" Target="../media/image10.png"/><Relationship Id="rId10" Type="http://schemas.openxmlformats.org/officeDocument/2006/relationships/image" Target="../media/image44.jpe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45.jpeg"/><Relationship Id="rId5" Type="http://schemas.openxmlformats.org/officeDocument/2006/relationships/image" Target="../media/image10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46.jpeg"/><Relationship Id="rId5" Type="http://schemas.openxmlformats.org/officeDocument/2006/relationships/image" Target="../media/image10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47.jpeg"/><Relationship Id="rId5" Type="http://schemas.openxmlformats.org/officeDocument/2006/relationships/image" Target="../media/image10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pn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2.png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34.jpeg"/><Relationship Id="rId5" Type="http://schemas.openxmlformats.org/officeDocument/2006/relationships/image" Target="../media/image2.png"/><Relationship Id="rId10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AU" b="1" dirty="0"/>
              <a:t>Year: </a:t>
            </a:r>
            <a:r>
              <a:rPr lang="en-AU" dirty="0"/>
              <a:t>Kindergarten (Year Prior to Foundation)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Term: </a:t>
            </a:r>
            <a:r>
              <a:rPr lang="en-AU" dirty="0"/>
              <a:t>1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dirty="0"/>
              <a:t>We are learning to speak in full sentences (oral)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Jasmyn Hall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I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where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18446" y="1250631"/>
            <a:ext cx="2252157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490966"/>
              </p:ext>
            </p:extLst>
          </p:nvPr>
        </p:nvGraphicFramePr>
        <p:xfrm>
          <a:off x="1258627" y="474917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648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2159901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4341" y="5132224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2270" y="5132224"/>
            <a:ext cx="905389" cy="898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347C48-AB69-76AE-4CD5-9A91745608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9093" y="5114120"/>
            <a:ext cx="905450" cy="898028"/>
          </a:xfrm>
          <a:prstGeom prst="rect">
            <a:avLst/>
          </a:prstGeom>
        </p:spPr>
      </p:pic>
      <p:pic>
        <p:nvPicPr>
          <p:cNvPr id="1028" name="Picture 4" descr="Six year old girl brushing the front teeth look in the mirror in the  bathroom. Six year old girl washes and brushes his teeth | CanStock">
            <a:extLst>
              <a:ext uri="{FF2B5EF4-FFF2-40B4-BE49-F238E27FC236}">
                <a16:creationId xmlns:a16="http://schemas.microsoft.com/office/drawing/2014/main" id="{2A8A532D-74DA-FFE1-2BC8-B94068584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0"/>
          <a:stretch/>
        </p:blipFill>
        <p:spPr bwMode="auto">
          <a:xfrm>
            <a:off x="2531631" y="1769726"/>
            <a:ext cx="4408814" cy="279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335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where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626951"/>
              </p:ext>
            </p:extLst>
          </p:nvPr>
        </p:nvGraphicFramePr>
        <p:xfrm>
          <a:off x="1258627" y="474917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648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2025099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4341" y="5132224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3525" y="5132224"/>
            <a:ext cx="905389" cy="898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BA5B72-1BB0-3821-9621-127D2F57B0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9093" y="5114120"/>
            <a:ext cx="905450" cy="898028"/>
          </a:xfrm>
          <a:prstGeom prst="rect">
            <a:avLst/>
          </a:prstGeom>
        </p:spPr>
      </p:pic>
      <p:pic>
        <p:nvPicPr>
          <p:cNvPr id="3074" name="Picture 2" descr="Kid Done Digging To China After Encountering Thick Layer Of Wet Sand - The  Dirty Thirsty">
            <a:extLst>
              <a:ext uri="{FF2B5EF4-FFF2-40B4-BE49-F238E27FC236}">
                <a16:creationId xmlns:a16="http://schemas.microsoft.com/office/drawing/2014/main" id="{F46A59C8-DF60-ACFD-B50C-68136F7F3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923" y="1723000"/>
            <a:ext cx="4619467" cy="288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659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where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18446" y="1250631"/>
            <a:ext cx="2252157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167209"/>
              </p:ext>
            </p:extLst>
          </p:nvPr>
        </p:nvGraphicFramePr>
        <p:xfrm>
          <a:off x="1258627" y="474917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648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422311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7509" y="5132224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1747" y="5132224"/>
            <a:ext cx="905389" cy="898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1F4C89-BBE6-7710-1D8B-D0FB9149BB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9093" y="5114120"/>
            <a:ext cx="905450" cy="898028"/>
          </a:xfrm>
          <a:prstGeom prst="rect">
            <a:avLst/>
          </a:prstGeom>
        </p:spPr>
      </p:pic>
      <p:pic>
        <p:nvPicPr>
          <p:cNvPr id="2052" name="Picture 4" descr="Boy Reading A Book While Lying On A Bed&quot; by Stocksy Contributor &quot;Kirsty  Begg&quot; - Stocksy">
            <a:extLst>
              <a:ext uri="{FF2B5EF4-FFF2-40B4-BE49-F238E27FC236}">
                <a16:creationId xmlns:a16="http://schemas.microsoft.com/office/drawing/2014/main" id="{38F84837-7444-0550-F548-6703F6A8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40" y="1705420"/>
            <a:ext cx="4428620" cy="29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779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where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007197"/>
              </p:ext>
            </p:extLst>
          </p:nvPr>
        </p:nvGraphicFramePr>
        <p:xfrm>
          <a:off x="1258627" y="474917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648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2907432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4341" y="5132224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2270" y="5087081"/>
            <a:ext cx="905389" cy="898028"/>
          </a:xfrm>
          <a:prstGeom prst="rect">
            <a:avLst/>
          </a:prstGeom>
        </p:spPr>
      </p:pic>
      <p:pic>
        <p:nvPicPr>
          <p:cNvPr id="4098" name="Picture 2" descr="Adorable baby boy picking fresh ripe apples in fruit orchard. Children pick  fruits from apple tree. Family fun during ha… | Autumn garden, Kids  playing, Cute babies">
            <a:extLst>
              <a:ext uri="{FF2B5EF4-FFF2-40B4-BE49-F238E27FC236}">
                <a16:creationId xmlns:a16="http://schemas.microsoft.com/office/drawing/2014/main" id="{70C6A768-2C37-4665-F903-BE6DE52AA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655" y="1733687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BA5E70-895C-91D0-3818-ADFC7E1633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9093" y="5114120"/>
            <a:ext cx="905450" cy="8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36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where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671520"/>
              </p:ext>
            </p:extLst>
          </p:nvPr>
        </p:nvGraphicFramePr>
        <p:xfrm>
          <a:off x="1258627" y="474917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648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969991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4341" y="5137646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7333" y="5113996"/>
            <a:ext cx="905389" cy="898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852921-A130-D17B-2427-25D77615B7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9093" y="5114120"/>
            <a:ext cx="905450" cy="898028"/>
          </a:xfrm>
          <a:prstGeom prst="rect">
            <a:avLst/>
          </a:prstGeom>
        </p:spPr>
      </p:pic>
      <p:pic>
        <p:nvPicPr>
          <p:cNvPr id="5122" name="Picture 2" descr="New California Law Aims to Provide Extra Safety for Kids Biking to School |  Alameda, CA Patch">
            <a:extLst>
              <a:ext uri="{FF2B5EF4-FFF2-40B4-BE49-F238E27FC236}">
                <a16:creationId xmlns:a16="http://schemas.microsoft.com/office/drawing/2014/main" id="{E54605C8-77A5-D2C3-3A06-849B6E8F5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856" y="1693454"/>
            <a:ext cx="4404653" cy="29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122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where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71943"/>
              </p:ext>
            </p:extLst>
          </p:nvPr>
        </p:nvGraphicFramePr>
        <p:xfrm>
          <a:off x="1258627" y="474917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648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1810154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7509" y="5132224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636" y="5108246"/>
            <a:ext cx="905389" cy="898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BADEF-9F08-2113-28FA-643F7544EB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9093" y="5114120"/>
            <a:ext cx="905450" cy="898028"/>
          </a:xfrm>
          <a:prstGeom prst="rect">
            <a:avLst/>
          </a:prstGeom>
        </p:spPr>
      </p:pic>
      <p:pic>
        <p:nvPicPr>
          <p:cNvPr id="6146" name="Picture 2" descr="Cinema air chemistry linked to film ratings | Research | Chemistry World">
            <a:extLst>
              <a:ext uri="{FF2B5EF4-FFF2-40B4-BE49-F238E27FC236}">
                <a16:creationId xmlns:a16="http://schemas.microsoft.com/office/drawing/2014/main" id="{4CB5898B-265D-0036-0975-BD1BDDA62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72" y="1680142"/>
            <a:ext cx="4542205" cy="30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09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533413"/>
              </p:ext>
            </p:extLst>
          </p:nvPr>
        </p:nvGraphicFramePr>
        <p:xfrm>
          <a:off x="1258627" y="474917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648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1390736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7509" y="5132224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4758" y="5132224"/>
            <a:ext cx="905389" cy="898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EFB79F-20B4-BD3B-3B88-BED5FFCD11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9093" y="5114120"/>
            <a:ext cx="905450" cy="898028"/>
          </a:xfrm>
          <a:prstGeom prst="rect">
            <a:avLst/>
          </a:prstGeom>
        </p:spPr>
      </p:pic>
      <p:pic>
        <p:nvPicPr>
          <p:cNvPr id="7170" name="Picture 2" descr="Girl Eating Ice Cream On Beach Stock Photos, Pictures &amp; Royalty-Free Images  - iStock">
            <a:extLst>
              <a:ext uri="{FF2B5EF4-FFF2-40B4-BE49-F238E27FC236}">
                <a16:creationId xmlns:a16="http://schemas.microsoft.com/office/drawing/2014/main" id="{8E7D0D20-0D9B-E384-AEDC-D89D9966B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4" y="1146128"/>
            <a:ext cx="5254495" cy="35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575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974973"/>
              </p:ext>
            </p:extLst>
          </p:nvPr>
        </p:nvGraphicFramePr>
        <p:xfrm>
          <a:off x="1258627" y="474917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648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1272381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3588" y="5132224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7297" y="5142790"/>
            <a:ext cx="905389" cy="898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F6C0DD-AE59-090B-5F15-9A1FBCBA1F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9093" y="5114120"/>
            <a:ext cx="905450" cy="898028"/>
          </a:xfrm>
          <a:prstGeom prst="rect">
            <a:avLst/>
          </a:prstGeom>
        </p:spPr>
      </p:pic>
      <p:pic>
        <p:nvPicPr>
          <p:cNvPr id="8194" name="Picture 2" descr="Boy feeding horse stock photo. Image of child, feeding - 55989554">
            <a:extLst>
              <a:ext uri="{FF2B5EF4-FFF2-40B4-BE49-F238E27FC236}">
                <a16:creationId xmlns:a16="http://schemas.microsoft.com/office/drawing/2014/main" id="{5D0ED873-E464-30C3-F83F-975783B59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707" y="1439397"/>
            <a:ext cx="4712431" cy="313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988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18446" y="1250631"/>
            <a:ext cx="2252157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368539"/>
              </p:ext>
            </p:extLst>
          </p:nvPr>
        </p:nvGraphicFramePr>
        <p:xfrm>
          <a:off x="1258627" y="474917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648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2399718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4341" y="5128448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2270" y="5130420"/>
            <a:ext cx="905389" cy="898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9B004B-9B24-3EC7-665E-C0BC69F602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9093" y="5114120"/>
            <a:ext cx="905450" cy="898028"/>
          </a:xfrm>
          <a:prstGeom prst="rect">
            <a:avLst/>
          </a:prstGeom>
        </p:spPr>
      </p:pic>
      <p:pic>
        <p:nvPicPr>
          <p:cNvPr id="9218" name="Picture 2" descr="Cooking Pancakes | Young girl cooking pancakes and attemptin… | Flickr">
            <a:extLst>
              <a:ext uri="{FF2B5EF4-FFF2-40B4-BE49-F238E27FC236}">
                <a16:creationId xmlns:a16="http://schemas.microsoft.com/office/drawing/2014/main" id="{F10F2F62-B57E-6152-1C47-B81137070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427" y="1363972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610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321463"/>
              </p:ext>
            </p:extLst>
          </p:nvPr>
        </p:nvGraphicFramePr>
        <p:xfrm>
          <a:off x="1258627" y="474917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648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4065359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7509" y="5110841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7373" y="5112813"/>
            <a:ext cx="905389" cy="898028"/>
          </a:xfrm>
          <a:prstGeom prst="rect">
            <a:avLst/>
          </a:prstGeom>
        </p:spPr>
      </p:pic>
      <p:pic>
        <p:nvPicPr>
          <p:cNvPr id="4098" name="Picture 2" descr="Girl Cutting Birthday Cake Stock Photo 12624723 - Megapixl">
            <a:extLst>
              <a:ext uri="{FF2B5EF4-FFF2-40B4-BE49-F238E27FC236}">
                <a16:creationId xmlns:a16="http://schemas.microsoft.com/office/drawing/2014/main" id="{8287F53D-C8A3-9062-F1B0-4A6B449AD1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7"/>
          <a:stretch/>
        </p:blipFill>
        <p:spPr bwMode="auto">
          <a:xfrm>
            <a:off x="3111332" y="1551527"/>
            <a:ext cx="3157182" cy="315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F6BF24-121E-CDAA-ED79-9455BD8218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9093" y="5114120"/>
            <a:ext cx="905450" cy="8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2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1399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716572"/>
              </p:ext>
            </p:extLst>
          </p:nvPr>
        </p:nvGraphicFramePr>
        <p:xfrm>
          <a:off x="1258627" y="474917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648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3363319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4341" y="5132224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8515" y="5132224"/>
            <a:ext cx="905389" cy="898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9247BE-F7FA-8A02-E5FE-BA993A640A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9093" y="5114120"/>
            <a:ext cx="905450" cy="898028"/>
          </a:xfrm>
          <a:prstGeom prst="rect">
            <a:avLst/>
          </a:prstGeom>
        </p:spPr>
      </p:pic>
      <p:pic>
        <p:nvPicPr>
          <p:cNvPr id="10242" name="Picture 2" descr="Little girl rides a scooter on a rural road. | CanStock">
            <a:extLst>
              <a:ext uri="{FF2B5EF4-FFF2-40B4-BE49-F238E27FC236}">
                <a16:creationId xmlns:a16="http://schemas.microsoft.com/office/drawing/2014/main" id="{3E0E990B-6400-85A7-4DB2-046809614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7"/>
          <a:stretch/>
        </p:blipFill>
        <p:spPr bwMode="auto">
          <a:xfrm>
            <a:off x="2763616" y="1368687"/>
            <a:ext cx="4809798" cy="316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295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592364"/>
              </p:ext>
            </p:extLst>
          </p:nvPr>
        </p:nvGraphicFramePr>
        <p:xfrm>
          <a:off x="1258627" y="474917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648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4054049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7509" y="5175635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2581" y="5139618"/>
            <a:ext cx="905389" cy="898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B0C1F9-E3DA-F665-36B1-5CC3C598A6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9093" y="5114120"/>
            <a:ext cx="905450" cy="898028"/>
          </a:xfrm>
          <a:prstGeom prst="rect">
            <a:avLst/>
          </a:prstGeom>
        </p:spPr>
      </p:pic>
      <p:pic>
        <p:nvPicPr>
          <p:cNvPr id="11266" name="Picture 2" descr="Little African-American Boy Painting at Table Stock Image - Image of cute,  cheerful: 107147011">
            <a:extLst>
              <a:ext uri="{FF2B5EF4-FFF2-40B4-BE49-F238E27FC236}">
                <a16:creationId xmlns:a16="http://schemas.microsoft.com/office/drawing/2014/main" id="{2C3B0EE9-2604-B268-3F48-F1F506895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487" y="1167606"/>
            <a:ext cx="5199089" cy="346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56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297868"/>
              </p:ext>
            </p:extLst>
          </p:nvPr>
        </p:nvGraphicFramePr>
        <p:xfrm>
          <a:off x="1258627" y="474917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648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1301866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7696" y="5132224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5823" y="5128772"/>
            <a:ext cx="905389" cy="898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E774E0-C338-9D3B-5D71-C0D3FE7ECD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9093" y="5114120"/>
            <a:ext cx="905450" cy="898028"/>
          </a:xfrm>
          <a:prstGeom prst="rect">
            <a:avLst/>
          </a:prstGeom>
        </p:spPr>
      </p:pic>
      <p:pic>
        <p:nvPicPr>
          <p:cNvPr id="12290" name="Picture 2" descr="Learn to kick a goal with Gary Ablett">
            <a:extLst>
              <a:ext uri="{FF2B5EF4-FFF2-40B4-BE49-F238E27FC236}">
                <a16:creationId xmlns:a16="http://schemas.microsoft.com/office/drawing/2014/main" id="{71C4F066-8F93-60BD-92E7-76C8BD7F0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578" y="1425148"/>
            <a:ext cx="5306404" cy="298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505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where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709446"/>
              </p:ext>
            </p:extLst>
          </p:nvPr>
        </p:nvGraphicFramePr>
        <p:xfrm>
          <a:off x="1258627" y="474917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648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1275311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4341" y="5132224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2270" y="5132224"/>
            <a:ext cx="905389" cy="8980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400A3D-065C-7695-8896-3AEAECCA8F0E}"/>
              </a:ext>
            </a:extLst>
          </p:cNvPr>
          <p:cNvSpPr/>
          <p:nvPr/>
        </p:nvSpPr>
        <p:spPr>
          <a:xfrm>
            <a:off x="1935832" y="1838609"/>
            <a:ext cx="5739619" cy="2743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Insert WHO + DO + WHAT + WHERE images here</a:t>
            </a:r>
          </a:p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 from storybooks / knowledge units / topics currently used in the classroom 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D56FEA-D891-DCAD-91F6-63F727103A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9093" y="5114120"/>
            <a:ext cx="905450" cy="8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90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where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253633"/>
              </p:ext>
            </p:extLst>
          </p:nvPr>
        </p:nvGraphicFramePr>
        <p:xfrm>
          <a:off x="1258627" y="474917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648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563148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7509" y="5167859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4389" y="5157334"/>
            <a:ext cx="905389" cy="8980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400A3D-065C-7695-8896-3AEAECCA8F0E}"/>
              </a:ext>
            </a:extLst>
          </p:cNvPr>
          <p:cNvSpPr/>
          <p:nvPr/>
        </p:nvSpPr>
        <p:spPr>
          <a:xfrm>
            <a:off x="1935832" y="1838609"/>
            <a:ext cx="5739619" cy="2743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Insert WHO + DO + WHAT + WHERE images here</a:t>
            </a:r>
          </a:p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 from storybooks / knowledge units / topics currently used in the classroom 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0F36E8-0844-5B4B-B3A1-854C75A9DC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9093" y="5114120"/>
            <a:ext cx="905450" cy="8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8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where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948285"/>
              </p:ext>
            </p:extLst>
          </p:nvPr>
        </p:nvGraphicFramePr>
        <p:xfrm>
          <a:off x="1258627" y="474917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648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455657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7696" y="5137646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4427" y="5168845"/>
            <a:ext cx="905389" cy="8980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400A3D-065C-7695-8896-3AEAECCA8F0E}"/>
              </a:ext>
            </a:extLst>
          </p:cNvPr>
          <p:cNvSpPr/>
          <p:nvPr/>
        </p:nvSpPr>
        <p:spPr>
          <a:xfrm>
            <a:off x="1935832" y="1838609"/>
            <a:ext cx="5739619" cy="2743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Insert WHO + DO + WHAT + WHERE images here</a:t>
            </a:r>
          </a:p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 from storybooks / knowledge units / topics currently used in the classroom 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B45C8F-9D9D-8ED5-0C85-BA946517F8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9093" y="5114120"/>
            <a:ext cx="905450" cy="8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86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where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157088"/>
              </p:ext>
            </p:extLst>
          </p:nvPr>
        </p:nvGraphicFramePr>
        <p:xfrm>
          <a:off x="1258627" y="474917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648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433662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4341" y="5173132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2468" y="5168845"/>
            <a:ext cx="905389" cy="8980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400A3D-065C-7695-8896-3AEAECCA8F0E}"/>
              </a:ext>
            </a:extLst>
          </p:cNvPr>
          <p:cNvSpPr/>
          <p:nvPr/>
        </p:nvSpPr>
        <p:spPr>
          <a:xfrm>
            <a:off x="1935832" y="1838609"/>
            <a:ext cx="5739619" cy="2743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Insert WHO + DO + WHAT + WHERE images here</a:t>
            </a:r>
          </a:p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 from storybooks / knowledge units / topics currently used in the classroom 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4694E-A136-BE14-DB29-A03F3CBEA5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9093" y="5114120"/>
            <a:ext cx="905450" cy="8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37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what’ </a:t>
            </a:r>
            <a:r>
              <a:rPr lang="en-AU" b="1" dirty="0">
                <a:latin typeface="Century Gothic" panose="020B0502020202020204" pitchFamily="34" charset="0"/>
              </a:rPr>
              <a:t>and the </a:t>
            </a:r>
            <a:r>
              <a:rPr lang="en-AU" b="1" dirty="0">
                <a:solidFill>
                  <a:srgbClr val="00B050"/>
                </a:solidFill>
                <a:latin typeface="Century Gothic" panose="020B0502020202020204" pitchFamily="34" charset="0"/>
              </a:rPr>
              <a:t>‘</a:t>
            </a:r>
            <a:r>
              <a:rPr lang="en-AU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where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011613"/>
              </p:ext>
            </p:extLst>
          </p:nvPr>
        </p:nvGraphicFramePr>
        <p:xfrm>
          <a:off x="1258627" y="474917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648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145677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7696" y="5132224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8897" y="5145734"/>
            <a:ext cx="905389" cy="8980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400A3D-065C-7695-8896-3AEAECCA8F0E}"/>
              </a:ext>
            </a:extLst>
          </p:cNvPr>
          <p:cNvSpPr/>
          <p:nvPr/>
        </p:nvSpPr>
        <p:spPr>
          <a:xfrm>
            <a:off x="1935832" y="1838609"/>
            <a:ext cx="5739619" cy="2743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Insert WHO + DO + WHAT + WHERE images here</a:t>
            </a:r>
          </a:p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 from storybooks / knowledge units / topics currently used in the classroom 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A38E29-EFFB-3C56-D027-F5AA796705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9093" y="5114120"/>
            <a:ext cx="905450" cy="8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Review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34252" y="2397365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  </a:t>
            </a:r>
            <a:r>
              <a:rPr lang="en-AU" sz="3200" dirty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  have a WHO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59" y="3066399"/>
            <a:ext cx="900000" cy="900000"/>
          </a:xfrm>
          <a:prstGeom prst="rect">
            <a:avLst/>
          </a:prstGeom>
        </p:spPr>
      </p:pic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2767" y="1675634"/>
            <a:ext cx="10215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A sentence is a complete thought that makes sense.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56076-7218-D65E-CAA0-C405804059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7848" y="4060382"/>
            <a:ext cx="894611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F887-5601-2866-0480-A613017E1C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2460" y="5107668"/>
            <a:ext cx="900000" cy="8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0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859" y="2282190"/>
            <a:ext cx="10553700" cy="181588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We are learning to speak in full sentences.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r>
              <a:rPr lang="en-AU" sz="2800" dirty="0">
                <a:latin typeface="Century Gothic" panose="020B0502020202020204" pitchFamily="34" charset="0"/>
              </a:rPr>
              <a:t>We are going to add more parts to our sentences to make them longer and more interesting.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6541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375708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902" y="1745386"/>
            <a:ext cx="8997321" cy="4368655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2" y="1111073"/>
            <a:ext cx="8858464" cy="8859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WHO words tell us the person or animal we are talking about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WHO words are 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orange</a:t>
            </a:r>
            <a:r>
              <a:rPr lang="en-AU" dirty="0">
                <a:latin typeface="Century Gothic" panose="020B0502020202020204" pitchFamily="34" charset="0"/>
              </a:rPr>
              <a:t> words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099" y="2511408"/>
            <a:ext cx="2305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Say </a:t>
            </a:r>
            <a:r>
              <a:rPr lang="en-AU" sz="24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WHO: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Review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73866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does WHO name / tell us?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520" y="111175"/>
            <a:ext cx="693813" cy="67915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8C3E91D-881F-42BC-9679-EAABFA23183E}"/>
              </a:ext>
            </a:extLst>
          </p:cNvPr>
          <p:cNvSpPr txBox="1">
            <a:spLocks/>
          </p:cNvSpPr>
          <p:nvPr/>
        </p:nvSpPr>
        <p:spPr>
          <a:xfrm>
            <a:off x="289612" y="5267372"/>
            <a:ext cx="519678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Image result for dog">
            <a:extLst>
              <a:ext uri="{FF2B5EF4-FFF2-40B4-BE49-F238E27FC236}">
                <a16:creationId xmlns:a16="http://schemas.microsoft.com/office/drawing/2014/main" id="{03E55FFE-B3A9-5375-FDC0-DBE72683D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735" y="3334361"/>
            <a:ext cx="15621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F284BE-6A67-9498-A396-C457AF8862CC}"/>
              </a:ext>
            </a:extLst>
          </p:cNvPr>
          <p:cNvSpPr txBox="1"/>
          <p:nvPr/>
        </p:nvSpPr>
        <p:spPr>
          <a:xfrm>
            <a:off x="3917121" y="5124878"/>
            <a:ext cx="124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animal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1BD66F-C24C-B281-6CA1-7DA6BEE79596}"/>
              </a:ext>
            </a:extLst>
          </p:cNvPr>
          <p:cNvSpPr txBox="1"/>
          <p:nvPr/>
        </p:nvSpPr>
        <p:spPr>
          <a:xfrm>
            <a:off x="3728735" y="5424349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dog</a:t>
            </a:r>
            <a:endParaRPr lang="en-US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46242B-2DE9-1F83-278B-62DFC64B50EF}"/>
              </a:ext>
            </a:extLst>
          </p:cNvPr>
          <p:cNvSpPr txBox="1"/>
          <p:nvPr/>
        </p:nvSpPr>
        <p:spPr>
          <a:xfrm>
            <a:off x="9759577" y="5027097"/>
            <a:ext cx="124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animal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BC84F8-BCFF-8653-A2E4-0344A8ACBB5E}"/>
              </a:ext>
            </a:extLst>
          </p:cNvPr>
          <p:cNvSpPr txBox="1"/>
          <p:nvPr/>
        </p:nvSpPr>
        <p:spPr>
          <a:xfrm>
            <a:off x="9560921" y="5392785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tiger</a:t>
            </a:r>
            <a:endParaRPr lang="en-US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088655-D9EC-48B7-FCC0-FA0D717B3863}"/>
              </a:ext>
            </a:extLst>
          </p:cNvPr>
          <p:cNvSpPr txBox="1"/>
          <p:nvPr/>
        </p:nvSpPr>
        <p:spPr>
          <a:xfrm>
            <a:off x="6813644" y="5073935"/>
            <a:ext cx="124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person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F24A55-CFF4-A2D4-FE47-2F3775597F3B}"/>
              </a:ext>
            </a:extLst>
          </p:cNvPr>
          <p:cNvSpPr txBox="1"/>
          <p:nvPr/>
        </p:nvSpPr>
        <p:spPr>
          <a:xfrm>
            <a:off x="6614988" y="5424349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pirate</a:t>
            </a:r>
            <a:endParaRPr lang="en-US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4182D8-34F6-823F-3DC4-AE02C2D0511B}"/>
              </a:ext>
            </a:extLst>
          </p:cNvPr>
          <p:cNvSpPr txBox="1"/>
          <p:nvPr/>
        </p:nvSpPr>
        <p:spPr>
          <a:xfrm>
            <a:off x="1389046" y="5124878"/>
            <a:ext cx="124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person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A2C14C-CB8D-0EB6-0D98-BE4990B77EEA}"/>
              </a:ext>
            </a:extLst>
          </p:cNvPr>
          <p:cNvSpPr txBox="1"/>
          <p:nvPr/>
        </p:nvSpPr>
        <p:spPr>
          <a:xfrm>
            <a:off x="1061802" y="5479842"/>
            <a:ext cx="138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butcher</a:t>
            </a:r>
            <a:endParaRPr lang="en-US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8" name="Picture 4" descr="Coloured pirate portrait | Public domain vectors">
            <a:extLst>
              <a:ext uri="{FF2B5EF4-FFF2-40B4-BE49-F238E27FC236}">
                <a16:creationId xmlns:a16="http://schemas.microsoft.com/office/drawing/2014/main" id="{1BEB9AA3-2CBC-0EA8-96D0-43B4FF995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01" y="3320643"/>
            <a:ext cx="1656762" cy="159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1625E2-82B6-D1D0-D0E3-C527DBAA2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8805" y="884741"/>
            <a:ext cx="1185438" cy="1192579"/>
          </a:xfrm>
          <a:prstGeom prst="rect">
            <a:avLst/>
          </a:prstGeom>
        </p:spPr>
      </p:pic>
      <p:pic>
        <p:nvPicPr>
          <p:cNvPr id="8" name="Picture 2" descr="How to Buy Meat on a Budget, According to Butchers | Smart Shopping | Food  Network">
            <a:extLst>
              <a:ext uri="{FF2B5EF4-FFF2-40B4-BE49-F238E27FC236}">
                <a16:creationId xmlns:a16="http://schemas.microsoft.com/office/drawing/2014/main" id="{3AF6906F-DD4B-C229-C9D2-54EF602B4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7" y="3356910"/>
            <a:ext cx="2305980" cy="172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aint Louis Zoo | Amur tiger">
            <a:extLst>
              <a:ext uri="{FF2B5EF4-FFF2-40B4-BE49-F238E27FC236}">
                <a16:creationId xmlns:a16="http://schemas.microsoft.com/office/drawing/2014/main" id="{D00D0082-34A2-A571-670F-713BC4B59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048" y="3255530"/>
            <a:ext cx="1656762" cy="165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902" y="1745386"/>
            <a:ext cx="8997321" cy="4368655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2" y="1111073"/>
            <a:ext cx="8858464" cy="8859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DO words tell us what a person or animal is doing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DO words are 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yellow</a:t>
            </a: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dirty="0">
                <a:latin typeface="Century Gothic" panose="020B0502020202020204" pitchFamily="34" charset="0"/>
              </a:rPr>
              <a:t>words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099" y="2511408"/>
            <a:ext cx="1984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Say the </a:t>
            </a:r>
            <a:r>
              <a:rPr lang="en-AU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DO: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Review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73866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does DO tell us?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520" y="111175"/>
            <a:ext cx="693813" cy="67915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8C3E91D-881F-42BC-9679-EAABFA23183E}"/>
              </a:ext>
            </a:extLst>
          </p:cNvPr>
          <p:cNvSpPr txBox="1">
            <a:spLocks/>
          </p:cNvSpPr>
          <p:nvPr/>
        </p:nvSpPr>
        <p:spPr>
          <a:xfrm>
            <a:off x="289612" y="5267372"/>
            <a:ext cx="519678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1BD66F-C24C-B281-6CA1-7DA6BEE79596}"/>
              </a:ext>
            </a:extLst>
          </p:cNvPr>
          <p:cNvSpPr txBox="1"/>
          <p:nvPr/>
        </p:nvSpPr>
        <p:spPr>
          <a:xfrm>
            <a:off x="4041937" y="5479842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eat</a:t>
            </a:r>
            <a:endParaRPr lang="en-US" sz="2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BC84F8-BCFF-8653-A2E4-0344A8ACBB5E}"/>
              </a:ext>
            </a:extLst>
          </p:cNvPr>
          <p:cNvSpPr txBox="1"/>
          <p:nvPr/>
        </p:nvSpPr>
        <p:spPr>
          <a:xfrm>
            <a:off x="9560921" y="5392785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skip</a:t>
            </a:r>
            <a:endParaRPr lang="en-US" sz="2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F24A55-CFF4-A2D4-FE47-2F3775597F3B}"/>
              </a:ext>
            </a:extLst>
          </p:cNvPr>
          <p:cNvSpPr txBox="1"/>
          <p:nvPr/>
        </p:nvSpPr>
        <p:spPr>
          <a:xfrm>
            <a:off x="6726892" y="5445598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drink</a:t>
            </a:r>
            <a:endParaRPr lang="en-US" sz="2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A2C14C-CB8D-0EB6-0D98-BE4990B77EEA}"/>
              </a:ext>
            </a:extLst>
          </p:cNvPr>
          <p:cNvSpPr txBox="1"/>
          <p:nvPr/>
        </p:nvSpPr>
        <p:spPr>
          <a:xfrm>
            <a:off x="1207908" y="5479842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cry</a:t>
            </a:r>
            <a:endParaRPr lang="en-US" sz="2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976C62-5C5A-2602-D913-5239A4F0F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278" y="1176535"/>
            <a:ext cx="1144514" cy="1137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BEAC3E-F8D5-71F9-F341-57D8E5D9C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97" y="3344962"/>
            <a:ext cx="2012271" cy="2047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D0E9F6-9FF6-E941-95B2-79C249A90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2846" y="3327717"/>
            <a:ext cx="2012272" cy="2012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F2FA25-ABE0-586F-F645-DF9CB8D8E5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76" y="3344961"/>
            <a:ext cx="1907420" cy="1954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BBE001-4221-D32E-A109-1D72DF9DCC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8152" y="3344961"/>
            <a:ext cx="2000680" cy="2000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4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4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902" y="1745386"/>
            <a:ext cx="8997321" cy="4368655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2" y="1111073"/>
            <a:ext cx="8858464" cy="8859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WHAT words tell us THINGS a person or animal has or is using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WHAT words are </a:t>
            </a:r>
            <a:r>
              <a:rPr lang="en-AU" b="1" dirty="0">
                <a:solidFill>
                  <a:srgbClr val="00B050"/>
                </a:solidFill>
                <a:latin typeface="Century Gothic" panose="020B0502020202020204" pitchFamily="34" charset="0"/>
              </a:rPr>
              <a:t>green</a:t>
            </a: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dirty="0">
                <a:latin typeface="Century Gothic" panose="020B0502020202020204" pitchFamily="34" charset="0"/>
              </a:rPr>
              <a:t>words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098" y="2511408"/>
            <a:ext cx="279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Say the WHAT: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3888273" y="5967978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73866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does WHAT tell us?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520" y="111175"/>
            <a:ext cx="693813" cy="67915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8C3E91D-881F-42BC-9679-EAABFA23183E}"/>
              </a:ext>
            </a:extLst>
          </p:cNvPr>
          <p:cNvSpPr txBox="1">
            <a:spLocks/>
          </p:cNvSpPr>
          <p:nvPr/>
        </p:nvSpPr>
        <p:spPr>
          <a:xfrm>
            <a:off x="289612" y="5267372"/>
            <a:ext cx="519678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1BD66F-C24C-B281-6CA1-7DA6BEE79596}"/>
              </a:ext>
            </a:extLst>
          </p:cNvPr>
          <p:cNvSpPr txBox="1"/>
          <p:nvPr/>
        </p:nvSpPr>
        <p:spPr>
          <a:xfrm>
            <a:off x="4041937" y="5479842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bed</a:t>
            </a:r>
            <a:endParaRPr lang="en-US" sz="2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BC84F8-BCFF-8653-A2E4-0344A8ACBB5E}"/>
              </a:ext>
            </a:extLst>
          </p:cNvPr>
          <p:cNvSpPr txBox="1"/>
          <p:nvPr/>
        </p:nvSpPr>
        <p:spPr>
          <a:xfrm>
            <a:off x="10023041" y="5479842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ball</a:t>
            </a:r>
            <a:endParaRPr lang="en-US" sz="2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F24A55-CFF4-A2D4-FE47-2F3775597F3B}"/>
              </a:ext>
            </a:extLst>
          </p:cNvPr>
          <p:cNvSpPr txBox="1"/>
          <p:nvPr/>
        </p:nvSpPr>
        <p:spPr>
          <a:xfrm>
            <a:off x="7233726" y="5487427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juice</a:t>
            </a:r>
            <a:endParaRPr lang="en-US" sz="2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A2C14C-CB8D-0EB6-0D98-BE4990B77EEA}"/>
              </a:ext>
            </a:extLst>
          </p:cNvPr>
          <p:cNvSpPr txBox="1"/>
          <p:nvPr/>
        </p:nvSpPr>
        <p:spPr>
          <a:xfrm>
            <a:off x="1207908" y="5479842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apple</a:t>
            </a:r>
            <a:endParaRPr lang="en-US" sz="2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Varieties Archive - New York Apple Association">
            <a:extLst>
              <a:ext uri="{FF2B5EF4-FFF2-40B4-BE49-F238E27FC236}">
                <a16:creationId xmlns:a16="http://schemas.microsoft.com/office/drawing/2014/main" id="{3956ACD6-BAE1-6890-463C-1590D9ECF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2" y="3497310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555DA3D-1330-5B89-4007-D72E6F435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215" y="3482845"/>
            <a:ext cx="2003879" cy="200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RING VALLEY ORANGE JUICE GLASS 300ML CARTON 24 | Paul John Office National">
            <a:extLst>
              <a:ext uri="{FF2B5EF4-FFF2-40B4-BE49-F238E27FC236}">
                <a16:creationId xmlns:a16="http://schemas.microsoft.com/office/drawing/2014/main" id="{69088CE7-B3E0-1579-1EB2-78954CA32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61" y="3191970"/>
            <a:ext cx="2003879" cy="200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oFloat Gi-Soccerball-02 GoFloat Giant Inflatable Soccer Ball - 2.5' :  Amazon.com.au: Toys &amp; Games">
            <a:extLst>
              <a:ext uri="{FF2B5EF4-FFF2-40B4-BE49-F238E27FC236}">
                <a16:creationId xmlns:a16="http://schemas.microsoft.com/office/drawing/2014/main" id="{536648C4-9B5F-0A17-4C76-A234A46C5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645" y="3309257"/>
            <a:ext cx="1833939" cy="182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D764EE-FD08-83F4-F0C1-4F42F3FEA1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5612" y="1342390"/>
            <a:ext cx="1158807" cy="114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4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902" y="1745386"/>
            <a:ext cx="8997321" cy="4368655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2" y="1111073"/>
            <a:ext cx="8858464" cy="8859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WHERE words tell us the place someone or something 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WHERE words are </a:t>
            </a:r>
            <a:r>
              <a:rPr lang="en-AU" b="1" dirty="0">
                <a:solidFill>
                  <a:srgbClr val="00B0F0"/>
                </a:solidFill>
                <a:latin typeface="Century Gothic" panose="020B0502020202020204" pitchFamily="34" charset="0"/>
              </a:rPr>
              <a:t>blue</a:t>
            </a: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dirty="0">
                <a:latin typeface="Century Gothic" panose="020B0502020202020204" pitchFamily="34" charset="0"/>
              </a:rPr>
              <a:t>words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098" y="2511408"/>
            <a:ext cx="279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Say the </a:t>
            </a:r>
            <a:r>
              <a:rPr lang="en-AU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WHERE: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3888273" y="5967978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73866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does WHERE tell us?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520" y="111175"/>
            <a:ext cx="693813" cy="67915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8C3E91D-881F-42BC-9679-EAABFA23183E}"/>
              </a:ext>
            </a:extLst>
          </p:cNvPr>
          <p:cNvSpPr txBox="1">
            <a:spLocks/>
          </p:cNvSpPr>
          <p:nvPr/>
        </p:nvSpPr>
        <p:spPr>
          <a:xfrm>
            <a:off x="289612" y="5267372"/>
            <a:ext cx="519678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1BD66F-C24C-B281-6CA1-7DA6BEE79596}"/>
              </a:ext>
            </a:extLst>
          </p:cNvPr>
          <p:cNvSpPr txBox="1"/>
          <p:nvPr/>
        </p:nvSpPr>
        <p:spPr>
          <a:xfrm>
            <a:off x="3924800" y="5479842"/>
            <a:ext cx="198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playground</a:t>
            </a:r>
            <a:endParaRPr lang="en-US" sz="24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BC84F8-BCFF-8653-A2E4-0344A8ACBB5E}"/>
              </a:ext>
            </a:extLst>
          </p:cNvPr>
          <p:cNvSpPr txBox="1"/>
          <p:nvPr/>
        </p:nvSpPr>
        <p:spPr>
          <a:xfrm>
            <a:off x="10023041" y="5479842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bush</a:t>
            </a:r>
            <a:endParaRPr lang="en-US" sz="24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F24A55-CFF4-A2D4-FE47-2F3775597F3B}"/>
              </a:ext>
            </a:extLst>
          </p:cNvPr>
          <p:cNvSpPr txBox="1"/>
          <p:nvPr/>
        </p:nvSpPr>
        <p:spPr>
          <a:xfrm>
            <a:off x="7407830" y="5487427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farm</a:t>
            </a:r>
            <a:endParaRPr lang="en-US" sz="24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A2C14C-CB8D-0EB6-0D98-BE4990B77EEA}"/>
              </a:ext>
            </a:extLst>
          </p:cNvPr>
          <p:cNvSpPr txBox="1"/>
          <p:nvPr/>
        </p:nvSpPr>
        <p:spPr>
          <a:xfrm>
            <a:off x="1207908" y="5479842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beach</a:t>
            </a:r>
            <a:endParaRPr lang="en-US" sz="24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Beach">
            <a:extLst>
              <a:ext uri="{FF2B5EF4-FFF2-40B4-BE49-F238E27FC236}">
                <a16:creationId xmlns:a16="http://schemas.microsoft.com/office/drawing/2014/main" id="{A994BFC7-0FA1-B3B7-5131-3158B5EF4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16" y="3514772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layground Systems for Parks, Schools &amp; Municipalities">
            <a:extLst>
              <a:ext uri="{FF2B5EF4-FFF2-40B4-BE49-F238E27FC236}">
                <a16:creationId xmlns:a16="http://schemas.microsoft.com/office/drawing/2014/main" id="{B5E796A3-30B5-17C0-505F-61FB4D1AE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47" y="3703817"/>
            <a:ext cx="2614101" cy="137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080F34-B999-A3B9-BA5D-7E7783635D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5759" y="1760419"/>
            <a:ext cx="1162050" cy="1152525"/>
          </a:xfrm>
          <a:prstGeom prst="rect">
            <a:avLst/>
          </a:prstGeom>
        </p:spPr>
      </p:pic>
      <p:pic>
        <p:nvPicPr>
          <p:cNvPr id="11" name="Picture 8" descr="Big Farm">
            <a:extLst>
              <a:ext uri="{FF2B5EF4-FFF2-40B4-BE49-F238E27FC236}">
                <a16:creationId xmlns:a16="http://schemas.microsoft.com/office/drawing/2014/main" id="{F881C737-84B2-5ACE-103B-E2517CAA7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954" y="3654119"/>
            <a:ext cx="2827783" cy="159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m Walls Walk Track Gumtrees Stock Photo - Download Image Now - Australia,  Bush, New South Wales - iStock">
            <a:extLst>
              <a:ext uri="{FF2B5EF4-FFF2-40B4-BE49-F238E27FC236}">
                <a16:creationId xmlns:a16="http://schemas.microsoft.com/office/drawing/2014/main" id="{405D1B94-2FF6-696D-5338-B7D49A9F2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349" y="3639466"/>
            <a:ext cx="2390288" cy="159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64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4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I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where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85390" y="4301250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496" y="4739102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3611" y="5990431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2787" y="5332430"/>
            <a:ext cx="578011" cy="581493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1C47C9C-06F4-340F-B507-FD117E2AA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753930"/>
              </p:ext>
            </p:extLst>
          </p:nvPr>
        </p:nvGraphicFramePr>
        <p:xfrm>
          <a:off x="1258627" y="474917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648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  <a:gridCol w="1715648">
                  <a:extLst>
                    <a:ext uri="{9D8B030D-6E8A-4147-A177-3AD203B41FA5}">
                      <a16:colId xmlns:a16="http://schemas.microsoft.com/office/drawing/2014/main" val="3142541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C0C3285-8805-AC1C-BEC0-3EB81F01CD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021145-9DB3-022A-A493-95453F53C8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4341" y="5137646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AA9182-A453-067F-C462-E24A5FA783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0039" y="5114120"/>
            <a:ext cx="905389" cy="898028"/>
          </a:xfrm>
          <a:prstGeom prst="rect">
            <a:avLst/>
          </a:prstGeom>
        </p:spPr>
      </p:pic>
      <p:pic>
        <p:nvPicPr>
          <p:cNvPr id="20" name="Picture 2" descr="Boy Kicking Ball Stock Photos, Pictures &amp; Royalty-Free Images - iStock">
            <a:extLst>
              <a:ext uri="{FF2B5EF4-FFF2-40B4-BE49-F238E27FC236}">
                <a16:creationId xmlns:a16="http://schemas.microsoft.com/office/drawing/2014/main" id="{D9C4544B-2913-A0B6-C97F-C0AF1B30A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62" y="1756184"/>
            <a:ext cx="4390721" cy="292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AFC36E-BAA8-96E3-2698-4E49F83396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9093" y="5114120"/>
            <a:ext cx="905450" cy="8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95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</TotalTime>
  <Words>1767</Words>
  <Application>Microsoft Office PowerPoint</Application>
  <PresentationFormat>Widescreen</PresentationFormat>
  <Paragraphs>462</Paragraphs>
  <Slides>27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58</cp:revision>
  <dcterms:created xsi:type="dcterms:W3CDTF">2021-08-04T08:19:39Z</dcterms:created>
  <dcterms:modified xsi:type="dcterms:W3CDTF">2023-03-06T14:23:22Z</dcterms:modified>
</cp:coreProperties>
</file>