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5" r:id="rId3"/>
    <p:sldId id="283" r:id="rId4"/>
    <p:sldId id="346" r:id="rId5"/>
    <p:sldId id="260" r:id="rId6"/>
    <p:sldId id="330" r:id="rId7"/>
    <p:sldId id="347" r:id="rId8"/>
    <p:sldId id="310" r:id="rId9"/>
    <p:sldId id="338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9" r:id="rId21"/>
    <p:sldId id="358" r:id="rId22"/>
    <p:sldId id="360" r:id="rId23"/>
    <p:sldId id="363" r:id="rId24"/>
    <p:sldId id="364" r:id="rId25"/>
    <p:sldId id="362" r:id="rId26"/>
    <p:sldId id="3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9401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I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70084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12449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WE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6913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Demonstration/Final Hinge-Poin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675762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Objective Demonstration / Final Hinge-Point Question</a:t>
            </a:r>
          </a:p>
        </p:txBody>
      </p:sp>
    </p:spTree>
    <p:extLst>
      <p:ext uri="{BB962C8B-B14F-4D97-AF65-F5344CB8AC3E}">
        <p14:creationId xmlns:p14="http://schemas.microsoft.com/office/powerpoint/2010/main" val="125295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 DO / 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426609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YOU DO / 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7223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6/03/2023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9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41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Kindergarten (Year Prior to Foundation)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We are learning to speak in full sentences (oral)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Jasmyn Hall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7" name="Picture 2" descr="Little Girl Elis Pushing Toy Stroller with her Baby Doll - Outdoor Activity  with Brother Thomas - YouTube">
            <a:extLst>
              <a:ext uri="{FF2B5EF4-FFF2-40B4-BE49-F238E27FC236}">
                <a16:creationId xmlns:a16="http://schemas.microsoft.com/office/drawing/2014/main" id="{2C1223D1-C7AD-06A6-5A35-CD7A66F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28" y="1944766"/>
            <a:ext cx="4592320" cy="25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5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8" name="Picture 2" descr="Apples Stimulate Sexual Arousal In Women And Boost Pleasure">
            <a:extLst>
              <a:ext uri="{FF2B5EF4-FFF2-40B4-BE49-F238E27FC236}">
                <a16:creationId xmlns:a16="http://schemas.microsoft.com/office/drawing/2014/main" id="{5FB7E3E5-2073-90FB-2354-4D2C9E43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31" y="1636885"/>
            <a:ext cx="2928069" cy="29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7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7" name="Picture 2" descr="2,278 Man Digging A Hole Stock Photos, Pictures &amp; Royalty ...">
            <a:extLst>
              <a:ext uri="{FF2B5EF4-FFF2-40B4-BE49-F238E27FC236}">
                <a16:creationId xmlns:a16="http://schemas.microsoft.com/office/drawing/2014/main" id="{06436A43-19DB-1BD5-2233-145C4A4B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75" y="1587037"/>
            <a:ext cx="4118609" cy="30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3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8" name="Picture 2" descr="How Often Should You Brush Your Teeth? - Wilkinson Dental">
            <a:extLst>
              <a:ext uri="{FF2B5EF4-FFF2-40B4-BE49-F238E27FC236}">
                <a16:creationId xmlns:a16="http://schemas.microsoft.com/office/drawing/2014/main" id="{EC83E78A-7942-9C76-3FD9-2F78601D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24" y="1633627"/>
            <a:ext cx="4603665" cy="30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2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7" name="Picture 2" descr="How to Teach a Child to Ride a Bike | REI Co-op">
            <a:extLst>
              <a:ext uri="{FF2B5EF4-FFF2-40B4-BE49-F238E27FC236}">
                <a16:creationId xmlns:a16="http://schemas.microsoft.com/office/drawing/2014/main" id="{94F7B9FA-BCFB-3855-2D81-8BFE65F5A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6" r="12678"/>
          <a:stretch/>
        </p:blipFill>
        <p:spPr bwMode="auto">
          <a:xfrm>
            <a:off x="3094239" y="1565832"/>
            <a:ext cx="3191368" cy="31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8" name="Picture 2" descr="Little Girl Painting On Easel Stock Photo - Download Image Now - Painting -  Activity, Painting - Art Product, Summer Camp - iStock">
            <a:extLst>
              <a:ext uri="{FF2B5EF4-FFF2-40B4-BE49-F238E27FC236}">
                <a16:creationId xmlns:a16="http://schemas.microsoft.com/office/drawing/2014/main" id="{DF51D662-0759-F01C-D9AB-B9FC3464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73" y="1376445"/>
            <a:ext cx="4459414" cy="29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7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2050" name="Picture 2" descr="Teddy bear hug, Teddy, Happy kids">
            <a:extLst>
              <a:ext uri="{FF2B5EF4-FFF2-40B4-BE49-F238E27FC236}">
                <a16:creationId xmlns:a16="http://schemas.microsoft.com/office/drawing/2014/main" id="{EAD7DF84-4050-0AE0-04BD-5D905252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46" y="1182019"/>
            <a:ext cx="2571413" cy="33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8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3074" name="Picture 2" descr="Little Fluffy Brown Handmade Rabbit Eating Ripe Fresh Carrot on a Pastel  Blue Background by Evgenii_Goncharov">
            <a:extLst>
              <a:ext uri="{FF2B5EF4-FFF2-40B4-BE49-F238E27FC236}">
                <a16:creationId xmlns:a16="http://schemas.microsoft.com/office/drawing/2014/main" id="{95CBE7DE-FCD3-811F-74FA-B9260639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30" y="1673946"/>
            <a:ext cx="4995789" cy="28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1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4098" name="Picture 2" descr="Girl Cutting Birthday Cake Stock Photo 12624723 - Megapixl">
            <a:extLst>
              <a:ext uri="{FF2B5EF4-FFF2-40B4-BE49-F238E27FC236}">
                <a16:creationId xmlns:a16="http://schemas.microsoft.com/office/drawing/2014/main" id="{8287F53D-C8A3-9062-F1B0-4A6B449AD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"/>
          <a:stretch/>
        </p:blipFill>
        <p:spPr bwMode="auto">
          <a:xfrm>
            <a:off x="3111332" y="1551527"/>
            <a:ext cx="3157182" cy="31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2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6146" name="Picture 2" descr="Why Is My Dog Drinking So Much Water? 6 Reason Why | Purina">
            <a:extLst>
              <a:ext uri="{FF2B5EF4-FFF2-40B4-BE49-F238E27FC236}">
                <a16:creationId xmlns:a16="http://schemas.microsoft.com/office/drawing/2014/main" id="{2972E14F-37EB-516D-45AA-68CC328C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41" y="1552069"/>
            <a:ext cx="5007512" cy="28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9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7170" name="Picture 2" descr="Image of Young boy climbing a wooden ladder up a tree in a country backyard  - Austockphoto">
            <a:extLst>
              <a:ext uri="{FF2B5EF4-FFF2-40B4-BE49-F238E27FC236}">
                <a16:creationId xmlns:a16="http://schemas.microsoft.com/office/drawing/2014/main" id="{0EAE6BBA-FEBC-F55F-A87B-B64ED2D4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62" y="1351358"/>
            <a:ext cx="47625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5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5122" name="Picture 2" descr="Smiling Little Girl Brushing Her Hair Closeup Stock Photo 45571161 -  Megapixl">
            <a:extLst>
              <a:ext uri="{FF2B5EF4-FFF2-40B4-BE49-F238E27FC236}">
                <a16:creationId xmlns:a16="http://schemas.microsoft.com/office/drawing/2014/main" id="{0FA57B33-9FEB-9A9F-5064-24DFF31D6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2578597" y="1706608"/>
            <a:ext cx="4222652" cy="28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0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90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8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/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400A3D-065C-7695-8896-3AEAECCA8F0E}"/>
              </a:ext>
            </a:extLst>
          </p:cNvPr>
          <p:cNvSpPr/>
          <p:nvPr/>
        </p:nvSpPr>
        <p:spPr>
          <a:xfrm>
            <a:off x="1935832" y="1838609"/>
            <a:ext cx="5739619" cy="2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Insert WHO + DO + WHAT images here</a:t>
            </a:r>
          </a:p>
          <a:p>
            <a:pPr algn="ctr"/>
            <a:r>
              <a:rPr lang="en-AU" dirty="0">
                <a:solidFill>
                  <a:schemeClr val="tx1"/>
                </a:solidFill>
                <a:latin typeface="Century Gothic" panose="020B0502020202020204" pitchFamily="34" charset="0"/>
              </a:rPr>
              <a:t> from storybooks / knowledge units / topics currently used in the classroom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0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767" y="1675634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56076-7218-D65E-CAA0-C40580405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848" y="4060382"/>
            <a:ext cx="894611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F887-5601-2866-0480-A613017E1C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460" y="5107668"/>
            <a:ext cx="900000" cy="8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speak in full sentences.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We are going to add more parts to our sentences to make them longer and more interesting.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375708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tell us the person or animal we are talking about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WHO words are 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orange</a:t>
            </a:r>
            <a:r>
              <a:rPr lang="en-AU" dirty="0">
                <a:latin typeface="Century Gothic" panose="020B0502020202020204" pitchFamily="34" charset="0"/>
              </a:rPr>
              <a:t>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2305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</a:t>
            </a:r>
            <a:r>
              <a:rPr lang="en-AU" sz="24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WHO name /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dog">
            <a:extLst>
              <a:ext uri="{FF2B5EF4-FFF2-40B4-BE49-F238E27FC236}">
                <a16:creationId xmlns:a16="http://schemas.microsoft.com/office/drawing/2014/main" id="{03E55FFE-B3A9-5375-FDC0-DBE72683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35" y="3334361"/>
            <a:ext cx="15621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84BE-6A67-9498-A396-C457AF8862CC}"/>
              </a:ext>
            </a:extLst>
          </p:cNvPr>
          <p:cNvSpPr txBox="1"/>
          <p:nvPr/>
        </p:nvSpPr>
        <p:spPr>
          <a:xfrm>
            <a:off x="3917121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3728735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dog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6242B-2DE9-1F83-278B-62DFC64B50EF}"/>
              </a:ext>
            </a:extLst>
          </p:cNvPr>
          <p:cNvSpPr txBox="1"/>
          <p:nvPr/>
        </p:nvSpPr>
        <p:spPr>
          <a:xfrm>
            <a:off x="9759577" y="5027097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tiger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88655-D9EC-48B7-FCC0-FA0D717B3863}"/>
              </a:ext>
            </a:extLst>
          </p:cNvPr>
          <p:cNvSpPr txBox="1"/>
          <p:nvPr/>
        </p:nvSpPr>
        <p:spPr>
          <a:xfrm>
            <a:off x="6813644" y="5073935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614988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pirate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182D8-34F6-823F-3DC4-AE02C2D0511B}"/>
              </a:ext>
            </a:extLst>
          </p:cNvPr>
          <p:cNvSpPr txBox="1"/>
          <p:nvPr/>
        </p:nvSpPr>
        <p:spPr>
          <a:xfrm>
            <a:off x="1389046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061802" y="5479842"/>
            <a:ext cx="138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butcher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Coloured pirate portrait | Public domain vectors">
            <a:extLst>
              <a:ext uri="{FF2B5EF4-FFF2-40B4-BE49-F238E27FC236}">
                <a16:creationId xmlns:a16="http://schemas.microsoft.com/office/drawing/2014/main" id="{1BEB9AA3-2CBC-0EA8-96D0-43B4FF99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1" y="3320643"/>
            <a:ext cx="1656762" cy="15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625E2-82B6-D1D0-D0E3-C527DBAA2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805" y="884741"/>
            <a:ext cx="1185438" cy="1192579"/>
          </a:xfrm>
          <a:prstGeom prst="rect">
            <a:avLst/>
          </a:prstGeom>
        </p:spPr>
      </p:pic>
      <p:pic>
        <p:nvPicPr>
          <p:cNvPr id="8" name="Picture 2" descr="How to Buy Meat on a Budget, According to Butchers | Smart Shopping | Food  Network">
            <a:extLst>
              <a:ext uri="{FF2B5EF4-FFF2-40B4-BE49-F238E27FC236}">
                <a16:creationId xmlns:a16="http://schemas.microsoft.com/office/drawing/2014/main" id="{3AF6906F-DD4B-C229-C9D2-54EF602B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7" y="3356910"/>
            <a:ext cx="2305980" cy="17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aint Louis Zoo | Amur tiger">
            <a:extLst>
              <a:ext uri="{FF2B5EF4-FFF2-40B4-BE49-F238E27FC236}">
                <a16:creationId xmlns:a16="http://schemas.microsoft.com/office/drawing/2014/main" id="{D00D0082-34A2-A571-670F-713BC4B5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48" y="3255530"/>
            <a:ext cx="1656762" cy="16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tell us what a person or animal is doing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DO words are 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yellow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1984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</a:t>
            </a:r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DO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4041937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eat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skip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726892" y="5445598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drink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cry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76C62-5C5A-2602-D913-5239A4F0F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78" y="1176535"/>
            <a:ext cx="1144514" cy="1137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EAC3E-F8D5-71F9-F341-57D8E5D9C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97" y="3344962"/>
            <a:ext cx="2012271" cy="2047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0E9F6-9FF6-E941-95B2-79C249A90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846" y="3327717"/>
            <a:ext cx="2012272" cy="2012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2FA25-ABE0-586F-F645-DF9CB8D8E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76" y="3344961"/>
            <a:ext cx="1907420" cy="1954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BE001-4221-D32E-A109-1D72DF9DC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8152" y="3344961"/>
            <a:ext cx="2000680" cy="200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2" y="1745386"/>
            <a:ext cx="8997321" cy="436865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111073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WHAT words tell us THINGS a person or animal has or is 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WHAT words are 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green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8" y="2511408"/>
            <a:ext cx="279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Say the WHAT: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3888273" y="59679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WHAT tell us?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4041937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bed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10023041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ball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7233726" y="5487427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juice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apple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Varieties Archive - New York Apple Association">
            <a:extLst>
              <a:ext uri="{FF2B5EF4-FFF2-40B4-BE49-F238E27FC236}">
                <a16:creationId xmlns:a16="http://schemas.microsoft.com/office/drawing/2014/main" id="{3956ACD6-BAE1-6890-463C-1590D9EC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2" y="349731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55DA3D-1330-5B89-4007-D72E6F43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15" y="3482845"/>
            <a:ext cx="2003879" cy="20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RING VALLEY ORANGE JUICE GLASS 300ML CARTON 24 | Paul John Office National">
            <a:extLst>
              <a:ext uri="{FF2B5EF4-FFF2-40B4-BE49-F238E27FC236}">
                <a16:creationId xmlns:a16="http://schemas.microsoft.com/office/drawing/2014/main" id="{69088CE7-B3E0-1579-1EB2-78954CA3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61" y="3191970"/>
            <a:ext cx="2003879" cy="20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Float Gi-Soccerball-02 GoFloat Giant Inflatable Soccer Ball - 2.5' :  Amazon.com.au: Toys &amp; Games">
            <a:extLst>
              <a:ext uri="{FF2B5EF4-FFF2-40B4-BE49-F238E27FC236}">
                <a16:creationId xmlns:a16="http://schemas.microsoft.com/office/drawing/2014/main" id="{536648C4-9B5F-0A17-4C76-A234A46C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45" y="3309257"/>
            <a:ext cx="1833939" cy="18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764EE-FD08-83F4-F0C1-4F42F3FEA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5612" y="1342390"/>
            <a:ext cx="1158807" cy="11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5390" y="4301250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96" y="4739102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611" y="5990431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2787" y="5332430"/>
            <a:ext cx="578011" cy="58149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1C47C9C-06F4-340F-B507-FD117E2A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45860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0C3285-8805-AC1C-BEC0-3EB81F01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21145-9DB3-022A-A493-95453F53C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AA9182-A453-067F-C462-E24A5FA783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20" name="Picture 2" descr="Boy Kicking Ball Stock Photos, Pictures &amp; Royalty-Free Images - iStock">
            <a:extLst>
              <a:ext uri="{FF2B5EF4-FFF2-40B4-BE49-F238E27FC236}">
                <a16:creationId xmlns:a16="http://schemas.microsoft.com/office/drawing/2014/main" id="{D9C4544B-2913-A0B6-C97F-C0AF1B30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62" y="1756184"/>
            <a:ext cx="4390721" cy="29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9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682686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Let’s find the ‘</a:t>
            </a:r>
            <a:r>
              <a:rPr lang="en-AU" b="1" dirty="0">
                <a:solidFill>
                  <a:srgbClr val="FF6600"/>
                </a:solidFill>
                <a:latin typeface="Century Gothic" panose="020B0502020202020204" pitchFamily="34" charset="0"/>
              </a:rPr>
              <a:t>who</a:t>
            </a:r>
            <a:r>
              <a:rPr lang="en-AU" b="1" dirty="0">
                <a:latin typeface="Century Gothic" panose="020B0502020202020204" pitchFamily="34" charset="0"/>
              </a:rPr>
              <a:t>’ , the ‘</a:t>
            </a:r>
            <a:r>
              <a:rPr lang="en-AU" b="1" dirty="0">
                <a:solidFill>
                  <a:srgbClr val="FFFF00"/>
                </a:solidFill>
                <a:latin typeface="Century Gothic" panose="020B0502020202020204" pitchFamily="34" charset="0"/>
              </a:rPr>
              <a:t>do</a:t>
            </a:r>
            <a:r>
              <a:rPr lang="en-AU" b="1" dirty="0">
                <a:latin typeface="Century Gothic" panose="020B0502020202020204" pitchFamily="34" charset="0"/>
              </a:rPr>
              <a:t>’ and the ‘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b="1" dirty="0">
                <a:latin typeface="Century Gothic" panose="020B0502020202020204" pitchFamily="34" charset="0"/>
              </a:rPr>
              <a:t>’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I say the sentence then we say the sentence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6652" y="4220181"/>
            <a:ext cx="2747771" cy="252376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make sense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WHO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	  have a DO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98" y="4649125"/>
            <a:ext cx="560742" cy="560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DO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WHAT of the sentence?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142-2B2B-3729-E207-85FDC549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339" y="5897347"/>
            <a:ext cx="607187" cy="60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20F13-45D3-B933-5DD8-D7D5B98E3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928" y="5245349"/>
            <a:ext cx="578011" cy="581493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95DBD7D-AB32-F216-6F87-C860DB8C5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24762"/>
              </p:ext>
            </p:extLst>
          </p:nvPr>
        </p:nvGraphicFramePr>
        <p:xfrm>
          <a:off x="1258627" y="4749179"/>
          <a:ext cx="686259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531">
                  <a:extLst>
                    <a:ext uri="{9D8B030D-6E8A-4147-A177-3AD203B41FA5}">
                      <a16:colId xmlns:a16="http://schemas.microsoft.com/office/drawing/2014/main" val="421257803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3356696102"/>
                    </a:ext>
                  </a:extLst>
                </a:gridCol>
                <a:gridCol w="2287531">
                  <a:extLst>
                    <a:ext uri="{9D8B030D-6E8A-4147-A177-3AD203B41FA5}">
                      <a16:colId xmlns:a16="http://schemas.microsoft.com/office/drawing/2014/main" val="258393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97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6D45AC-0E8B-9700-D1FA-98690310A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84" y="5132224"/>
            <a:ext cx="900000" cy="90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530D-61E8-B33F-38D9-3C4015CD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85" y="5191646"/>
            <a:ext cx="905389" cy="9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8558D-DC61-509C-8184-D021AFEB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938" y="5191646"/>
            <a:ext cx="905389" cy="898028"/>
          </a:xfrm>
          <a:prstGeom prst="rect">
            <a:avLst/>
          </a:prstGeom>
        </p:spPr>
      </p:pic>
      <p:pic>
        <p:nvPicPr>
          <p:cNvPr id="20" name="Picture 2" descr="Pretty baby girl kid eating licking big ice cream in waffles cone with  raspberry happy laughing -">
            <a:extLst>
              <a:ext uri="{FF2B5EF4-FFF2-40B4-BE49-F238E27FC236}">
                <a16:creationId xmlns:a16="http://schemas.microsoft.com/office/drawing/2014/main" id="{C6A0051F-3769-53AD-4CE6-DC7BBDA3F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7"/>
          <a:stretch/>
        </p:blipFill>
        <p:spPr bwMode="auto">
          <a:xfrm>
            <a:off x="3162822" y="1523026"/>
            <a:ext cx="2889720" cy="32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3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1521</Words>
  <Application>Microsoft Office PowerPoint</Application>
  <PresentationFormat>Widescreen</PresentationFormat>
  <Paragraphs>430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52</cp:revision>
  <dcterms:created xsi:type="dcterms:W3CDTF">2021-08-04T08:19:39Z</dcterms:created>
  <dcterms:modified xsi:type="dcterms:W3CDTF">2023-03-06T14:24:53Z</dcterms:modified>
</cp:coreProperties>
</file>