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7" r:id="rId12"/>
    <p:sldId id="269" r:id="rId13"/>
    <p:sldId id="270" r:id="rId14"/>
    <p:sldId id="272" r:id="rId15"/>
    <p:sldId id="274" r:id="rId16"/>
    <p:sldId id="275" r:id="rId17"/>
    <p:sldId id="276" r:id="rId18"/>
    <p:sldId id="277" r:id="rId19"/>
  </p:sldIdLst>
  <p:sldSz cx="12192000" cy="6858000"/>
  <p:notesSz cx="6858000" cy="9144000"/>
  <p:embeddedFontLst>
    <p:embeddedFont>
      <p:font typeface="Quattrocento Sans" panose="020B0604020202020204" charset="0"/>
      <p:regular r:id="rId21"/>
      <p:bold r:id="rId22"/>
      <p:italic r:id="rId23"/>
      <p:boldItalic r:id="rId24"/>
    </p:embeddedFont>
    <p:embeddedFont>
      <p:font typeface="Century Gothic" panose="020B0502020202020204" pitchFamily="34" charset="0"/>
      <p:regular r:id="rId25"/>
      <p:bold r:id="rId26"/>
      <p:italic r:id="rId27"/>
      <p:boldItalic r:id="rId28"/>
    </p:embeddedFont>
    <p:embeddedFont>
      <p:font typeface="Calibri" panose="020F0502020204030204"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 roundtripDataSignature="AMtx7mhuc3uNB6OUCQ/arZcxTTcd2zpgS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65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0" name="Google Shape;25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6" name="Google Shape;28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8" name="Google Shape;32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2" name="Google Shape;34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2" name="Google Shape;34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81526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2" name="Google Shape;34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70013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2" name="Google Shape;34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22503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2" name="Google Shape;34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47277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2" name="Google Shape;34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4375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 name="Google Shape;16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 name="Google Shape;18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 name="Google Shape;20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8" name="Google Shape;22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entury Gothic"/>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3"/>
        <p:cNvGrpSpPr/>
        <p:nvPr/>
      </p:nvGrpSpPr>
      <p:grpSpPr>
        <a:xfrm>
          <a:off x="0" y="0"/>
          <a:ext cx="0" cy="0"/>
          <a:chOff x="0" y="0"/>
          <a:chExt cx="0" cy="0"/>
        </a:xfrm>
      </p:grpSpPr>
      <p:sp>
        <p:nvSpPr>
          <p:cNvPr id="64" name="Google Shape;64;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27"/>
          <p:cNvSpPr>
            <a:spLocks noGrp="1"/>
          </p:cNvSpPr>
          <p:nvPr>
            <p:ph type="pic" idx="2"/>
          </p:nvPr>
        </p:nvSpPr>
        <p:spPr>
          <a:xfrm>
            <a:off x="5183188" y="987425"/>
            <a:ext cx="6172200" cy="4873625"/>
          </a:xfrm>
          <a:prstGeom prst="rect">
            <a:avLst/>
          </a:prstGeom>
          <a:noFill/>
          <a:ln>
            <a:noFill/>
          </a:ln>
        </p:spPr>
      </p:sp>
      <p:sp>
        <p:nvSpPr>
          <p:cNvPr id="66" name="Google Shape;66;p2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0"/>
        <p:cNvGrpSpPr/>
        <p:nvPr/>
      </p:nvGrpSpPr>
      <p:grpSpPr>
        <a:xfrm>
          <a:off x="0" y="0"/>
          <a:ext cx="0" cy="0"/>
          <a:chOff x="0" y="0"/>
          <a:chExt cx="0" cy="0"/>
        </a:xfrm>
      </p:grpSpPr>
      <p:sp>
        <p:nvSpPr>
          <p:cNvPr id="71" name="Google Shape;71;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2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6"/>
        <p:cNvGrpSpPr/>
        <p:nvPr/>
      </p:nvGrpSpPr>
      <p:grpSpPr>
        <a:xfrm>
          <a:off x="0" y="0"/>
          <a:ext cx="0" cy="0"/>
          <a:chOff x="0" y="0"/>
          <a:chExt cx="0" cy="0"/>
        </a:xfrm>
      </p:grpSpPr>
      <p:sp>
        <p:nvSpPr>
          <p:cNvPr id="77" name="Google Shape;77;p2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2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Conceptual Understanding">
  <p:cSld name="1_Conceptual Understanding">
    <p:spTree>
      <p:nvGrpSpPr>
        <p:cNvPr id="1" name="Shape 82"/>
        <p:cNvGrpSpPr/>
        <p:nvPr/>
      </p:nvGrpSpPr>
      <p:grpSpPr>
        <a:xfrm>
          <a:off x="0" y="0"/>
          <a:ext cx="0" cy="0"/>
          <a:chOff x="0" y="0"/>
          <a:chExt cx="0" cy="0"/>
        </a:xfrm>
      </p:grpSpPr>
      <p:sp>
        <p:nvSpPr>
          <p:cNvPr id="83" name="Google Shape;83;p30"/>
          <p:cNvSpPr txBox="1">
            <a:spLocks noGrp="1"/>
          </p:cNvSpPr>
          <p:nvPr>
            <p:ph type="body" idx="1"/>
          </p:nvPr>
        </p:nvSpPr>
        <p:spPr>
          <a:xfrm>
            <a:off x="154907" y="766354"/>
            <a:ext cx="11845504" cy="5904410"/>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atin typeface="Century Gothic"/>
                <a:ea typeface="Century Gothic"/>
                <a:cs typeface="Century Gothic"/>
                <a:sym typeface="Century Gothic"/>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ceptual Understanding">
  <p:cSld name="Conceptual Understanding">
    <p:spTree>
      <p:nvGrpSpPr>
        <p:cNvPr id="1" name="Shape 23"/>
        <p:cNvGrpSpPr/>
        <p:nvPr/>
      </p:nvGrpSpPr>
      <p:grpSpPr>
        <a:xfrm>
          <a:off x="0" y="0"/>
          <a:ext cx="0" cy="0"/>
          <a:chOff x="0" y="0"/>
          <a:chExt cx="0" cy="0"/>
        </a:xfrm>
      </p:grpSpPr>
      <p:sp>
        <p:nvSpPr>
          <p:cNvPr id="24" name="Google Shape;24;p20"/>
          <p:cNvSpPr txBox="1">
            <a:spLocks noGrp="1"/>
          </p:cNvSpPr>
          <p:nvPr>
            <p:ph type="body" idx="1"/>
          </p:nvPr>
        </p:nvSpPr>
        <p:spPr>
          <a:xfrm>
            <a:off x="154907" y="766354"/>
            <a:ext cx="11845504" cy="5904410"/>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atin typeface="Century Gothic"/>
                <a:ea typeface="Century Gothic"/>
                <a:cs typeface="Century Gothic"/>
                <a:sym typeface="Century Gothic"/>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sp>
        <p:nvSpPr>
          <p:cNvPr id="26" name="Google Shape;26;p2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entury Gothic"/>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8" name="Google Shape;2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2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8"/>
        <p:cNvGrpSpPr/>
        <p:nvPr/>
      </p:nvGrpSpPr>
      <p:grpSpPr>
        <a:xfrm>
          <a:off x="0" y="0"/>
          <a:ext cx="0" cy="0"/>
          <a:chOff x="0" y="0"/>
          <a:chExt cx="0" cy="0"/>
        </a:xfrm>
      </p:grpSpPr>
      <p:sp>
        <p:nvSpPr>
          <p:cNvPr id="39" name="Google Shape;39;p2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
        <p:cNvGrpSpPr/>
        <p:nvPr/>
      </p:nvGrpSpPr>
      <p:grpSpPr>
        <a:xfrm>
          <a:off x="0" y="0"/>
          <a:ext cx="0" cy="0"/>
          <a:chOff x="0" y="0"/>
          <a:chExt cx="0" cy="0"/>
        </a:xfrm>
      </p:grpSpPr>
      <p:sp>
        <p:nvSpPr>
          <p:cNvPr id="48" name="Google Shape;48;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6"/>
        <p:cNvGrpSpPr/>
        <p:nvPr/>
      </p:nvGrpSpPr>
      <p:grpSpPr>
        <a:xfrm>
          <a:off x="0" y="0"/>
          <a:ext cx="0" cy="0"/>
          <a:chOff x="0" y="0"/>
          <a:chExt cx="0" cy="0"/>
        </a:xfrm>
      </p:grpSpPr>
      <p:sp>
        <p:nvSpPr>
          <p:cNvPr id="57" name="Google Shape;57;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2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9" name="Google Shape;59;p2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0" name="Google Shape;60;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entury Gothic"/>
              <a:buNone/>
              <a:defRPr sz="4400" b="0"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entury Gothic"/>
                <a:ea typeface="Century Gothic"/>
                <a:cs typeface="Century Gothic"/>
                <a:sym typeface="Century Gothic"/>
              </a:defRPr>
            </a:lvl1pPr>
            <a:lvl2pPr marL="0" marR="0" lvl="1" indent="0" algn="r" rtl="0">
              <a:spcBef>
                <a:spcPts val="0"/>
              </a:spcBef>
              <a:buNone/>
              <a:defRPr sz="1200" b="0" i="0" u="none" strike="noStrike" cap="none">
                <a:solidFill>
                  <a:srgbClr val="888888"/>
                </a:solidFill>
                <a:latin typeface="Century Gothic"/>
                <a:ea typeface="Century Gothic"/>
                <a:cs typeface="Century Gothic"/>
                <a:sym typeface="Century Gothic"/>
              </a:defRPr>
            </a:lvl2pPr>
            <a:lvl3pPr marL="0" marR="0" lvl="2" indent="0" algn="r" rtl="0">
              <a:spcBef>
                <a:spcPts val="0"/>
              </a:spcBef>
              <a:buNone/>
              <a:defRPr sz="1200" b="0" i="0" u="none" strike="noStrike" cap="none">
                <a:solidFill>
                  <a:srgbClr val="888888"/>
                </a:solidFill>
                <a:latin typeface="Century Gothic"/>
                <a:ea typeface="Century Gothic"/>
                <a:cs typeface="Century Gothic"/>
                <a:sym typeface="Century Gothic"/>
              </a:defRPr>
            </a:lvl3pPr>
            <a:lvl4pPr marL="0" marR="0" lvl="3" indent="0" algn="r" rtl="0">
              <a:spcBef>
                <a:spcPts val="0"/>
              </a:spcBef>
              <a:buNone/>
              <a:defRPr sz="1200" b="0" i="0" u="none" strike="noStrike" cap="none">
                <a:solidFill>
                  <a:srgbClr val="888888"/>
                </a:solidFill>
                <a:latin typeface="Century Gothic"/>
                <a:ea typeface="Century Gothic"/>
                <a:cs typeface="Century Gothic"/>
                <a:sym typeface="Century Gothic"/>
              </a:defRPr>
            </a:lvl4pPr>
            <a:lvl5pPr marL="0" marR="0" lvl="4" indent="0" algn="r" rtl="0">
              <a:spcBef>
                <a:spcPts val="0"/>
              </a:spcBef>
              <a:buNone/>
              <a:defRPr sz="1200" b="0" i="0" u="none" strike="noStrike" cap="none">
                <a:solidFill>
                  <a:srgbClr val="888888"/>
                </a:solidFill>
                <a:latin typeface="Century Gothic"/>
                <a:ea typeface="Century Gothic"/>
                <a:cs typeface="Century Gothic"/>
                <a:sym typeface="Century Gothic"/>
              </a:defRPr>
            </a:lvl5pPr>
            <a:lvl6pPr marL="0" marR="0" lvl="5" indent="0" algn="r" rtl="0">
              <a:spcBef>
                <a:spcPts val="0"/>
              </a:spcBef>
              <a:buNone/>
              <a:defRPr sz="1200" b="0" i="0" u="none" strike="noStrike" cap="none">
                <a:solidFill>
                  <a:srgbClr val="888888"/>
                </a:solidFill>
                <a:latin typeface="Century Gothic"/>
                <a:ea typeface="Century Gothic"/>
                <a:cs typeface="Century Gothic"/>
                <a:sym typeface="Century Gothic"/>
              </a:defRPr>
            </a:lvl6pPr>
            <a:lvl7pPr marL="0" marR="0" lvl="6" indent="0" algn="r" rtl="0">
              <a:spcBef>
                <a:spcPts val="0"/>
              </a:spcBef>
              <a:buNone/>
              <a:defRPr sz="1200" b="0" i="0" u="none" strike="noStrike" cap="none">
                <a:solidFill>
                  <a:srgbClr val="888888"/>
                </a:solidFill>
                <a:latin typeface="Century Gothic"/>
                <a:ea typeface="Century Gothic"/>
                <a:cs typeface="Century Gothic"/>
                <a:sym typeface="Century Gothic"/>
              </a:defRPr>
            </a:lvl7pPr>
            <a:lvl8pPr marL="0" marR="0" lvl="7" indent="0" algn="r" rtl="0">
              <a:spcBef>
                <a:spcPts val="0"/>
              </a:spcBef>
              <a:buNone/>
              <a:defRPr sz="1200" b="0" i="0" u="none" strike="noStrike" cap="none">
                <a:solidFill>
                  <a:srgbClr val="888888"/>
                </a:solidFill>
                <a:latin typeface="Century Gothic"/>
                <a:ea typeface="Century Gothic"/>
                <a:cs typeface="Century Gothic"/>
                <a:sym typeface="Century Gothic"/>
              </a:defRPr>
            </a:lvl8pPr>
            <a:lvl9pPr marL="0" marR="0" lvl="8" indent="0" algn="r" rtl="0">
              <a:spcBef>
                <a:spcPts val="0"/>
              </a:spcBef>
              <a:buNone/>
              <a:defRPr sz="12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AU"/>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21.png"/><Relationship Id="rId4" Type="http://schemas.openxmlformats.org/officeDocument/2006/relationships/image" Target="../media/image5.png"/><Relationship Id="rId9"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1.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10.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image" Target="../media/image12.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image" Target="../media/image12.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7.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20.jpg"/><Relationship Id="rId4" Type="http://schemas.openxmlformats.org/officeDocument/2006/relationships/image" Target="../media/image19.png"/><Relationship Id="rId9"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image" Target="../media/image12.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0.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subTitle" idx="1"/>
          </p:nvPr>
        </p:nvSpPr>
        <p:spPr>
          <a:xfrm>
            <a:off x="1561323" y="1773238"/>
            <a:ext cx="9144000" cy="3190648"/>
          </a:xfrm>
          <a:prstGeom prst="rect">
            <a:avLst/>
          </a:prstGeom>
          <a:solidFill>
            <a:srgbClr val="00B050"/>
          </a:solid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AU" b="1" dirty="0"/>
              <a:t>Year: </a:t>
            </a:r>
            <a:r>
              <a:rPr lang="en-AU" dirty="0"/>
              <a:t>4</a:t>
            </a:r>
            <a:endParaRPr dirty="0"/>
          </a:p>
          <a:p>
            <a:pPr marL="0" lvl="0" indent="0" algn="l" rtl="0">
              <a:lnSpc>
                <a:spcPct val="90000"/>
              </a:lnSpc>
              <a:spcBef>
                <a:spcPts val="1000"/>
              </a:spcBef>
              <a:spcAft>
                <a:spcPts val="0"/>
              </a:spcAft>
              <a:buClr>
                <a:schemeClr val="dk1"/>
              </a:buClr>
              <a:buSzPts val="2400"/>
              <a:buNone/>
            </a:pPr>
            <a:endParaRPr dirty="0"/>
          </a:p>
          <a:p>
            <a:pPr marL="0" lvl="0" indent="0" algn="l" rtl="0">
              <a:lnSpc>
                <a:spcPct val="90000"/>
              </a:lnSpc>
              <a:spcBef>
                <a:spcPts val="1000"/>
              </a:spcBef>
              <a:spcAft>
                <a:spcPts val="0"/>
              </a:spcAft>
              <a:buClr>
                <a:schemeClr val="dk1"/>
              </a:buClr>
              <a:buSzPts val="2400"/>
              <a:buNone/>
            </a:pPr>
            <a:r>
              <a:rPr lang="en-AU" b="1" dirty="0"/>
              <a:t>Term: </a:t>
            </a:r>
            <a:r>
              <a:rPr lang="en-AU" dirty="0"/>
              <a:t>1</a:t>
            </a:r>
            <a:endParaRPr dirty="0"/>
          </a:p>
          <a:p>
            <a:pPr marL="0" lvl="0" indent="0" algn="l" rtl="0">
              <a:lnSpc>
                <a:spcPct val="90000"/>
              </a:lnSpc>
              <a:spcBef>
                <a:spcPts val="1000"/>
              </a:spcBef>
              <a:spcAft>
                <a:spcPts val="0"/>
              </a:spcAft>
              <a:buClr>
                <a:schemeClr val="dk1"/>
              </a:buClr>
              <a:buSzPts val="2400"/>
              <a:buNone/>
            </a:pPr>
            <a:endParaRPr dirty="0"/>
          </a:p>
          <a:p>
            <a:pPr marL="0" lvl="0" indent="0" algn="l" rtl="0">
              <a:lnSpc>
                <a:spcPct val="90000"/>
              </a:lnSpc>
              <a:spcBef>
                <a:spcPts val="1000"/>
              </a:spcBef>
              <a:spcAft>
                <a:spcPts val="0"/>
              </a:spcAft>
              <a:buClr>
                <a:schemeClr val="dk1"/>
              </a:buClr>
              <a:buSzPts val="2400"/>
              <a:buNone/>
            </a:pPr>
            <a:r>
              <a:rPr lang="en-AU" b="1" dirty="0"/>
              <a:t>Objective: </a:t>
            </a:r>
            <a:r>
              <a:rPr lang="en-AU" dirty="0"/>
              <a:t>Identify and use concrete and abstract nouns.</a:t>
            </a:r>
            <a:endParaRPr dirty="0"/>
          </a:p>
          <a:p>
            <a:pPr marL="0" lvl="0" indent="0" algn="l" rtl="0">
              <a:lnSpc>
                <a:spcPct val="90000"/>
              </a:lnSpc>
              <a:spcBef>
                <a:spcPts val="1000"/>
              </a:spcBef>
              <a:spcAft>
                <a:spcPts val="0"/>
              </a:spcAft>
              <a:buClr>
                <a:schemeClr val="dk1"/>
              </a:buClr>
              <a:buSzPts val="2400"/>
              <a:buNone/>
            </a:pPr>
            <a:endParaRPr dirty="0"/>
          </a:p>
          <a:p>
            <a:pPr marL="0" lvl="0" indent="0" algn="l" rtl="0">
              <a:lnSpc>
                <a:spcPct val="90000"/>
              </a:lnSpc>
              <a:spcBef>
                <a:spcPts val="1000"/>
              </a:spcBef>
              <a:spcAft>
                <a:spcPts val="0"/>
              </a:spcAft>
              <a:buClr>
                <a:schemeClr val="dk1"/>
              </a:buClr>
              <a:buSzPts val="2400"/>
              <a:buNone/>
            </a:pPr>
            <a:r>
              <a:rPr lang="en-AU" b="1" dirty="0"/>
              <a:t>Author: </a:t>
            </a:r>
            <a:r>
              <a:rPr lang="en-AU" dirty="0"/>
              <a:t>Amanda Di Pietro</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0"/>
          <p:cNvSpPr txBox="1">
            <a:spLocks noGrp="1"/>
          </p:cNvSpPr>
          <p:nvPr>
            <p:ph type="body" idx="1"/>
          </p:nvPr>
        </p:nvSpPr>
        <p:spPr>
          <a:xfrm>
            <a:off x="64071" y="1282231"/>
            <a:ext cx="8863797" cy="94465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AU" sz="2000" b="1"/>
              <a:t>Identify the sentences that contain an abstract noun.</a:t>
            </a:r>
            <a:endParaRPr sz="1200"/>
          </a:p>
        </p:txBody>
      </p:sp>
      <p:sp>
        <p:nvSpPr>
          <p:cNvPr id="253" name="Google Shape;253;p10"/>
          <p:cNvSpPr txBox="1"/>
          <p:nvPr/>
        </p:nvSpPr>
        <p:spPr>
          <a:xfrm>
            <a:off x="116062" y="5521234"/>
            <a:ext cx="11845504" cy="990402"/>
          </a:xfrm>
          <a:prstGeom prst="rect">
            <a:avLst/>
          </a:prstGeom>
          <a:solidFill>
            <a:srgbClr val="F5D327"/>
          </a:solid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1600"/>
              <a:buFont typeface="Noto Sans Symbols"/>
              <a:buChar char="▪"/>
            </a:pPr>
            <a:r>
              <a:rPr lang="en-AU" sz="1600" dirty="0">
                <a:solidFill>
                  <a:schemeClr val="dk1"/>
                </a:solidFill>
                <a:latin typeface="Century Gothic"/>
                <a:ea typeface="Century Gothic"/>
                <a:cs typeface="Century Gothic"/>
                <a:sym typeface="Century Gothic"/>
              </a:rPr>
              <a:t>An </a:t>
            </a:r>
            <a:r>
              <a:rPr lang="en-AU" sz="1600" b="1" u="sng" dirty="0">
                <a:solidFill>
                  <a:schemeClr val="dk1"/>
                </a:solidFill>
                <a:latin typeface="Century Gothic"/>
                <a:ea typeface="Century Gothic"/>
                <a:cs typeface="Century Gothic"/>
                <a:sym typeface="Century Gothic"/>
              </a:rPr>
              <a:t>abstract noun </a:t>
            </a:r>
            <a:r>
              <a:rPr lang="en-AU" sz="1600" dirty="0">
                <a:solidFill>
                  <a:schemeClr val="dk1"/>
                </a:solidFill>
                <a:latin typeface="Century Gothic"/>
                <a:ea typeface="Century Gothic"/>
                <a:cs typeface="Century Gothic"/>
                <a:sym typeface="Century Gothic"/>
              </a:rPr>
              <a:t>is a noun (naming word) that you cannot experience with your senses (taste, touch, sight, sound and smell).</a:t>
            </a:r>
            <a:endParaRPr dirty="0"/>
          </a:p>
          <a:p>
            <a:pPr marL="228600" marR="0" lvl="0" indent="-228600" algn="l" rtl="0">
              <a:lnSpc>
                <a:spcPct val="90000"/>
              </a:lnSpc>
              <a:spcBef>
                <a:spcPts val="1000"/>
              </a:spcBef>
              <a:spcAft>
                <a:spcPts val="0"/>
              </a:spcAft>
              <a:buClr>
                <a:schemeClr val="dk1"/>
              </a:buClr>
              <a:buSzPts val="1600"/>
              <a:buFont typeface="Noto Sans Symbols"/>
              <a:buChar char="▪"/>
            </a:pPr>
            <a:r>
              <a:rPr lang="en-AU" sz="1600" b="1" u="sng" dirty="0">
                <a:solidFill>
                  <a:schemeClr val="dk1"/>
                </a:solidFill>
                <a:latin typeface="Century Gothic"/>
                <a:ea typeface="Century Gothic"/>
                <a:cs typeface="Century Gothic"/>
                <a:sym typeface="Century Gothic"/>
              </a:rPr>
              <a:t>Abstract nouns </a:t>
            </a:r>
            <a:r>
              <a:rPr lang="en-AU" sz="1600" dirty="0">
                <a:solidFill>
                  <a:schemeClr val="dk1"/>
                </a:solidFill>
                <a:latin typeface="Century Gothic"/>
                <a:ea typeface="Century Gothic"/>
                <a:cs typeface="Century Gothic"/>
                <a:sym typeface="Century Gothic"/>
              </a:rPr>
              <a:t>names </a:t>
            </a:r>
            <a:r>
              <a:rPr lang="en-AU" sz="1600" b="1" dirty="0">
                <a:solidFill>
                  <a:schemeClr val="dk1"/>
                </a:solidFill>
                <a:latin typeface="Century Gothic"/>
                <a:ea typeface="Century Gothic"/>
                <a:cs typeface="Century Gothic"/>
                <a:sym typeface="Century Gothic"/>
              </a:rPr>
              <a:t>ideas</a:t>
            </a:r>
            <a:r>
              <a:rPr lang="en-AU" sz="1600" dirty="0">
                <a:solidFill>
                  <a:schemeClr val="dk1"/>
                </a:solidFill>
                <a:latin typeface="Century Gothic"/>
                <a:ea typeface="Century Gothic"/>
                <a:cs typeface="Century Gothic"/>
                <a:sym typeface="Century Gothic"/>
              </a:rPr>
              <a:t> or </a:t>
            </a:r>
            <a:r>
              <a:rPr lang="en-AU" sz="1600" b="1" dirty="0">
                <a:solidFill>
                  <a:schemeClr val="dk1"/>
                </a:solidFill>
                <a:latin typeface="Century Gothic"/>
                <a:ea typeface="Century Gothic"/>
                <a:cs typeface="Century Gothic"/>
                <a:sym typeface="Century Gothic"/>
              </a:rPr>
              <a:t>feelings</a:t>
            </a:r>
            <a:r>
              <a:rPr lang="en-AU" sz="1600" dirty="0">
                <a:solidFill>
                  <a:schemeClr val="dk1"/>
                </a:solidFill>
                <a:latin typeface="Century Gothic"/>
                <a:ea typeface="Century Gothic"/>
                <a:cs typeface="Century Gothic"/>
                <a:sym typeface="Century Gothic"/>
              </a:rPr>
              <a:t>.</a:t>
            </a:r>
            <a:endParaRPr dirty="0"/>
          </a:p>
          <a:p>
            <a:pPr marL="0" marR="0" lvl="0" indent="0" algn="l" rtl="0">
              <a:lnSpc>
                <a:spcPct val="90000"/>
              </a:lnSpc>
              <a:spcBef>
                <a:spcPts val="1000"/>
              </a:spcBef>
              <a:spcAft>
                <a:spcPts val="0"/>
              </a:spcAft>
              <a:buClr>
                <a:schemeClr val="dk1"/>
              </a:buClr>
              <a:buSzPts val="2000"/>
              <a:buFont typeface="Calibri"/>
              <a:buNone/>
            </a:pPr>
            <a:endParaRPr sz="2000" dirty="0">
              <a:solidFill>
                <a:schemeClr val="dk1"/>
              </a:solidFill>
              <a:latin typeface="Century Gothic"/>
              <a:ea typeface="Century Gothic"/>
              <a:cs typeface="Century Gothic"/>
              <a:sym typeface="Century Gothic"/>
            </a:endParaRPr>
          </a:p>
        </p:txBody>
      </p:sp>
      <p:sp>
        <p:nvSpPr>
          <p:cNvPr id="254" name="Google Shape;254;p10"/>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Hinge Point Question</a:t>
            </a:r>
            <a:endParaRPr/>
          </a:p>
        </p:txBody>
      </p:sp>
      <p:sp>
        <p:nvSpPr>
          <p:cNvPr id="255" name="Google Shape;255;p10"/>
          <p:cNvSpPr txBox="1"/>
          <p:nvPr/>
        </p:nvSpPr>
        <p:spPr>
          <a:xfrm>
            <a:off x="10203336" y="917628"/>
            <a:ext cx="1988700" cy="2062063"/>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dirty="0">
                <a:solidFill>
                  <a:schemeClr val="dk1"/>
                </a:solidFill>
                <a:latin typeface="Century Gothic"/>
                <a:ea typeface="Century Gothic"/>
                <a:cs typeface="Century Gothic"/>
                <a:sym typeface="Century Gothic"/>
              </a:rPr>
              <a:t>CFU:</a:t>
            </a:r>
            <a:endParaRPr dirty="0"/>
          </a:p>
          <a:p>
            <a:pPr marL="285750" marR="0" lvl="0" indent="-285750" algn="l" rtl="0">
              <a:spcBef>
                <a:spcPts val="0"/>
              </a:spcBef>
              <a:spcAft>
                <a:spcPts val="0"/>
              </a:spcAft>
              <a:buClr>
                <a:schemeClr val="dk1"/>
              </a:buClr>
              <a:buSzPts val="1400"/>
              <a:buFont typeface="Arial"/>
              <a:buChar char="•"/>
            </a:pPr>
            <a:r>
              <a:rPr lang="en-AU" sz="1200" dirty="0" smtClean="0">
                <a:solidFill>
                  <a:schemeClr val="dk1"/>
                </a:solidFill>
                <a:latin typeface="Century Gothic"/>
                <a:ea typeface="Century Gothic"/>
                <a:cs typeface="Century Gothic"/>
                <a:sym typeface="Century Gothic"/>
              </a:rPr>
              <a:t>Why is this an example/not an example?</a:t>
            </a:r>
            <a:endParaRPr sz="1200" dirty="0"/>
          </a:p>
          <a:p>
            <a:pPr marL="285750" marR="0" lvl="0" indent="-285750" algn="l" rtl="0">
              <a:spcBef>
                <a:spcPts val="0"/>
              </a:spcBef>
              <a:spcAft>
                <a:spcPts val="0"/>
              </a:spcAft>
              <a:buClr>
                <a:schemeClr val="dk1"/>
              </a:buClr>
              <a:buSzPts val="1400"/>
              <a:buFont typeface="Arial"/>
              <a:buChar char="•"/>
            </a:pPr>
            <a:r>
              <a:rPr lang="en-AU" sz="1200" dirty="0">
                <a:solidFill>
                  <a:schemeClr val="dk1"/>
                </a:solidFill>
                <a:latin typeface="Century Gothic"/>
                <a:ea typeface="Century Gothic"/>
                <a:cs typeface="Century Gothic"/>
                <a:sym typeface="Century Gothic"/>
              </a:rPr>
              <a:t>Go through each option one-at-a-time once students have answered on their whiteboards</a:t>
            </a:r>
            <a:endParaRPr sz="1200" dirty="0"/>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Century Gothic"/>
              <a:ea typeface="Century Gothic"/>
              <a:cs typeface="Century Gothic"/>
              <a:sym typeface="Century Gothic"/>
            </a:endParaRPr>
          </a:p>
        </p:txBody>
      </p:sp>
      <p:pic>
        <p:nvPicPr>
          <p:cNvPr id="256" name="Google Shape;256;p10" descr="Logo, icon&#10;&#10;Description automatically generated"/>
          <p:cNvPicPr preferRelativeResize="0"/>
          <p:nvPr/>
        </p:nvPicPr>
        <p:blipFill rotWithShape="1">
          <a:blip r:embed="rId3">
            <a:alphaModFix/>
          </a:blip>
          <a:srcRect/>
          <a:stretch/>
        </p:blipFill>
        <p:spPr>
          <a:xfrm>
            <a:off x="1524974" y="1755759"/>
            <a:ext cx="674078" cy="674078"/>
          </a:xfrm>
          <a:prstGeom prst="rect">
            <a:avLst/>
          </a:prstGeom>
          <a:noFill/>
          <a:ln>
            <a:noFill/>
          </a:ln>
        </p:spPr>
      </p:pic>
      <p:pic>
        <p:nvPicPr>
          <p:cNvPr id="257" name="Google Shape;257;p10" descr="Icon&#10;&#10;Description automatically generated"/>
          <p:cNvPicPr preferRelativeResize="0"/>
          <p:nvPr/>
        </p:nvPicPr>
        <p:blipFill rotWithShape="1">
          <a:blip r:embed="rId4">
            <a:alphaModFix/>
          </a:blip>
          <a:srcRect/>
          <a:stretch/>
        </p:blipFill>
        <p:spPr>
          <a:xfrm>
            <a:off x="1523052" y="2539954"/>
            <a:ext cx="674078" cy="674078"/>
          </a:xfrm>
          <a:prstGeom prst="rect">
            <a:avLst/>
          </a:prstGeom>
          <a:noFill/>
          <a:ln>
            <a:noFill/>
          </a:ln>
        </p:spPr>
      </p:pic>
      <p:pic>
        <p:nvPicPr>
          <p:cNvPr id="258" name="Google Shape;258;p10" descr="Icon&#10;&#10;Description automatically generated"/>
          <p:cNvPicPr preferRelativeResize="0"/>
          <p:nvPr/>
        </p:nvPicPr>
        <p:blipFill rotWithShape="1">
          <a:blip r:embed="rId5">
            <a:alphaModFix/>
          </a:blip>
          <a:srcRect/>
          <a:stretch/>
        </p:blipFill>
        <p:spPr>
          <a:xfrm>
            <a:off x="1523052" y="3315609"/>
            <a:ext cx="674078" cy="674078"/>
          </a:xfrm>
          <a:prstGeom prst="rect">
            <a:avLst/>
          </a:prstGeom>
          <a:noFill/>
          <a:ln>
            <a:noFill/>
          </a:ln>
        </p:spPr>
      </p:pic>
      <p:pic>
        <p:nvPicPr>
          <p:cNvPr id="259" name="Google Shape;259;p10" descr="Icon&#10;&#10;Description automatically generated"/>
          <p:cNvPicPr preferRelativeResize="0"/>
          <p:nvPr/>
        </p:nvPicPr>
        <p:blipFill rotWithShape="1">
          <a:blip r:embed="rId6">
            <a:alphaModFix/>
          </a:blip>
          <a:srcRect/>
          <a:stretch/>
        </p:blipFill>
        <p:spPr>
          <a:xfrm>
            <a:off x="1523052" y="4049372"/>
            <a:ext cx="674078" cy="674078"/>
          </a:xfrm>
          <a:prstGeom prst="rect">
            <a:avLst/>
          </a:prstGeom>
          <a:noFill/>
          <a:ln>
            <a:noFill/>
          </a:ln>
        </p:spPr>
      </p:pic>
      <p:pic>
        <p:nvPicPr>
          <p:cNvPr id="260" name="Google Shape;260;p10" descr="Icon&#10;&#10;Description automatically generated"/>
          <p:cNvPicPr preferRelativeResize="0"/>
          <p:nvPr/>
        </p:nvPicPr>
        <p:blipFill rotWithShape="1">
          <a:blip r:embed="rId7">
            <a:alphaModFix/>
          </a:blip>
          <a:srcRect/>
          <a:stretch/>
        </p:blipFill>
        <p:spPr>
          <a:xfrm>
            <a:off x="10190845" y="89736"/>
            <a:ext cx="674079" cy="674079"/>
          </a:xfrm>
          <a:prstGeom prst="rect">
            <a:avLst/>
          </a:prstGeom>
          <a:noFill/>
          <a:ln>
            <a:noFill/>
          </a:ln>
        </p:spPr>
      </p:pic>
      <p:pic>
        <p:nvPicPr>
          <p:cNvPr id="261" name="Google Shape;261;p10" descr="Logo, icon&#10;&#10;Description automatically generated"/>
          <p:cNvPicPr preferRelativeResize="0"/>
          <p:nvPr/>
        </p:nvPicPr>
        <p:blipFill rotWithShape="1">
          <a:blip r:embed="rId8">
            <a:alphaModFix/>
          </a:blip>
          <a:srcRect/>
          <a:stretch/>
        </p:blipFill>
        <p:spPr>
          <a:xfrm>
            <a:off x="10976594" y="89736"/>
            <a:ext cx="674078" cy="674078"/>
          </a:xfrm>
          <a:prstGeom prst="rect">
            <a:avLst/>
          </a:prstGeom>
          <a:noFill/>
          <a:ln>
            <a:noFill/>
          </a:ln>
        </p:spPr>
      </p:pic>
      <p:sp>
        <p:nvSpPr>
          <p:cNvPr id="262" name="Google Shape;262;p10"/>
          <p:cNvSpPr/>
          <p:nvPr/>
        </p:nvSpPr>
        <p:spPr>
          <a:xfrm>
            <a:off x="2197130" y="1701949"/>
            <a:ext cx="6096000" cy="30162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000" dirty="0">
              <a:solidFill>
                <a:srgbClr val="333333"/>
              </a:solidFill>
              <a:latin typeface="Century Gothic"/>
              <a:ea typeface="Century Gothic"/>
              <a:cs typeface="Century Gothic"/>
              <a:sym typeface="Century Gothic"/>
            </a:endParaRPr>
          </a:p>
          <a:p>
            <a:pPr marL="0" marR="0" lvl="0" indent="0" algn="l" rtl="0">
              <a:spcBef>
                <a:spcPts val="0"/>
              </a:spcBef>
              <a:spcAft>
                <a:spcPts val="0"/>
              </a:spcAft>
              <a:buNone/>
            </a:pPr>
            <a:r>
              <a:rPr lang="en-AU" sz="1800" dirty="0">
                <a:solidFill>
                  <a:schemeClr val="dk1"/>
                </a:solidFill>
                <a:latin typeface="Century Gothic"/>
                <a:ea typeface="Century Gothic"/>
                <a:cs typeface="Century Gothic"/>
                <a:sym typeface="Century Gothic"/>
              </a:rPr>
              <a:t>Jenny drove the car quickly.</a:t>
            </a:r>
            <a:endParaRPr dirty="0"/>
          </a:p>
          <a:p>
            <a:pPr marL="0" marR="0" lvl="0" indent="0" algn="l" rtl="0">
              <a:spcBef>
                <a:spcPts val="0"/>
              </a:spcBef>
              <a:spcAft>
                <a:spcPts val="0"/>
              </a:spcAft>
              <a:buNone/>
            </a:pPr>
            <a:endParaRPr sz="18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8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AU" sz="1800" dirty="0">
                <a:solidFill>
                  <a:schemeClr val="dk1"/>
                </a:solidFill>
                <a:latin typeface="Century Gothic"/>
                <a:ea typeface="Century Gothic"/>
                <a:cs typeface="Century Gothic"/>
                <a:sym typeface="Century Gothic"/>
              </a:rPr>
              <a:t>The child suffered from loneliness.</a:t>
            </a:r>
            <a:endParaRPr dirty="0"/>
          </a:p>
          <a:p>
            <a:pPr marL="0" marR="0" lvl="0" indent="0" algn="l" rtl="0">
              <a:spcBef>
                <a:spcPts val="0"/>
              </a:spcBef>
              <a:spcAft>
                <a:spcPts val="0"/>
              </a:spcAft>
              <a:buNone/>
            </a:pPr>
            <a:r>
              <a:rPr lang="en-AU" sz="1800" dirty="0">
                <a:solidFill>
                  <a:schemeClr val="dk1"/>
                </a:solidFill>
                <a:latin typeface="Century Gothic"/>
                <a:ea typeface="Century Gothic"/>
                <a:cs typeface="Century Gothic"/>
                <a:sym typeface="Century Gothic"/>
              </a:rPr>
              <a:t> </a:t>
            </a:r>
            <a:endParaRPr dirty="0"/>
          </a:p>
          <a:p>
            <a:pPr marL="0" marR="0" lvl="0" indent="0" algn="l" rtl="0">
              <a:spcBef>
                <a:spcPts val="0"/>
              </a:spcBef>
              <a:spcAft>
                <a:spcPts val="0"/>
              </a:spcAft>
              <a:buNone/>
            </a:pPr>
            <a:endParaRPr sz="18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AU" sz="1800" dirty="0">
                <a:solidFill>
                  <a:schemeClr val="dk1"/>
                </a:solidFill>
                <a:latin typeface="Century Gothic"/>
                <a:ea typeface="Century Gothic"/>
                <a:cs typeface="Century Gothic"/>
                <a:sym typeface="Century Gothic"/>
              </a:rPr>
              <a:t>Bobby experienced sadness when his friend left.</a:t>
            </a:r>
            <a:endParaRPr dirty="0"/>
          </a:p>
          <a:p>
            <a:pPr marL="0" marR="0" lvl="0" indent="0" algn="l" rtl="0">
              <a:spcBef>
                <a:spcPts val="0"/>
              </a:spcBef>
              <a:spcAft>
                <a:spcPts val="0"/>
              </a:spcAft>
              <a:buNone/>
            </a:pPr>
            <a:r>
              <a:rPr lang="en-AU" sz="1800" dirty="0">
                <a:solidFill>
                  <a:schemeClr val="dk1"/>
                </a:solidFill>
                <a:latin typeface="Century Gothic"/>
                <a:ea typeface="Century Gothic"/>
                <a:cs typeface="Century Gothic"/>
                <a:sym typeface="Century Gothic"/>
              </a:rPr>
              <a:t> </a:t>
            </a:r>
            <a:endParaRPr dirty="0"/>
          </a:p>
          <a:p>
            <a:pPr marL="0" marR="0" lvl="0" indent="0" algn="l" rtl="0">
              <a:spcBef>
                <a:spcPts val="0"/>
              </a:spcBef>
              <a:spcAft>
                <a:spcPts val="0"/>
              </a:spcAft>
              <a:buNone/>
            </a:pPr>
            <a:endParaRPr sz="18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AU" sz="1800" dirty="0">
                <a:solidFill>
                  <a:schemeClr val="dk1"/>
                </a:solidFill>
                <a:latin typeface="Century Gothic"/>
                <a:ea typeface="Century Gothic"/>
                <a:cs typeface="Century Gothic"/>
                <a:sym typeface="Century Gothic"/>
              </a:rPr>
              <a:t>The pet bird was blue.</a:t>
            </a:r>
            <a:endParaRPr dirty="0"/>
          </a:p>
        </p:txBody>
      </p:sp>
      <p:pic>
        <p:nvPicPr>
          <p:cNvPr id="15" name="Google Shape;151;p5" descr="https://cdn3.vectorstock.com/i/1000x1000/77/52/yes-tick-icon-vector-22957752.jpg"/>
          <p:cNvPicPr preferRelativeResize="0"/>
          <p:nvPr/>
        </p:nvPicPr>
        <p:blipFill rotWithShape="1">
          <a:blip r:embed="rId9">
            <a:alphaModFix/>
          </a:blip>
          <a:srcRect b="10582"/>
          <a:stretch/>
        </p:blipFill>
        <p:spPr>
          <a:xfrm>
            <a:off x="6338365" y="2612354"/>
            <a:ext cx="481742" cy="350516"/>
          </a:xfrm>
          <a:prstGeom prst="rect">
            <a:avLst/>
          </a:prstGeom>
          <a:noFill/>
          <a:ln>
            <a:noFill/>
          </a:ln>
        </p:spPr>
      </p:pic>
      <p:pic>
        <p:nvPicPr>
          <p:cNvPr id="16" name="Picture 6" descr="See the source image"/>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50750"/>
          <a:stretch/>
        </p:blipFill>
        <p:spPr bwMode="auto">
          <a:xfrm>
            <a:off x="5877396" y="1870835"/>
            <a:ext cx="322837" cy="295525"/>
          </a:xfrm>
          <a:prstGeom prst="rect">
            <a:avLst/>
          </a:prstGeom>
          <a:noFill/>
          <a:extLst>
            <a:ext uri="{909E8E84-426E-40DD-AFC4-6F175D3DCCD1}">
              <a14:hiddenFill xmlns:a14="http://schemas.microsoft.com/office/drawing/2010/main">
                <a:solidFill>
                  <a:srgbClr val="FFFFFF"/>
                </a:solidFill>
              </a14:hiddenFill>
            </a:ext>
          </a:extLst>
        </p:spPr>
      </p:pic>
      <p:pic>
        <p:nvPicPr>
          <p:cNvPr id="17" name="Google Shape;151;p5" descr="https://cdn3.vectorstock.com/i/1000x1000/77/52/yes-tick-icon-vector-22957752.jpg"/>
          <p:cNvPicPr preferRelativeResize="0"/>
          <p:nvPr/>
        </p:nvPicPr>
        <p:blipFill rotWithShape="1">
          <a:blip r:embed="rId9">
            <a:alphaModFix/>
          </a:blip>
          <a:srcRect b="10582"/>
          <a:stretch/>
        </p:blipFill>
        <p:spPr>
          <a:xfrm>
            <a:off x="7887886" y="3505794"/>
            <a:ext cx="481742" cy="350516"/>
          </a:xfrm>
          <a:prstGeom prst="rect">
            <a:avLst/>
          </a:prstGeom>
          <a:noFill/>
          <a:ln>
            <a:noFill/>
          </a:ln>
        </p:spPr>
      </p:pic>
      <p:pic>
        <p:nvPicPr>
          <p:cNvPr id="18" name="Picture 6" descr="See the source image"/>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50750"/>
          <a:stretch/>
        </p:blipFill>
        <p:spPr bwMode="auto">
          <a:xfrm>
            <a:off x="4922292" y="4362109"/>
            <a:ext cx="322837" cy="2955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12"/>
          <p:cNvSpPr txBox="1">
            <a:spLocks noGrp="1"/>
          </p:cNvSpPr>
          <p:nvPr>
            <p:ph type="body" idx="1"/>
          </p:nvPr>
        </p:nvSpPr>
        <p:spPr>
          <a:xfrm>
            <a:off x="154907" y="766354"/>
            <a:ext cx="11845504" cy="590441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endParaRPr/>
          </a:p>
          <a:p>
            <a:pPr marL="228600" lvl="0" indent="-101600" algn="l" rtl="0">
              <a:lnSpc>
                <a:spcPct val="90000"/>
              </a:lnSpc>
              <a:spcBef>
                <a:spcPts val="1000"/>
              </a:spcBef>
              <a:spcAft>
                <a:spcPts val="0"/>
              </a:spcAft>
              <a:buClr>
                <a:schemeClr val="dk1"/>
              </a:buClr>
              <a:buSzPts val="2000"/>
              <a:buFont typeface="Noto Sans Symbols"/>
              <a:buNone/>
            </a:pPr>
            <a:endParaRPr/>
          </a:p>
          <a:p>
            <a:pPr marL="0" lvl="0" indent="0" algn="l" rtl="0">
              <a:lnSpc>
                <a:spcPct val="90000"/>
              </a:lnSpc>
              <a:spcBef>
                <a:spcPts val="1000"/>
              </a:spcBef>
              <a:spcAft>
                <a:spcPts val="0"/>
              </a:spcAft>
              <a:buClr>
                <a:schemeClr val="dk1"/>
              </a:buClr>
              <a:buSzPts val="2000"/>
              <a:buNone/>
            </a:pPr>
            <a:endParaRPr sz="2000"/>
          </a:p>
        </p:txBody>
      </p:sp>
      <p:sp>
        <p:nvSpPr>
          <p:cNvPr id="289" name="Google Shape;289;p12"/>
          <p:cNvSpPr txBox="1"/>
          <p:nvPr/>
        </p:nvSpPr>
        <p:spPr>
          <a:xfrm>
            <a:off x="-22466" y="334048"/>
            <a:ext cx="8793150" cy="1029106"/>
          </a:xfrm>
          <a:prstGeom prst="rect">
            <a:avLst/>
          </a:prstGeom>
          <a:solidFill>
            <a:srgbClr val="F5D327"/>
          </a:solid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000"/>
              <a:buFont typeface="Noto Sans Symbols"/>
              <a:buChar char="▪"/>
            </a:pPr>
            <a:r>
              <a:rPr lang="en-AU" sz="2000" dirty="0">
                <a:solidFill>
                  <a:schemeClr val="dk1"/>
                </a:solidFill>
                <a:latin typeface="Century Gothic"/>
                <a:ea typeface="Century Gothic"/>
                <a:cs typeface="Century Gothic"/>
                <a:sym typeface="Century Gothic"/>
              </a:rPr>
              <a:t>An </a:t>
            </a:r>
            <a:r>
              <a:rPr lang="en-AU" sz="2000" b="1" u="sng" dirty="0">
                <a:solidFill>
                  <a:schemeClr val="dk1"/>
                </a:solidFill>
                <a:latin typeface="Century Gothic"/>
                <a:ea typeface="Century Gothic"/>
                <a:cs typeface="Century Gothic"/>
                <a:sym typeface="Century Gothic"/>
              </a:rPr>
              <a:t>abstract noun </a:t>
            </a:r>
            <a:r>
              <a:rPr lang="en-AU" sz="2000" dirty="0">
                <a:solidFill>
                  <a:schemeClr val="dk1"/>
                </a:solidFill>
                <a:latin typeface="Century Gothic"/>
                <a:ea typeface="Century Gothic"/>
                <a:cs typeface="Century Gothic"/>
                <a:sym typeface="Century Gothic"/>
              </a:rPr>
              <a:t>is a noun (naming word) that you cannot experience with your senses (taste, touch, sight, sound and smell).</a:t>
            </a:r>
            <a:endParaRPr dirty="0"/>
          </a:p>
          <a:p>
            <a:pPr marL="228600" marR="0" lvl="0" indent="-228600" algn="l" rtl="0">
              <a:lnSpc>
                <a:spcPct val="90000"/>
              </a:lnSpc>
              <a:spcBef>
                <a:spcPts val="1000"/>
              </a:spcBef>
              <a:spcAft>
                <a:spcPts val="0"/>
              </a:spcAft>
              <a:buClr>
                <a:schemeClr val="dk1"/>
              </a:buClr>
              <a:buSzPts val="2000"/>
              <a:buFont typeface="Noto Sans Symbols"/>
              <a:buChar char="▪"/>
            </a:pPr>
            <a:r>
              <a:rPr lang="en-AU" sz="2000" b="1" u="sng" dirty="0">
                <a:solidFill>
                  <a:schemeClr val="dk1"/>
                </a:solidFill>
                <a:latin typeface="Century Gothic"/>
                <a:ea typeface="Century Gothic"/>
                <a:cs typeface="Century Gothic"/>
                <a:sym typeface="Century Gothic"/>
              </a:rPr>
              <a:t>Abstract nouns </a:t>
            </a:r>
            <a:r>
              <a:rPr lang="en-AU" sz="2000" dirty="0">
                <a:solidFill>
                  <a:schemeClr val="dk1"/>
                </a:solidFill>
                <a:latin typeface="Century Gothic"/>
                <a:ea typeface="Century Gothic"/>
                <a:cs typeface="Century Gothic"/>
                <a:sym typeface="Century Gothic"/>
              </a:rPr>
              <a:t>names </a:t>
            </a:r>
            <a:r>
              <a:rPr lang="en-AU" sz="2000" b="1" dirty="0">
                <a:solidFill>
                  <a:schemeClr val="dk1"/>
                </a:solidFill>
                <a:latin typeface="Century Gothic"/>
                <a:ea typeface="Century Gothic"/>
                <a:cs typeface="Century Gothic"/>
                <a:sym typeface="Century Gothic"/>
              </a:rPr>
              <a:t>ideas</a:t>
            </a:r>
            <a:r>
              <a:rPr lang="en-AU" sz="2000" dirty="0">
                <a:solidFill>
                  <a:schemeClr val="dk1"/>
                </a:solidFill>
                <a:latin typeface="Century Gothic"/>
                <a:ea typeface="Century Gothic"/>
                <a:cs typeface="Century Gothic"/>
                <a:sym typeface="Century Gothic"/>
              </a:rPr>
              <a:t> or </a:t>
            </a:r>
            <a:r>
              <a:rPr lang="en-AU" sz="2000" b="1" dirty="0">
                <a:solidFill>
                  <a:schemeClr val="dk1"/>
                </a:solidFill>
                <a:latin typeface="Century Gothic"/>
                <a:ea typeface="Century Gothic"/>
                <a:cs typeface="Century Gothic"/>
                <a:sym typeface="Century Gothic"/>
              </a:rPr>
              <a:t>feelings</a:t>
            </a:r>
            <a:r>
              <a:rPr lang="en-AU" sz="2000" dirty="0">
                <a:solidFill>
                  <a:schemeClr val="dk1"/>
                </a:solidFill>
                <a:latin typeface="Century Gothic"/>
                <a:ea typeface="Century Gothic"/>
                <a:cs typeface="Century Gothic"/>
                <a:sym typeface="Century Gothic"/>
              </a:rPr>
              <a:t>.</a:t>
            </a:r>
            <a:endParaRPr sz="2000" dirty="0">
              <a:solidFill>
                <a:schemeClr val="dk1"/>
              </a:solidFill>
              <a:latin typeface="Century Gothic"/>
              <a:ea typeface="Century Gothic"/>
              <a:cs typeface="Century Gothic"/>
              <a:sym typeface="Century Gothic"/>
            </a:endParaRPr>
          </a:p>
        </p:txBody>
      </p:sp>
      <p:sp>
        <p:nvSpPr>
          <p:cNvPr id="290" name="Google Shape;290;p12"/>
          <p:cNvSpPr/>
          <p:nvPr/>
        </p:nvSpPr>
        <p:spPr>
          <a:xfrm>
            <a:off x="299694" y="3529950"/>
            <a:ext cx="7709100" cy="492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2600">
                <a:solidFill>
                  <a:schemeClr val="dk1"/>
                </a:solidFill>
                <a:latin typeface="Century Gothic"/>
                <a:ea typeface="Century Gothic"/>
                <a:cs typeface="Century Gothic"/>
                <a:sym typeface="Century Gothic"/>
              </a:rPr>
              <a:t>The small child displayed curiousiness.</a:t>
            </a:r>
            <a:endParaRPr/>
          </a:p>
        </p:txBody>
      </p:sp>
      <p:sp>
        <p:nvSpPr>
          <p:cNvPr id="291" name="Google Shape;291;p12"/>
          <p:cNvSpPr txBox="1"/>
          <p:nvPr/>
        </p:nvSpPr>
        <p:spPr>
          <a:xfrm>
            <a:off x="299709" y="4544650"/>
            <a:ext cx="7239935"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600"/>
              <a:buFont typeface="Calibri"/>
              <a:buNone/>
            </a:pPr>
            <a:r>
              <a:rPr lang="en-AU" sz="2600">
                <a:solidFill>
                  <a:schemeClr val="dk1"/>
                </a:solidFill>
                <a:latin typeface="Century Gothic"/>
                <a:ea typeface="Century Gothic"/>
                <a:cs typeface="Century Gothic"/>
                <a:sym typeface="Century Gothic"/>
              </a:rPr>
              <a:t>The teacher exhibited unhappiness when the children didn’t listen to her instructions.</a:t>
            </a:r>
            <a:endParaRPr/>
          </a:p>
        </p:txBody>
      </p:sp>
      <p:sp>
        <p:nvSpPr>
          <p:cNvPr id="292" name="Google Shape;292;p12"/>
          <p:cNvSpPr txBox="1"/>
          <p:nvPr/>
        </p:nvSpPr>
        <p:spPr>
          <a:xfrm>
            <a:off x="259934" y="5458080"/>
            <a:ext cx="11845504"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600"/>
              <a:buFont typeface="Calibri"/>
              <a:buNone/>
            </a:pPr>
            <a:r>
              <a:rPr lang="en-AU" sz="2600" dirty="0" smtClean="0">
                <a:solidFill>
                  <a:schemeClr val="dk1"/>
                </a:solidFill>
                <a:latin typeface="Century Gothic"/>
                <a:ea typeface="Century Gothic"/>
                <a:cs typeface="Century Gothic"/>
                <a:sym typeface="Century Gothic"/>
              </a:rPr>
              <a:t>The education of children is the highest priority.</a:t>
            </a:r>
            <a:endParaRPr dirty="0"/>
          </a:p>
        </p:txBody>
      </p:sp>
      <p:sp>
        <p:nvSpPr>
          <p:cNvPr id="293" name="Google Shape;293;p12"/>
          <p:cNvSpPr/>
          <p:nvPr/>
        </p:nvSpPr>
        <p:spPr>
          <a:xfrm>
            <a:off x="154907" y="1912944"/>
            <a:ext cx="7010664" cy="707886"/>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000"/>
              <a:buFont typeface="Calibri"/>
              <a:buAutoNum type="arabicPeriod"/>
            </a:pPr>
            <a:r>
              <a:rPr lang="en-AU" sz="2000">
                <a:solidFill>
                  <a:schemeClr val="dk1"/>
                </a:solidFill>
                <a:latin typeface="Century Gothic"/>
                <a:ea typeface="Century Gothic"/>
                <a:cs typeface="Century Gothic"/>
                <a:sym typeface="Century Gothic"/>
              </a:rPr>
              <a:t>Identify the abstract noun in the sentences below.</a:t>
            </a:r>
            <a:endParaRPr/>
          </a:p>
          <a:p>
            <a:pPr marL="457200" marR="0" lvl="0" indent="-457200" algn="l" rtl="0">
              <a:spcBef>
                <a:spcPts val="0"/>
              </a:spcBef>
              <a:spcAft>
                <a:spcPts val="0"/>
              </a:spcAft>
              <a:buClr>
                <a:schemeClr val="dk1"/>
              </a:buClr>
              <a:buSzPts val="2000"/>
              <a:buFont typeface="Calibri"/>
              <a:buAutoNum type="arabicPeriod"/>
            </a:pPr>
            <a:r>
              <a:rPr lang="en-AU" sz="2000">
                <a:solidFill>
                  <a:schemeClr val="dk1"/>
                </a:solidFill>
                <a:latin typeface="Century Gothic"/>
                <a:ea typeface="Century Gothic"/>
                <a:cs typeface="Century Gothic"/>
                <a:sym typeface="Century Gothic"/>
              </a:rPr>
              <a:t>Write the abstract noun on your whiteboard.</a:t>
            </a:r>
            <a:endParaRPr/>
          </a:p>
        </p:txBody>
      </p:sp>
      <p:sp>
        <p:nvSpPr>
          <p:cNvPr id="294" name="Google Shape;294;p12"/>
          <p:cNvSpPr txBox="1"/>
          <p:nvPr/>
        </p:nvSpPr>
        <p:spPr>
          <a:xfrm>
            <a:off x="-1" y="-1"/>
            <a:ext cx="5366327" cy="369291"/>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dirty="0">
                <a:solidFill>
                  <a:schemeClr val="lt1"/>
                </a:solidFill>
                <a:latin typeface="Century Gothic"/>
                <a:ea typeface="Century Gothic"/>
                <a:cs typeface="Century Gothic"/>
                <a:sym typeface="Century Gothic"/>
              </a:rPr>
              <a:t>Concept Development- </a:t>
            </a:r>
            <a:r>
              <a:rPr lang="en-AU" sz="1800" b="1" dirty="0" smtClean="0">
                <a:solidFill>
                  <a:schemeClr val="lt1"/>
                </a:solidFill>
                <a:latin typeface="Century Gothic"/>
                <a:ea typeface="Century Gothic"/>
                <a:cs typeface="Century Gothic"/>
                <a:sym typeface="Century Gothic"/>
              </a:rPr>
              <a:t>re-explanation</a:t>
            </a:r>
            <a:endParaRPr dirty="0"/>
          </a:p>
        </p:txBody>
      </p:sp>
      <p:sp>
        <p:nvSpPr>
          <p:cNvPr id="295" name="Google Shape;295;p12"/>
          <p:cNvSpPr txBox="1"/>
          <p:nvPr/>
        </p:nvSpPr>
        <p:spPr>
          <a:xfrm>
            <a:off x="10221800" y="1027753"/>
            <a:ext cx="1988664" cy="1692771"/>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a:solidFill>
                  <a:schemeClr val="dk1"/>
                </a:solidFill>
                <a:latin typeface="Century Gothic"/>
                <a:ea typeface="Century Gothic"/>
                <a:cs typeface="Century Gothic"/>
                <a:sym typeface="Century Gothic"/>
              </a:rPr>
              <a:t>CFU:</a:t>
            </a:r>
            <a:endParaRPr/>
          </a:p>
          <a:p>
            <a:pPr marL="285750" marR="0" lvl="0" indent="-285750" algn="l" rtl="0">
              <a:spcBef>
                <a:spcPts val="0"/>
              </a:spcBef>
              <a:spcAft>
                <a:spcPts val="0"/>
              </a:spcAft>
              <a:buClr>
                <a:schemeClr val="dk1"/>
              </a:buClr>
              <a:buSzPts val="1800"/>
              <a:buFont typeface="Arial"/>
              <a:buChar char="•"/>
            </a:pPr>
            <a:r>
              <a:rPr lang="en-AU" sz="1800">
                <a:solidFill>
                  <a:schemeClr val="dk1"/>
                </a:solidFill>
                <a:latin typeface="Century Gothic"/>
                <a:ea typeface="Century Gothic"/>
                <a:cs typeface="Century Gothic"/>
                <a:sym typeface="Century Gothic"/>
              </a:rPr>
              <a:t>Explain why the circled words are abstract nouns.</a:t>
            </a:r>
            <a:endParaRPr/>
          </a:p>
        </p:txBody>
      </p:sp>
      <p:pic>
        <p:nvPicPr>
          <p:cNvPr id="296" name="Google Shape;296;p12" descr="Logo, icon&#10;&#10;Description automatically generated"/>
          <p:cNvPicPr preferRelativeResize="0"/>
          <p:nvPr/>
        </p:nvPicPr>
        <p:blipFill rotWithShape="1">
          <a:blip r:embed="rId3">
            <a:alphaModFix/>
          </a:blip>
          <a:srcRect/>
          <a:stretch/>
        </p:blipFill>
        <p:spPr>
          <a:xfrm>
            <a:off x="10976594" y="89736"/>
            <a:ext cx="674078" cy="674078"/>
          </a:xfrm>
          <a:prstGeom prst="rect">
            <a:avLst/>
          </a:prstGeom>
          <a:noFill/>
          <a:ln>
            <a:noFill/>
          </a:ln>
        </p:spPr>
      </p:pic>
      <p:pic>
        <p:nvPicPr>
          <p:cNvPr id="297" name="Google Shape;297;p12" descr="Icon&#10;&#10;Description automatically generated"/>
          <p:cNvPicPr preferRelativeResize="0"/>
          <p:nvPr/>
        </p:nvPicPr>
        <p:blipFill rotWithShape="1">
          <a:blip r:embed="rId4">
            <a:alphaModFix/>
          </a:blip>
          <a:srcRect/>
          <a:stretch/>
        </p:blipFill>
        <p:spPr>
          <a:xfrm>
            <a:off x="10182166" y="89735"/>
            <a:ext cx="674079" cy="674079"/>
          </a:xfrm>
          <a:prstGeom prst="rect">
            <a:avLst/>
          </a:prstGeom>
          <a:noFill/>
          <a:ln>
            <a:noFill/>
          </a:ln>
        </p:spPr>
      </p:pic>
      <p:pic>
        <p:nvPicPr>
          <p:cNvPr id="298" name="Google Shape;298;p12" descr="Icon&#10;&#10;Description automatically generated"/>
          <p:cNvPicPr preferRelativeResize="0"/>
          <p:nvPr/>
        </p:nvPicPr>
        <p:blipFill rotWithShape="1">
          <a:blip r:embed="rId5">
            <a:alphaModFix/>
          </a:blip>
          <a:srcRect/>
          <a:stretch/>
        </p:blipFill>
        <p:spPr>
          <a:xfrm>
            <a:off x="9387738" y="100831"/>
            <a:ext cx="674079" cy="674079"/>
          </a:xfrm>
          <a:prstGeom prst="rect">
            <a:avLst/>
          </a:prstGeom>
          <a:noFill/>
          <a:ln>
            <a:noFill/>
          </a:ln>
        </p:spPr>
      </p:pic>
      <p:sp>
        <p:nvSpPr>
          <p:cNvPr id="299" name="Google Shape;299;p12"/>
          <p:cNvSpPr txBox="1"/>
          <p:nvPr/>
        </p:nvSpPr>
        <p:spPr>
          <a:xfrm>
            <a:off x="9260015" y="3247132"/>
            <a:ext cx="2390657" cy="3139321"/>
          </a:xfrm>
          <a:prstGeom prst="rect">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a:solidFill>
                  <a:schemeClr val="dk1"/>
                </a:solidFill>
                <a:latin typeface="Calibri"/>
                <a:ea typeface="Calibri"/>
                <a:cs typeface="Calibri"/>
                <a:sym typeface="Calibri"/>
              </a:rPr>
              <a:t>The purpose of this slide is further practice at the concept development stage, prior to  moving on with the lesson. This is only required if there were some misconceptions identified in the Hinge Point.  </a:t>
            </a:r>
            <a:endParaRPr/>
          </a:p>
        </p:txBody>
      </p:sp>
      <p:sp>
        <p:nvSpPr>
          <p:cNvPr id="300" name="Google Shape;300;p12"/>
          <p:cNvSpPr/>
          <p:nvPr/>
        </p:nvSpPr>
        <p:spPr>
          <a:xfrm>
            <a:off x="4299678" y="3600425"/>
            <a:ext cx="2339100" cy="351600"/>
          </a:xfrm>
          <a:prstGeom prst="ellipse">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1" name="Google Shape;301;p12"/>
          <p:cNvSpPr/>
          <p:nvPr/>
        </p:nvSpPr>
        <p:spPr>
          <a:xfrm>
            <a:off x="3866798" y="4570250"/>
            <a:ext cx="2339100" cy="351600"/>
          </a:xfrm>
          <a:prstGeom prst="ellipse">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2" name="Google Shape;302;p12"/>
          <p:cNvSpPr/>
          <p:nvPr/>
        </p:nvSpPr>
        <p:spPr>
          <a:xfrm>
            <a:off x="949124" y="5520631"/>
            <a:ext cx="1794076" cy="351600"/>
          </a:xfrm>
          <a:prstGeom prst="ellipse">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03" name="Google Shape;303;p12" descr="Icon&#10;&#10;Description automatically generated"/>
          <p:cNvPicPr preferRelativeResize="0"/>
          <p:nvPr/>
        </p:nvPicPr>
        <p:blipFill rotWithShape="1">
          <a:blip r:embed="rId6">
            <a:alphaModFix/>
          </a:blip>
          <a:srcRect/>
          <a:stretch/>
        </p:blipFill>
        <p:spPr>
          <a:xfrm>
            <a:off x="9407555" y="817390"/>
            <a:ext cx="674078" cy="67407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14"/>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dirty="0" smtClean="0">
                <a:solidFill>
                  <a:schemeClr val="lt1"/>
                </a:solidFill>
                <a:latin typeface="Century Gothic"/>
                <a:ea typeface="Century Gothic"/>
                <a:cs typeface="Century Gothic"/>
                <a:sym typeface="Century Gothic"/>
              </a:rPr>
              <a:t>Skill Development: </a:t>
            </a:r>
            <a:r>
              <a:rPr lang="en-AU" sz="1800" b="1" dirty="0">
                <a:solidFill>
                  <a:schemeClr val="lt1"/>
                </a:solidFill>
                <a:latin typeface="Century Gothic"/>
                <a:ea typeface="Century Gothic"/>
                <a:cs typeface="Century Gothic"/>
                <a:sym typeface="Century Gothic"/>
              </a:rPr>
              <a:t>I do</a:t>
            </a:r>
            <a:endParaRPr dirty="0"/>
          </a:p>
        </p:txBody>
      </p:sp>
      <p:sp>
        <p:nvSpPr>
          <p:cNvPr id="331" name="Google Shape;331;p14"/>
          <p:cNvSpPr/>
          <p:nvPr/>
        </p:nvSpPr>
        <p:spPr>
          <a:xfrm>
            <a:off x="-1" y="327902"/>
            <a:ext cx="8776940" cy="1015622"/>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R="0" lvl="0" algn="l" rtl="0">
              <a:spcBef>
                <a:spcPts val="0"/>
              </a:spcBef>
              <a:spcAft>
                <a:spcPts val="0"/>
              </a:spcAft>
              <a:buClr>
                <a:schemeClr val="dk1"/>
              </a:buClr>
              <a:buSzPts val="2000"/>
            </a:pPr>
            <a:r>
              <a:rPr lang="en-AU" sz="2000" i="1" dirty="0">
                <a:solidFill>
                  <a:schemeClr val="dk1"/>
                </a:solidFill>
                <a:latin typeface="Century Gothic"/>
                <a:ea typeface="Century Gothic"/>
                <a:cs typeface="Century Gothic"/>
                <a:sym typeface="Century Gothic"/>
              </a:rPr>
              <a:t>Let’s write a sentence about the child below, using an abstract </a:t>
            </a:r>
            <a:r>
              <a:rPr lang="en-AU" sz="2000" i="1" dirty="0" smtClean="0">
                <a:solidFill>
                  <a:schemeClr val="dk1"/>
                </a:solidFill>
                <a:latin typeface="Century Gothic"/>
                <a:ea typeface="Century Gothic"/>
                <a:cs typeface="Century Gothic"/>
                <a:sym typeface="Century Gothic"/>
              </a:rPr>
              <a:t>noun.</a:t>
            </a:r>
            <a:endParaRPr i="1" dirty="0"/>
          </a:p>
          <a:p>
            <a:pPr marL="457200" marR="0" lvl="0" indent="-457200" algn="l" rtl="0">
              <a:spcBef>
                <a:spcPts val="0"/>
              </a:spcBef>
              <a:spcAft>
                <a:spcPts val="0"/>
              </a:spcAft>
              <a:buClr>
                <a:schemeClr val="dk1"/>
              </a:buClr>
              <a:buSzPts val="2000"/>
              <a:buFont typeface="Calibri"/>
              <a:buAutoNum type="arabicPeriod"/>
            </a:pPr>
            <a:r>
              <a:rPr lang="en-AU" sz="2000" dirty="0" smtClean="0">
                <a:solidFill>
                  <a:schemeClr val="dk1"/>
                </a:solidFill>
                <a:latin typeface="Century Gothic"/>
                <a:ea typeface="Century Gothic"/>
                <a:cs typeface="Century Gothic"/>
                <a:sym typeface="Century Gothic"/>
              </a:rPr>
              <a:t>Discuss with your partner what the child might be feeling? </a:t>
            </a:r>
            <a:endParaRPr dirty="0" smtClean="0"/>
          </a:p>
          <a:p>
            <a:pPr marL="457200" marR="0" lvl="0" indent="-457200" algn="l" rtl="0">
              <a:spcBef>
                <a:spcPts val="0"/>
              </a:spcBef>
              <a:spcAft>
                <a:spcPts val="0"/>
              </a:spcAft>
              <a:buClr>
                <a:schemeClr val="dk1"/>
              </a:buClr>
              <a:buSzPts val="2000"/>
              <a:buFont typeface="Calibri"/>
              <a:buAutoNum type="arabicPeriod"/>
            </a:pPr>
            <a:r>
              <a:rPr lang="en-AU" sz="2000" dirty="0" smtClean="0">
                <a:solidFill>
                  <a:schemeClr val="dk1"/>
                </a:solidFill>
                <a:latin typeface="Century Gothic"/>
                <a:ea typeface="Century Gothic"/>
                <a:cs typeface="Century Gothic"/>
                <a:sym typeface="Century Gothic"/>
              </a:rPr>
              <a:t>Complete the sentence using an abstract noun.</a:t>
            </a:r>
            <a:endParaRPr dirty="0"/>
          </a:p>
        </p:txBody>
      </p:sp>
      <p:sp>
        <p:nvSpPr>
          <p:cNvPr id="332" name="Google Shape;332;p14"/>
          <p:cNvSpPr txBox="1"/>
          <p:nvPr/>
        </p:nvSpPr>
        <p:spPr>
          <a:xfrm>
            <a:off x="10203336" y="913049"/>
            <a:ext cx="1988664" cy="1169511"/>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dirty="0">
                <a:solidFill>
                  <a:schemeClr val="dk1"/>
                </a:solidFill>
                <a:latin typeface="Century Gothic"/>
                <a:ea typeface="Century Gothic"/>
                <a:cs typeface="Century Gothic"/>
                <a:sym typeface="Century Gothic"/>
              </a:rPr>
              <a:t>CFU:</a:t>
            </a:r>
            <a:endParaRPr dirty="0"/>
          </a:p>
          <a:p>
            <a:pPr marL="285750" marR="0" lvl="0" indent="-285750" algn="l" rtl="0">
              <a:spcBef>
                <a:spcPts val="0"/>
              </a:spcBef>
              <a:spcAft>
                <a:spcPts val="0"/>
              </a:spcAft>
              <a:buClr>
                <a:schemeClr val="dk1"/>
              </a:buClr>
              <a:buSzPts val="1400"/>
              <a:buFont typeface="Arial"/>
              <a:buChar char="•"/>
            </a:pPr>
            <a:r>
              <a:rPr lang="en-AU" sz="1400" dirty="0">
                <a:solidFill>
                  <a:schemeClr val="dk1"/>
                </a:solidFill>
                <a:latin typeface="Century Gothic"/>
                <a:ea typeface="Century Gothic"/>
                <a:cs typeface="Century Gothic"/>
                <a:sym typeface="Century Gothic"/>
              </a:rPr>
              <a:t>What abstract noun can we use?</a:t>
            </a:r>
            <a:endParaRPr dirty="0"/>
          </a:p>
          <a:p>
            <a:pPr marL="0" marR="0" lvl="0" indent="0" algn="l" rtl="0">
              <a:spcBef>
                <a:spcPts val="0"/>
              </a:spcBef>
              <a:spcAft>
                <a:spcPts val="0"/>
              </a:spcAft>
              <a:buNone/>
            </a:pPr>
            <a:endParaRPr sz="1400" b="1" dirty="0">
              <a:solidFill>
                <a:schemeClr val="dk1"/>
              </a:solidFill>
              <a:latin typeface="Century Gothic"/>
              <a:ea typeface="Century Gothic"/>
              <a:cs typeface="Century Gothic"/>
              <a:sym typeface="Century Gothic"/>
            </a:endParaRPr>
          </a:p>
        </p:txBody>
      </p:sp>
      <p:sp>
        <p:nvSpPr>
          <p:cNvPr id="333" name="Google Shape;333;p14" descr="What is the 'right' age to have a child?"/>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34" name="Google Shape;334;p14" descr="What is the 'right' age to have a child?"/>
          <p:cNvPicPr preferRelativeResize="0"/>
          <p:nvPr/>
        </p:nvPicPr>
        <p:blipFill rotWithShape="1">
          <a:blip r:embed="rId3">
            <a:alphaModFix/>
          </a:blip>
          <a:srcRect/>
          <a:stretch/>
        </p:blipFill>
        <p:spPr>
          <a:xfrm>
            <a:off x="610216" y="4134081"/>
            <a:ext cx="2990234" cy="2242676"/>
          </a:xfrm>
          <a:prstGeom prst="rect">
            <a:avLst/>
          </a:prstGeom>
          <a:noFill/>
          <a:ln>
            <a:noFill/>
          </a:ln>
        </p:spPr>
      </p:pic>
      <p:sp>
        <p:nvSpPr>
          <p:cNvPr id="335" name="Google Shape;335;p14"/>
          <p:cNvSpPr/>
          <p:nvPr/>
        </p:nvSpPr>
        <p:spPr>
          <a:xfrm>
            <a:off x="3990408" y="5255419"/>
            <a:ext cx="6066600" cy="492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2600">
                <a:solidFill>
                  <a:schemeClr val="dk1"/>
                </a:solidFill>
                <a:latin typeface="Century Gothic"/>
                <a:ea typeface="Century Gothic"/>
                <a:cs typeface="Century Gothic"/>
                <a:sym typeface="Century Gothic"/>
              </a:rPr>
              <a:t>The child displayed ___________.</a:t>
            </a:r>
            <a:endParaRPr/>
          </a:p>
        </p:txBody>
      </p:sp>
      <p:pic>
        <p:nvPicPr>
          <p:cNvPr id="336" name="Google Shape;336;p14" descr="Logo, icon&#10;&#10;Description automatically generated"/>
          <p:cNvPicPr preferRelativeResize="0"/>
          <p:nvPr/>
        </p:nvPicPr>
        <p:blipFill rotWithShape="1">
          <a:blip r:embed="rId4">
            <a:alphaModFix/>
          </a:blip>
          <a:srcRect/>
          <a:stretch/>
        </p:blipFill>
        <p:spPr>
          <a:xfrm>
            <a:off x="11327210" y="69145"/>
            <a:ext cx="674078" cy="674078"/>
          </a:xfrm>
          <a:prstGeom prst="rect">
            <a:avLst/>
          </a:prstGeom>
          <a:noFill/>
          <a:ln>
            <a:noFill/>
          </a:ln>
        </p:spPr>
      </p:pic>
      <p:pic>
        <p:nvPicPr>
          <p:cNvPr id="337" name="Google Shape;337;p14" descr="Icon&#10;&#10;Description automatically generated"/>
          <p:cNvPicPr preferRelativeResize="0"/>
          <p:nvPr/>
        </p:nvPicPr>
        <p:blipFill rotWithShape="1">
          <a:blip r:embed="rId5">
            <a:alphaModFix/>
          </a:blip>
          <a:srcRect/>
          <a:stretch/>
        </p:blipFill>
        <p:spPr>
          <a:xfrm>
            <a:off x="10523589" y="99539"/>
            <a:ext cx="674079" cy="674079"/>
          </a:xfrm>
          <a:prstGeom prst="rect">
            <a:avLst/>
          </a:prstGeom>
          <a:noFill/>
          <a:ln>
            <a:noFill/>
          </a:ln>
        </p:spPr>
      </p:pic>
      <p:pic>
        <p:nvPicPr>
          <p:cNvPr id="338" name="Google Shape;338;p14" descr="Icon&#10;&#10;Description automatically generated"/>
          <p:cNvPicPr preferRelativeResize="0"/>
          <p:nvPr/>
        </p:nvPicPr>
        <p:blipFill rotWithShape="1">
          <a:blip r:embed="rId6">
            <a:alphaModFix/>
          </a:blip>
          <a:srcRect/>
          <a:stretch/>
        </p:blipFill>
        <p:spPr>
          <a:xfrm>
            <a:off x="9719969" y="81393"/>
            <a:ext cx="674078" cy="674078"/>
          </a:xfrm>
          <a:prstGeom prst="rect">
            <a:avLst/>
          </a:prstGeom>
          <a:noFill/>
          <a:ln>
            <a:noFill/>
          </a:ln>
        </p:spPr>
      </p:pic>
      <p:pic>
        <p:nvPicPr>
          <p:cNvPr id="339" name="Google Shape;339;p14" descr="Icon&#10;&#10;Description automatically generated"/>
          <p:cNvPicPr preferRelativeResize="0"/>
          <p:nvPr/>
        </p:nvPicPr>
        <p:blipFill rotWithShape="1">
          <a:blip r:embed="rId7">
            <a:alphaModFix/>
          </a:blip>
          <a:srcRect/>
          <a:stretch/>
        </p:blipFill>
        <p:spPr>
          <a:xfrm>
            <a:off x="8906481" y="94460"/>
            <a:ext cx="693813" cy="679158"/>
          </a:xfrm>
          <a:prstGeom prst="rect">
            <a:avLst/>
          </a:prstGeom>
          <a:noFill/>
          <a:ln>
            <a:noFill/>
          </a:ln>
        </p:spPr>
      </p:pic>
      <p:sp>
        <p:nvSpPr>
          <p:cNvPr id="2" name="TextBox 1"/>
          <p:cNvSpPr txBox="1"/>
          <p:nvPr/>
        </p:nvSpPr>
        <p:spPr>
          <a:xfrm>
            <a:off x="307975" y="2807855"/>
            <a:ext cx="2943225" cy="461665"/>
          </a:xfrm>
          <a:prstGeom prst="rect">
            <a:avLst/>
          </a:prstGeom>
          <a:noFill/>
          <a:ln w="38100">
            <a:solidFill>
              <a:srgbClr val="00B050"/>
            </a:solidFill>
          </a:ln>
        </p:spPr>
        <p:txBody>
          <a:bodyPr wrap="square" rtlCol="0">
            <a:spAutoFit/>
          </a:bodyPr>
          <a:lstStyle/>
          <a:p>
            <a:pPr algn="ctr"/>
            <a:r>
              <a:rPr lang="en-AU" sz="2400" dirty="0" smtClean="0">
                <a:latin typeface="Century Gothic" panose="020B0502020202020204" pitchFamily="34" charset="0"/>
              </a:rPr>
              <a:t>happiness</a:t>
            </a:r>
            <a:endParaRPr lang="en-AU" sz="2400" dirty="0">
              <a:latin typeface="Century Gothic" panose="020B0502020202020204" pitchFamily="34" charset="0"/>
            </a:endParaRPr>
          </a:p>
        </p:txBody>
      </p:sp>
      <p:sp>
        <p:nvSpPr>
          <p:cNvPr id="13" name="TextBox 12"/>
          <p:cNvSpPr txBox="1"/>
          <p:nvPr/>
        </p:nvSpPr>
        <p:spPr>
          <a:xfrm>
            <a:off x="3577833" y="2807854"/>
            <a:ext cx="2943225" cy="461665"/>
          </a:xfrm>
          <a:prstGeom prst="rect">
            <a:avLst/>
          </a:prstGeom>
          <a:noFill/>
          <a:ln w="38100">
            <a:solidFill>
              <a:srgbClr val="00B050"/>
            </a:solidFill>
          </a:ln>
        </p:spPr>
        <p:txBody>
          <a:bodyPr wrap="square" rtlCol="0">
            <a:spAutoFit/>
          </a:bodyPr>
          <a:lstStyle/>
          <a:p>
            <a:pPr algn="ctr"/>
            <a:r>
              <a:rPr lang="en-AU" sz="2400" dirty="0" smtClean="0">
                <a:latin typeface="Century Gothic" panose="020B0502020202020204" pitchFamily="34" charset="0"/>
              </a:rPr>
              <a:t>cheekiness</a:t>
            </a:r>
            <a:endParaRPr lang="en-AU" sz="2400" dirty="0">
              <a:latin typeface="Century Gothic" panose="020B0502020202020204" pitchFamily="34" charset="0"/>
            </a:endParaRPr>
          </a:p>
        </p:txBody>
      </p:sp>
      <p:sp>
        <p:nvSpPr>
          <p:cNvPr id="14" name="TextBox 13"/>
          <p:cNvSpPr txBox="1"/>
          <p:nvPr/>
        </p:nvSpPr>
        <p:spPr>
          <a:xfrm>
            <a:off x="6776744" y="2807854"/>
            <a:ext cx="2943225" cy="461665"/>
          </a:xfrm>
          <a:prstGeom prst="rect">
            <a:avLst/>
          </a:prstGeom>
          <a:noFill/>
          <a:ln w="38100">
            <a:solidFill>
              <a:srgbClr val="00B050"/>
            </a:solidFill>
          </a:ln>
        </p:spPr>
        <p:txBody>
          <a:bodyPr wrap="square" rtlCol="0">
            <a:spAutoFit/>
          </a:bodyPr>
          <a:lstStyle/>
          <a:p>
            <a:pPr algn="ctr"/>
            <a:r>
              <a:rPr lang="en-AU" sz="2400" dirty="0" smtClean="0">
                <a:latin typeface="Century Gothic" panose="020B0502020202020204" pitchFamily="34" charset="0"/>
              </a:rPr>
              <a:t>sadness</a:t>
            </a:r>
            <a:endParaRPr lang="en-AU" sz="2400" dirty="0">
              <a:latin typeface="Century Gothic" panose="020B0502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15"/>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lvl="0"/>
            <a:r>
              <a:rPr lang="en-AU" sz="1800" b="1" dirty="0">
                <a:solidFill>
                  <a:schemeClr val="lt1"/>
                </a:solidFill>
                <a:latin typeface="Century Gothic"/>
                <a:ea typeface="Century Gothic"/>
                <a:cs typeface="Century Gothic"/>
                <a:sym typeface="Century Gothic"/>
              </a:rPr>
              <a:t>Skill Development: We </a:t>
            </a:r>
            <a:r>
              <a:rPr lang="en-AU" sz="1800" b="1" dirty="0">
                <a:solidFill>
                  <a:schemeClr val="lt1"/>
                </a:solidFill>
                <a:latin typeface="Century Gothic"/>
                <a:ea typeface="Century Gothic"/>
                <a:cs typeface="Century Gothic"/>
                <a:sym typeface="Century Gothic"/>
              </a:rPr>
              <a:t>do</a:t>
            </a:r>
            <a:endParaRPr lang="en-AU" sz="1800" dirty="0"/>
          </a:p>
        </p:txBody>
      </p:sp>
      <p:pic>
        <p:nvPicPr>
          <p:cNvPr id="345" name="Google Shape;345;p15" descr="Logo, icon&#10;&#10;Description automatically generated"/>
          <p:cNvPicPr preferRelativeResize="0"/>
          <p:nvPr/>
        </p:nvPicPr>
        <p:blipFill rotWithShape="1">
          <a:blip r:embed="rId3">
            <a:alphaModFix/>
          </a:blip>
          <a:srcRect/>
          <a:stretch/>
        </p:blipFill>
        <p:spPr>
          <a:xfrm>
            <a:off x="11327210" y="69145"/>
            <a:ext cx="674078" cy="674078"/>
          </a:xfrm>
          <a:prstGeom prst="rect">
            <a:avLst/>
          </a:prstGeom>
          <a:noFill/>
          <a:ln>
            <a:noFill/>
          </a:ln>
        </p:spPr>
      </p:pic>
      <p:pic>
        <p:nvPicPr>
          <p:cNvPr id="346" name="Google Shape;346;p15" descr="Icon&#10;&#10;Description automatically generated"/>
          <p:cNvPicPr preferRelativeResize="0"/>
          <p:nvPr/>
        </p:nvPicPr>
        <p:blipFill rotWithShape="1">
          <a:blip r:embed="rId4">
            <a:alphaModFix/>
          </a:blip>
          <a:srcRect/>
          <a:stretch/>
        </p:blipFill>
        <p:spPr>
          <a:xfrm>
            <a:off x="10523589" y="99539"/>
            <a:ext cx="674079" cy="674079"/>
          </a:xfrm>
          <a:prstGeom prst="rect">
            <a:avLst/>
          </a:prstGeom>
          <a:noFill/>
          <a:ln>
            <a:noFill/>
          </a:ln>
        </p:spPr>
      </p:pic>
      <p:pic>
        <p:nvPicPr>
          <p:cNvPr id="347" name="Google Shape;347;p15" descr="Icon&#10;&#10;Description automatically generated"/>
          <p:cNvPicPr preferRelativeResize="0"/>
          <p:nvPr/>
        </p:nvPicPr>
        <p:blipFill rotWithShape="1">
          <a:blip r:embed="rId5">
            <a:alphaModFix/>
          </a:blip>
          <a:srcRect/>
          <a:stretch/>
        </p:blipFill>
        <p:spPr>
          <a:xfrm>
            <a:off x="9719969" y="81393"/>
            <a:ext cx="674078" cy="674078"/>
          </a:xfrm>
          <a:prstGeom prst="rect">
            <a:avLst/>
          </a:prstGeom>
          <a:noFill/>
          <a:ln>
            <a:noFill/>
          </a:ln>
        </p:spPr>
      </p:pic>
      <p:sp>
        <p:nvSpPr>
          <p:cNvPr id="348" name="Google Shape;348;p15"/>
          <p:cNvSpPr/>
          <p:nvPr/>
        </p:nvSpPr>
        <p:spPr>
          <a:xfrm>
            <a:off x="0" y="369331"/>
            <a:ext cx="8801177" cy="1015622"/>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lvl="0">
              <a:buClr>
                <a:schemeClr val="dk1"/>
              </a:buClr>
              <a:buSzPts val="2000"/>
            </a:pPr>
            <a:r>
              <a:rPr lang="en-AU" sz="2000" i="1" dirty="0">
                <a:solidFill>
                  <a:schemeClr val="dk1"/>
                </a:solidFill>
                <a:latin typeface="Century Gothic"/>
                <a:ea typeface="Century Gothic"/>
                <a:cs typeface="Century Gothic"/>
                <a:sym typeface="Century Gothic"/>
              </a:rPr>
              <a:t>Let’s write a sentence about the child below, using an abstract noun.</a:t>
            </a:r>
            <a:endParaRPr lang="en-AU" sz="2000" i="1" dirty="0"/>
          </a:p>
          <a:p>
            <a:pPr marL="457200" lvl="0" indent="-457200">
              <a:buClr>
                <a:schemeClr val="dk1"/>
              </a:buClr>
              <a:buSzPts val="2000"/>
              <a:buFont typeface="Calibri"/>
              <a:buAutoNum type="arabicPeriod"/>
            </a:pPr>
            <a:r>
              <a:rPr lang="en-AU" sz="2000" dirty="0">
                <a:solidFill>
                  <a:schemeClr val="dk1"/>
                </a:solidFill>
                <a:latin typeface="Century Gothic"/>
                <a:ea typeface="Century Gothic"/>
                <a:cs typeface="Century Gothic"/>
                <a:sym typeface="Century Gothic"/>
              </a:rPr>
              <a:t>Discuss with your partner what the child might be feeling? </a:t>
            </a:r>
            <a:endParaRPr lang="en-AU" sz="2000" dirty="0"/>
          </a:p>
          <a:p>
            <a:pPr marL="457200" lvl="0" indent="-457200">
              <a:buClr>
                <a:schemeClr val="dk1"/>
              </a:buClr>
              <a:buSzPts val="2000"/>
              <a:buFont typeface="Calibri"/>
              <a:buAutoNum type="arabicPeriod"/>
            </a:pPr>
            <a:r>
              <a:rPr lang="en-AU" sz="2000" dirty="0">
                <a:solidFill>
                  <a:schemeClr val="dk1"/>
                </a:solidFill>
                <a:latin typeface="Century Gothic"/>
                <a:ea typeface="Century Gothic"/>
                <a:cs typeface="Century Gothic"/>
                <a:sym typeface="Century Gothic"/>
              </a:rPr>
              <a:t>Complete the sentence using an abstract noun.</a:t>
            </a:r>
            <a:endParaRPr lang="en-AU" sz="2000" dirty="0"/>
          </a:p>
        </p:txBody>
      </p:sp>
      <p:sp>
        <p:nvSpPr>
          <p:cNvPr id="349" name="Google Shape;349;p15"/>
          <p:cNvSpPr txBox="1"/>
          <p:nvPr/>
        </p:nvSpPr>
        <p:spPr>
          <a:xfrm>
            <a:off x="10203336" y="913049"/>
            <a:ext cx="1988664" cy="1384954"/>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dirty="0">
                <a:solidFill>
                  <a:schemeClr val="dk1"/>
                </a:solidFill>
                <a:latin typeface="Century Gothic"/>
                <a:ea typeface="Century Gothic"/>
                <a:cs typeface="Century Gothic"/>
                <a:sym typeface="Century Gothic"/>
              </a:rPr>
              <a:t>CFU:</a:t>
            </a:r>
            <a:endParaRPr dirty="0"/>
          </a:p>
          <a:p>
            <a:pPr marL="285750" marR="0" lvl="0" indent="-285750" algn="l" rtl="0">
              <a:spcBef>
                <a:spcPts val="0"/>
              </a:spcBef>
              <a:spcAft>
                <a:spcPts val="0"/>
              </a:spcAft>
              <a:buClr>
                <a:schemeClr val="dk1"/>
              </a:buClr>
              <a:buSzPts val="1400"/>
              <a:buFont typeface="Arial"/>
              <a:buChar char="•"/>
            </a:pPr>
            <a:r>
              <a:rPr lang="en-AU" sz="1400" dirty="0">
                <a:solidFill>
                  <a:schemeClr val="dk1"/>
                </a:solidFill>
                <a:latin typeface="Century Gothic"/>
                <a:ea typeface="Century Gothic"/>
                <a:cs typeface="Century Gothic"/>
                <a:sym typeface="Century Gothic"/>
              </a:rPr>
              <a:t>What abstract noun have you used? Explain why it is abstract.</a:t>
            </a:r>
            <a:endParaRPr dirty="0"/>
          </a:p>
          <a:p>
            <a:pPr marL="0" marR="0" lvl="0" indent="0" algn="l" rtl="0">
              <a:spcBef>
                <a:spcPts val="0"/>
              </a:spcBef>
              <a:spcAft>
                <a:spcPts val="0"/>
              </a:spcAft>
              <a:buNone/>
            </a:pPr>
            <a:endParaRPr sz="1400" b="1" dirty="0">
              <a:solidFill>
                <a:schemeClr val="dk1"/>
              </a:solidFill>
              <a:latin typeface="Century Gothic"/>
              <a:ea typeface="Century Gothic"/>
              <a:cs typeface="Century Gothic"/>
              <a:sym typeface="Century Gothic"/>
            </a:endParaRPr>
          </a:p>
        </p:txBody>
      </p:sp>
      <p:pic>
        <p:nvPicPr>
          <p:cNvPr id="350" name="Google Shape;350;p15" descr="crazy, irate, angry, mad, upset, person, young, woman ..."/>
          <p:cNvPicPr preferRelativeResize="0"/>
          <p:nvPr/>
        </p:nvPicPr>
        <p:blipFill rotWithShape="1">
          <a:blip r:embed="rId6">
            <a:alphaModFix/>
          </a:blip>
          <a:srcRect/>
          <a:stretch/>
        </p:blipFill>
        <p:spPr>
          <a:xfrm>
            <a:off x="3175577" y="3034145"/>
            <a:ext cx="3985376" cy="2658427"/>
          </a:xfrm>
          <a:prstGeom prst="rect">
            <a:avLst/>
          </a:prstGeom>
          <a:noFill/>
          <a:ln>
            <a:noFill/>
          </a:ln>
        </p:spPr>
      </p:pic>
      <p:pic>
        <p:nvPicPr>
          <p:cNvPr id="351" name="Google Shape;351;p15" descr="Icon&#10;&#10;Description automatically generated"/>
          <p:cNvPicPr preferRelativeResize="0"/>
          <p:nvPr/>
        </p:nvPicPr>
        <p:blipFill rotWithShape="1">
          <a:blip r:embed="rId7">
            <a:alphaModFix/>
          </a:blip>
          <a:srcRect/>
          <a:stretch/>
        </p:blipFill>
        <p:spPr>
          <a:xfrm>
            <a:off x="8906481" y="94460"/>
            <a:ext cx="693813" cy="679158"/>
          </a:xfrm>
          <a:prstGeom prst="rect">
            <a:avLst/>
          </a:prstGeom>
          <a:noFill/>
          <a:ln>
            <a:noFill/>
          </a:ln>
        </p:spPr>
      </p:pic>
      <p:sp>
        <p:nvSpPr>
          <p:cNvPr id="10" name="Google Shape;335;p14"/>
          <p:cNvSpPr/>
          <p:nvPr/>
        </p:nvSpPr>
        <p:spPr>
          <a:xfrm>
            <a:off x="2466721" y="5987201"/>
            <a:ext cx="8463091" cy="4924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2600" dirty="0" smtClean="0">
                <a:solidFill>
                  <a:schemeClr val="dk1"/>
                </a:solidFill>
                <a:latin typeface="Century Gothic"/>
                <a:ea typeface="Century Gothic"/>
                <a:cs typeface="Century Gothic"/>
                <a:sym typeface="Century Gothic"/>
              </a:rPr>
              <a:t>She felt ______________ towards her parents. </a:t>
            </a:r>
            <a:endParaRPr dirty="0"/>
          </a:p>
        </p:txBody>
      </p:sp>
      <p:sp>
        <p:nvSpPr>
          <p:cNvPr id="11" name="TextBox 10"/>
          <p:cNvSpPr txBox="1"/>
          <p:nvPr/>
        </p:nvSpPr>
        <p:spPr>
          <a:xfrm>
            <a:off x="474230" y="2067171"/>
            <a:ext cx="2943225" cy="461665"/>
          </a:xfrm>
          <a:prstGeom prst="rect">
            <a:avLst/>
          </a:prstGeom>
          <a:noFill/>
          <a:ln w="38100">
            <a:solidFill>
              <a:srgbClr val="00B050"/>
            </a:solidFill>
          </a:ln>
        </p:spPr>
        <p:txBody>
          <a:bodyPr wrap="square" rtlCol="0">
            <a:spAutoFit/>
          </a:bodyPr>
          <a:lstStyle/>
          <a:p>
            <a:pPr algn="ctr"/>
            <a:r>
              <a:rPr lang="en-AU" sz="2400" dirty="0" smtClean="0">
                <a:latin typeface="Century Gothic" panose="020B0502020202020204" pitchFamily="34" charset="0"/>
              </a:rPr>
              <a:t>anger</a:t>
            </a:r>
            <a:endParaRPr lang="en-AU" sz="2400" dirty="0">
              <a:latin typeface="Century Gothic" panose="020B0502020202020204" pitchFamily="34" charset="0"/>
            </a:endParaRPr>
          </a:p>
        </p:txBody>
      </p:sp>
      <p:sp>
        <p:nvSpPr>
          <p:cNvPr id="12" name="TextBox 11"/>
          <p:cNvSpPr txBox="1"/>
          <p:nvPr/>
        </p:nvSpPr>
        <p:spPr>
          <a:xfrm>
            <a:off x="3744088" y="2067170"/>
            <a:ext cx="2943225" cy="461665"/>
          </a:xfrm>
          <a:prstGeom prst="rect">
            <a:avLst/>
          </a:prstGeom>
          <a:noFill/>
          <a:ln w="38100">
            <a:solidFill>
              <a:srgbClr val="00B050"/>
            </a:solidFill>
          </a:ln>
        </p:spPr>
        <p:txBody>
          <a:bodyPr wrap="square" rtlCol="0">
            <a:spAutoFit/>
          </a:bodyPr>
          <a:lstStyle/>
          <a:p>
            <a:pPr algn="ctr"/>
            <a:r>
              <a:rPr lang="en-AU" sz="2400" dirty="0" smtClean="0">
                <a:latin typeface="Century Gothic" panose="020B0502020202020204" pitchFamily="34" charset="0"/>
              </a:rPr>
              <a:t>resentment</a:t>
            </a:r>
            <a:endParaRPr lang="en-AU" sz="2400" dirty="0">
              <a:latin typeface="Century Gothic" panose="020B0502020202020204" pitchFamily="34" charset="0"/>
            </a:endParaRPr>
          </a:p>
        </p:txBody>
      </p:sp>
      <p:sp>
        <p:nvSpPr>
          <p:cNvPr id="13" name="TextBox 12"/>
          <p:cNvSpPr txBox="1"/>
          <p:nvPr/>
        </p:nvSpPr>
        <p:spPr>
          <a:xfrm>
            <a:off x="6942999" y="2067170"/>
            <a:ext cx="2943225" cy="461665"/>
          </a:xfrm>
          <a:prstGeom prst="rect">
            <a:avLst/>
          </a:prstGeom>
          <a:noFill/>
          <a:ln w="38100">
            <a:solidFill>
              <a:srgbClr val="00B050"/>
            </a:solidFill>
          </a:ln>
        </p:spPr>
        <p:txBody>
          <a:bodyPr wrap="square" rtlCol="0">
            <a:spAutoFit/>
          </a:bodyPr>
          <a:lstStyle/>
          <a:p>
            <a:pPr algn="ctr"/>
            <a:r>
              <a:rPr lang="en-AU" sz="2400" dirty="0" smtClean="0">
                <a:latin typeface="Century Gothic" panose="020B0502020202020204" pitchFamily="34" charset="0"/>
              </a:rPr>
              <a:t>love</a:t>
            </a:r>
            <a:endParaRPr lang="en-AU" sz="2400" dirty="0">
              <a:latin typeface="Century Gothic" panose="020B0502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15"/>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lvl="0"/>
            <a:r>
              <a:rPr lang="en-AU" sz="1800" b="1" dirty="0">
                <a:solidFill>
                  <a:schemeClr val="lt1"/>
                </a:solidFill>
                <a:latin typeface="Century Gothic"/>
                <a:ea typeface="Century Gothic"/>
                <a:cs typeface="Century Gothic"/>
                <a:sym typeface="Century Gothic"/>
              </a:rPr>
              <a:t>Skill Development: We </a:t>
            </a:r>
            <a:r>
              <a:rPr lang="en-AU" sz="1800" b="1" dirty="0">
                <a:solidFill>
                  <a:schemeClr val="lt1"/>
                </a:solidFill>
                <a:latin typeface="Century Gothic"/>
                <a:ea typeface="Century Gothic"/>
                <a:cs typeface="Century Gothic"/>
                <a:sym typeface="Century Gothic"/>
              </a:rPr>
              <a:t>do</a:t>
            </a:r>
            <a:endParaRPr lang="en-AU" sz="1800" dirty="0"/>
          </a:p>
        </p:txBody>
      </p:sp>
      <p:pic>
        <p:nvPicPr>
          <p:cNvPr id="345" name="Google Shape;345;p15" descr="Logo, icon&#10;&#10;Description automatically generated"/>
          <p:cNvPicPr preferRelativeResize="0"/>
          <p:nvPr/>
        </p:nvPicPr>
        <p:blipFill rotWithShape="1">
          <a:blip r:embed="rId3">
            <a:alphaModFix/>
          </a:blip>
          <a:srcRect/>
          <a:stretch/>
        </p:blipFill>
        <p:spPr>
          <a:xfrm>
            <a:off x="11327210" y="69145"/>
            <a:ext cx="674078" cy="674078"/>
          </a:xfrm>
          <a:prstGeom prst="rect">
            <a:avLst/>
          </a:prstGeom>
          <a:noFill/>
          <a:ln>
            <a:noFill/>
          </a:ln>
        </p:spPr>
      </p:pic>
      <p:pic>
        <p:nvPicPr>
          <p:cNvPr id="346" name="Google Shape;346;p15" descr="Icon&#10;&#10;Description automatically generated"/>
          <p:cNvPicPr preferRelativeResize="0"/>
          <p:nvPr/>
        </p:nvPicPr>
        <p:blipFill rotWithShape="1">
          <a:blip r:embed="rId4">
            <a:alphaModFix/>
          </a:blip>
          <a:srcRect/>
          <a:stretch/>
        </p:blipFill>
        <p:spPr>
          <a:xfrm>
            <a:off x="10523589" y="99539"/>
            <a:ext cx="674079" cy="674079"/>
          </a:xfrm>
          <a:prstGeom prst="rect">
            <a:avLst/>
          </a:prstGeom>
          <a:noFill/>
          <a:ln>
            <a:noFill/>
          </a:ln>
        </p:spPr>
      </p:pic>
      <p:pic>
        <p:nvPicPr>
          <p:cNvPr id="347" name="Google Shape;347;p15" descr="Icon&#10;&#10;Description automatically generated"/>
          <p:cNvPicPr preferRelativeResize="0"/>
          <p:nvPr/>
        </p:nvPicPr>
        <p:blipFill rotWithShape="1">
          <a:blip r:embed="rId5">
            <a:alphaModFix/>
          </a:blip>
          <a:srcRect/>
          <a:stretch/>
        </p:blipFill>
        <p:spPr>
          <a:xfrm>
            <a:off x="9719969" y="81393"/>
            <a:ext cx="674078" cy="674078"/>
          </a:xfrm>
          <a:prstGeom prst="rect">
            <a:avLst/>
          </a:prstGeom>
          <a:noFill/>
          <a:ln>
            <a:noFill/>
          </a:ln>
        </p:spPr>
      </p:pic>
      <p:sp>
        <p:nvSpPr>
          <p:cNvPr id="348" name="Google Shape;348;p15"/>
          <p:cNvSpPr/>
          <p:nvPr/>
        </p:nvSpPr>
        <p:spPr>
          <a:xfrm>
            <a:off x="0" y="369331"/>
            <a:ext cx="8801177" cy="1015622"/>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lvl="0">
              <a:buClr>
                <a:schemeClr val="dk1"/>
              </a:buClr>
              <a:buSzPts val="2000"/>
            </a:pPr>
            <a:r>
              <a:rPr lang="en-AU" sz="2000" i="1" dirty="0">
                <a:solidFill>
                  <a:schemeClr val="dk1"/>
                </a:solidFill>
                <a:latin typeface="Century Gothic"/>
                <a:ea typeface="Century Gothic"/>
                <a:cs typeface="Century Gothic"/>
                <a:sym typeface="Century Gothic"/>
              </a:rPr>
              <a:t>Let’s write a sentence about the child below, using an abstract noun.</a:t>
            </a:r>
            <a:endParaRPr lang="en-AU" sz="2000" i="1" dirty="0"/>
          </a:p>
          <a:p>
            <a:pPr marL="457200" lvl="0" indent="-457200">
              <a:buClr>
                <a:schemeClr val="dk1"/>
              </a:buClr>
              <a:buSzPts val="2000"/>
              <a:buFont typeface="Calibri"/>
              <a:buAutoNum type="arabicPeriod"/>
            </a:pPr>
            <a:r>
              <a:rPr lang="en-AU" sz="2000" dirty="0">
                <a:solidFill>
                  <a:schemeClr val="dk1"/>
                </a:solidFill>
                <a:latin typeface="Century Gothic"/>
                <a:ea typeface="Century Gothic"/>
                <a:cs typeface="Century Gothic"/>
                <a:sym typeface="Century Gothic"/>
              </a:rPr>
              <a:t>Discuss with your partner what the child might be feeling? </a:t>
            </a:r>
            <a:endParaRPr lang="en-AU" sz="2000" dirty="0"/>
          </a:p>
          <a:p>
            <a:pPr marL="457200" lvl="0" indent="-457200">
              <a:buClr>
                <a:schemeClr val="dk1"/>
              </a:buClr>
              <a:buSzPts val="2000"/>
              <a:buFont typeface="Calibri"/>
              <a:buAutoNum type="arabicPeriod"/>
            </a:pPr>
            <a:r>
              <a:rPr lang="en-AU" sz="2000" dirty="0">
                <a:solidFill>
                  <a:schemeClr val="dk1"/>
                </a:solidFill>
                <a:latin typeface="Century Gothic"/>
                <a:ea typeface="Century Gothic"/>
                <a:cs typeface="Century Gothic"/>
                <a:sym typeface="Century Gothic"/>
              </a:rPr>
              <a:t>Complete the sentence using an abstract noun.</a:t>
            </a:r>
            <a:endParaRPr lang="en-AU" sz="2000" dirty="0"/>
          </a:p>
        </p:txBody>
      </p:sp>
      <p:sp>
        <p:nvSpPr>
          <p:cNvPr id="349" name="Google Shape;349;p15"/>
          <p:cNvSpPr txBox="1"/>
          <p:nvPr/>
        </p:nvSpPr>
        <p:spPr>
          <a:xfrm>
            <a:off x="10203336" y="913049"/>
            <a:ext cx="1988664" cy="1384954"/>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dirty="0">
                <a:solidFill>
                  <a:schemeClr val="dk1"/>
                </a:solidFill>
                <a:latin typeface="Century Gothic"/>
                <a:ea typeface="Century Gothic"/>
                <a:cs typeface="Century Gothic"/>
                <a:sym typeface="Century Gothic"/>
              </a:rPr>
              <a:t>CFU:</a:t>
            </a:r>
            <a:endParaRPr dirty="0"/>
          </a:p>
          <a:p>
            <a:pPr marL="285750" marR="0" lvl="0" indent="-285750" algn="l" rtl="0">
              <a:spcBef>
                <a:spcPts val="0"/>
              </a:spcBef>
              <a:spcAft>
                <a:spcPts val="0"/>
              </a:spcAft>
              <a:buClr>
                <a:schemeClr val="dk1"/>
              </a:buClr>
              <a:buSzPts val="1400"/>
              <a:buFont typeface="Arial"/>
              <a:buChar char="•"/>
            </a:pPr>
            <a:r>
              <a:rPr lang="en-AU" sz="1400" dirty="0">
                <a:solidFill>
                  <a:schemeClr val="dk1"/>
                </a:solidFill>
                <a:latin typeface="Century Gothic"/>
                <a:ea typeface="Century Gothic"/>
                <a:cs typeface="Century Gothic"/>
                <a:sym typeface="Century Gothic"/>
              </a:rPr>
              <a:t>What abstract noun have you used? Explain why it is abstract.</a:t>
            </a:r>
            <a:endParaRPr dirty="0"/>
          </a:p>
          <a:p>
            <a:pPr marL="0" marR="0" lvl="0" indent="0" algn="l" rtl="0">
              <a:spcBef>
                <a:spcPts val="0"/>
              </a:spcBef>
              <a:spcAft>
                <a:spcPts val="0"/>
              </a:spcAft>
              <a:buNone/>
            </a:pPr>
            <a:endParaRPr sz="1400" b="1" dirty="0">
              <a:solidFill>
                <a:schemeClr val="dk1"/>
              </a:solidFill>
              <a:latin typeface="Century Gothic"/>
              <a:ea typeface="Century Gothic"/>
              <a:cs typeface="Century Gothic"/>
              <a:sym typeface="Century Gothic"/>
            </a:endParaRPr>
          </a:p>
        </p:txBody>
      </p:sp>
      <p:pic>
        <p:nvPicPr>
          <p:cNvPr id="351" name="Google Shape;351;p15" descr="Icon&#10;&#10;Description automatically generated"/>
          <p:cNvPicPr preferRelativeResize="0"/>
          <p:nvPr/>
        </p:nvPicPr>
        <p:blipFill rotWithShape="1">
          <a:blip r:embed="rId6">
            <a:alphaModFix/>
          </a:blip>
          <a:srcRect/>
          <a:stretch/>
        </p:blipFill>
        <p:spPr>
          <a:xfrm>
            <a:off x="8906481" y="94460"/>
            <a:ext cx="693813" cy="679158"/>
          </a:xfrm>
          <a:prstGeom prst="rect">
            <a:avLst/>
          </a:prstGeom>
          <a:noFill/>
          <a:ln>
            <a:noFill/>
          </a:ln>
        </p:spPr>
      </p:pic>
      <p:sp>
        <p:nvSpPr>
          <p:cNvPr id="10" name="Google Shape;335;p14"/>
          <p:cNvSpPr/>
          <p:nvPr/>
        </p:nvSpPr>
        <p:spPr>
          <a:xfrm>
            <a:off x="2397537" y="6033382"/>
            <a:ext cx="8463091" cy="4924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2600" dirty="0" smtClean="0">
                <a:solidFill>
                  <a:schemeClr val="dk1"/>
                </a:solidFill>
                <a:latin typeface="Century Gothic"/>
                <a:ea typeface="Century Gothic"/>
                <a:cs typeface="Century Gothic"/>
                <a:sym typeface="Century Gothic"/>
              </a:rPr>
              <a:t>She was overcome with ________________. </a:t>
            </a:r>
            <a:endParaRPr dirty="0"/>
          </a:p>
        </p:txBody>
      </p:sp>
      <p:pic>
        <p:nvPicPr>
          <p:cNvPr id="2050" name="Picture 2" descr="See the source im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57029" y="2464771"/>
            <a:ext cx="5109152" cy="34018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28047" y="2067170"/>
            <a:ext cx="2943225" cy="461665"/>
          </a:xfrm>
          <a:prstGeom prst="rect">
            <a:avLst/>
          </a:prstGeom>
          <a:noFill/>
          <a:ln w="38100">
            <a:solidFill>
              <a:srgbClr val="00B050"/>
            </a:solidFill>
          </a:ln>
        </p:spPr>
        <p:txBody>
          <a:bodyPr wrap="square" rtlCol="0">
            <a:spAutoFit/>
          </a:bodyPr>
          <a:lstStyle/>
          <a:p>
            <a:pPr algn="ctr"/>
            <a:r>
              <a:rPr lang="en-AU" sz="2400" dirty="0" smtClean="0">
                <a:latin typeface="Century Gothic" panose="020B0502020202020204" pitchFamily="34" charset="0"/>
              </a:rPr>
              <a:t>jealousy</a:t>
            </a:r>
            <a:endParaRPr lang="en-AU" sz="2400" dirty="0">
              <a:latin typeface="Century Gothic" panose="020B0502020202020204" pitchFamily="34" charset="0"/>
            </a:endParaRPr>
          </a:p>
        </p:txBody>
      </p:sp>
      <p:sp>
        <p:nvSpPr>
          <p:cNvPr id="13" name="TextBox 12"/>
          <p:cNvSpPr txBox="1"/>
          <p:nvPr/>
        </p:nvSpPr>
        <p:spPr>
          <a:xfrm>
            <a:off x="3697905" y="2067169"/>
            <a:ext cx="2943225" cy="461665"/>
          </a:xfrm>
          <a:prstGeom prst="rect">
            <a:avLst/>
          </a:prstGeom>
          <a:noFill/>
          <a:ln w="38100">
            <a:solidFill>
              <a:srgbClr val="00B050"/>
            </a:solidFill>
          </a:ln>
        </p:spPr>
        <p:txBody>
          <a:bodyPr wrap="square" rtlCol="0">
            <a:spAutoFit/>
          </a:bodyPr>
          <a:lstStyle/>
          <a:p>
            <a:pPr algn="ctr"/>
            <a:r>
              <a:rPr lang="en-AU" sz="2400" dirty="0" smtClean="0">
                <a:latin typeface="Century Gothic" panose="020B0502020202020204" pitchFamily="34" charset="0"/>
              </a:rPr>
              <a:t>dismay</a:t>
            </a:r>
            <a:endParaRPr lang="en-AU" sz="2400" dirty="0">
              <a:latin typeface="Century Gothic" panose="020B0502020202020204" pitchFamily="34" charset="0"/>
            </a:endParaRPr>
          </a:p>
        </p:txBody>
      </p:sp>
      <p:sp>
        <p:nvSpPr>
          <p:cNvPr id="14" name="TextBox 13"/>
          <p:cNvSpPr txBox="1"/>
          <p:nvPr/>
        </p:nvSpPr>
        <p:spPr>
          <a:xfrm>
            <a:off x="6896816" y="2067169"/>
            <a:ext cx="2943225" cy="461665"/>
          </a:xfrm>
          <a:prstGeom prst="rect">
            <a:avLst/>
          </a:prstGeom>
          <a:noFill/>
          <a:ln w="38100">
            <a:solidFill>
              <a:srgbClr val="00B050"/>
            </a:solidFill>
          </a:ln>
        </p:spPr>
        <p:txBody>
          <a:bodyPr wrap="square" rtlCol="0">
            <a:spAutoFit/>
          </a:bodyPr>
          <a:lstStyle/>
          <a:p>
            <a:pPr algn="ctr"/>
            <a:r>
              <a:rPr lang="en-AU" sz="2400" dirty="0" smtClean="0">
                <a:latin typeface="Century Gothic" panose="020B0502020202020204" pitchFamily="34" charset="0"/>
              </a:rPr>
              <a:t>annoyance</a:t>
            </a:r>
            <a:endParaRPr lang="en-AU" sz="2400" dirty="0">
              <a:latin typeface="Century Gothic" panose="020B0502020202020204" pitchFamily="34" charset="0"/>
            </a:endParaRPr>
          </a:p>
        </p:txBody>
      </p:sp>
    </p:spTree>
    <p:extLst>
      <p:ext uri="{BB962C8B-B14F-4D97-AF65-F5344CB8AC3E}">
        <p14:creationId xmlns:p14="http://schemas.microsoft.com/office/powerpoint/2010/main" val="57669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15"/>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lvl="0"/>
            <a:r>
              <a:rPr lang="en-AU" sz="1800" b="1" dirty="0">
                <a:solidFill>
                  <a:schemeClr val="lt1"/>
                </a:solidFill>
                <a:latin typeface="Century Gothic"/>
                <a:ea typeface="Century Gothic"/>
                <a:cs typeface="Century Gothic"/>
                <a:sym typeface="Century Gothic"/>
              </a:rPr>
              <a:t>Skill Development: We </a:t>
            </a:r>
            <a:r>
              <a:rPr lang="en-AU" sz="1800" b="1" dirty="0">
                <a:solidFill>
                  <a:schemeClr val="lt1"/>
                </a:solidFill>
                <a:latin typeface="Century Gothic"/>
                <a:ea typeface="Century Gothic"/>
                <a:cs typeface="Century Gothic"/>
                <a:sym typeface="Century Gothic"/>
              </a:rPr>
              <a:t>do</a:t>
            </a:r>
            <a:endParaRPr lang="en-AU" sz="1800" dirty="0"/>
          </a:p>
        </p:txBody>
      </p:sp>
      <p:pic>
        <p:nvPicPr>
          <p:cNvPr id="345" name="Google Shape;345;p15" descr="Logo, icon&#10;&#10;Description automatically generated"/>
          <p:cNvPicPr preferRelativeResize="0"/>
          <p:nvPr/>
        </p:nvPicPr>
        <p:blipFill rotWithShape="1">
          <a:blip r:embed="rId3">
            <a:alphaModFix/>
          </a:blip>
          <a:srcRect/>
          <a:stretch/>
        </p:blipFill>
        <p:spPr>
          <a:xfrm>
            <a:off x="11327210" y="69145"/>
            <a:ext cx="674078" cy="674078"/>
          </a:xfrm>
          <a:prstGeom prst="rect">
            <a:avLst/>
          </a:prstGeom>
          <a:noFill/>
          <a:ln>
            <a:noFill/>
          </a:ln>
        </p:spPr>
      </p:pic>
      <p:pic>
        <p:nvPicPr>
          <p:cNvPr id="346" name="Google Shape;346;p15" descr="Icon&#10;&#10;Description automatically generated"/>
          <p:cNvPicPr preferRelativeResize="0"/>
          <p:nvPr/>
        </p:nvPicPr>
        <p:blipFill rotWithShape="1">
          <a:blip r:embed="rId4">
            <a:alphaModFix/>
          </a:blip>
          <a:srcRect/>
          <a:stretch/>
        </p:blipFill>
        <p:spPr>
          <a:xfrm>
            <a:off x="10523589" y="99539"/>
            <a:ext cx="674079" cy="674079"/>
          </a:xfrm>
          <a:prstGeom prst="rect">
            <a:avLst/>
          </a:prstGeom>
          <a:noFill/>
          <a:ln>
            <a:noFill/>
          </a:ln>
        </p:spPr>
      </p:pic>
      <p:sp>
        <p:nvSpPr>
          <p:cNvPr id="348" name="Google Shape;348;p15"/>
          <p:cNvSpPr/>
          <p:nvPr/>
        </p:nvSpPr>
        <p:spPr>
          <a:xfrm>
            <a:off x="0" y="369331"/>
            <a:ext cx="8801177" cy="707846"/>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lvl="0">
              <a:buClr>
                <a:schemeClr val="dk1"/>
              </a:buClr>
              <a:buSzPts val="2000"/>
            </a:pPr>
            <a:r>
              <a:rPr lang="en-AU" sz="2000" i="1" dirty="0">
                <a:solidFill>
                  <a:schemeClr val="dk1"/>
                </a:solidFill>
                <a:latin typeface="Century Gothic"/>
                <a:ea typeface="Century Gothic"/>
                <a:cs typeface="Century Gothic"/>
                <a:sym typeface="Century Gothic"/>
              </a:rPr>
              <a:t>Let’s write a sentence about the child below, using an abstract noun.</a:t>
            </a:r>
            <a:endParaRPr lang="en-AU" sz="2000" i="1" dirty="0"/>
          </a:p>
          <a:p>
            <a:pPr marL="457200" lvl="0" indent="-457200">
              <a:buClr>
                <a:schemeClr val="dk1"/>
              </a:buClr>
              <a:buSzPts val="2000"/>
              <a:buFont typeface="Calibri"/>
              <a:buAutoNum type="arabicPeriod"/>
            </a:pPr>
            <a:r>
              <a:rPr lang="en-AU" sz="2000" dirty="0" smtClean="0">
                <a:solidFill>
                  <a:schemeClr val="dk1"/>
                </a:solidFill>
                <a:latin typeface="Century Gothic"/>
                <a:ea typeface="Century Gothic"/>
                <a:cs typeface="Century Gothic"/>
                <a:sym typeface="Century Gothic"/>
              </a:rPr>
              <a:t>Complete </a:t>
            </a:r>
            <a:r>
              <a:rPr lang="en-AU" sz="2000" dirty="0">
                <a:solidFill>
                  <a:schemeClr val="dk1"/>
                </a:solidFill>
                <a:latin typeface="Century Gothic"/>
                <a:ea typeface="Century Gothic"/>
                <a:cs typeface="Century Gothic"/>
                <a:sym typeface="Century Gothic"/>
              </a:rPr>
              <a:t>the sentence using an abstract noun.</a:t>
            </a:r>
            <a:endParaRPr lang="en-AU" sz="2000" dirty="0"/>
          </a:p>
        </p:txBody>
      </p:sp>
      <p:sp>
        <p:nvSpPr>
          <p:cNvPr id="349" name="Google Shape;349;p15"/>
          <p:cNvSpPr txBox="1"/>
          <p:nvPr/>
        </p:nvSpPr>
        <p:spPr>
          <a:xfrm>
            <a:off x="10203336" y="913049"/>
            <a:ext cx="1988664" cy="1384954"/>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dirty="0">
                <a:solidFill>
                  <a:schemeClr val="dk1"/>
                </a:solidFill>
                <a:latin typeface="Century Gothic"/>
                <a:ea typeface="Century Gothic"/>
                <a:cs typeface="Century Gothic"/>
                <a:sym typeface="Century Gothic"/>
              </a:rPr>
              <a:t>CFU:</a:t>
            </a:r>
            <a:endParaRPr dirty="0"/>
          </a:p>
          <a:p>
            <a:pPr marL="285750" marR="0" lvl="0" indent="-285750" algn="l" rtl="0">
              <a:spcBef>
                <a:spcPts val="0"/>
              </a:spcBef>
              <a:spcAft>
                <a:spcPts val="0"/>
              </a:spcAft>
              <a:buClr>
                <a:schemeClr val="dk1"/>
              </a:buClr>
              <a:buSzPts val="1400"/>
              <a:buFont typeface="Arial"/>
              <a:buChar char="•"/>
            </a:pPr>
            <a:r>
              <a:rPr lang="en-AU" sz="1400" dirty="0">
                <a:solidFill>
                  <a:schemeClr val="dk1"/>
                </a:solidFill>
                <a:latin typeface="Century Gothic"/>
                <a:ea typeface="Century Gothic"/>
                <a:cs typeface="Century Gothic"/>
                <a:sym typeface="Century Gothic"/>
              </a:rPr>
              <a:t>What abstract noun have you used? Explain why it is abstract.</a:t>
            </a:r>
            <a:endParaRPr dirty="0"/>
          </a:p>
          <a:p>
            <a:pPr marL="0" marR="0" lvl="0" indent="0" algn="l" rtl="0">
              <a:spcBef>
                <a:spcPts val="0"/>
              </a:spcBef>
              <a:spcAft>
                <a:spcPts val="0"/>
              </a:spcAft>
              <a:buNone/>
            </a:pPr>
            <a:endParaRPr sz="1400" b="1" dirty="0">
              <a:solidFill>
                <a:schemeClr val="dk1"/>
              </a:solidFill>
              <a:latin typeface="Century Gothic"/>
              <a:ea typeface="Century Gothic"/>
              <a:cs typeface="Century Gothic"/>
              <a:sym typeface="Century Gothic"/>
            </a:endParaRPr>
          </a:p>
        </p:txBody>
      </p:sp>
      <p:sp>
        <p:nvSpPr>
          <p:cNvPr id="10" name="Google Shape;335;p14"/>
          <p:cNvSpPr/>
          <p:nvPr/>
        </p:nvSpPr>
        <p:spPr>
          <a:xfrm>
            <a:off x="0" y="6033379"/>
            <a:ext cx="12192000" cy="4924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2600" dirty="0" smtClean="0">
                <a:solidFill>
                  <a:schemeClr val="dk1"/>
                </a:solidFill>
                <a:latin typeface="Century Gothic"/>
                <a:sym typeface="Century Gothic"/>
              </a:rPr>
              <a:t>There was a sense of _______________ in the community after the bush fires.</a:t>
            </a:r>
            <a:endParaRPr dirty="0"/>
          </a:p>
        </p:txBody>
      </p:sp>
      <p:sp>
        <p:nvSpPr>
          <p:cNvPr id="12" name="TextBox 11"/>
          <p:cNvSpPr txBox="1"/>
          <p:nvPr/>
        </p:nvSpPr>
        <p:spPr>
          <a:xfrm>
            <a:off x="428047" y="2067170"/>
            <a:ext cx="2943225" cy="461665"/>
          </a:xfrm>
          <a:prstGeom prst="rect">
            <a:avLst/>
          </a:prstGeom>
          <a:noFill/>
          <a:ln w="38100">
            <a:solidFill>
              <a:srgbClr val="00B050"/>
            </a:solidFill>
          </a:ln>
        </p:spPr>
        <p:txBody>
          <a:bodyPr wrap="square" rtlCol="0">
            <a:spAutoFit/>
          </a:bodyPr>
          <a:lstStyle/>
          <a:p>
            <a:pPr algn="ctr"/>
            <a:r>
              <a:rPr lang="en-AU" sz="2400" dirty="0" smtClean="0">
                <a:latin typeface="Century Gothic" panose="020B0502020202020204" pitchFamily="34" charset="0"/>
              </a:rPr>
              <a:t>sadness</a:t>
            </a:r>
            <a:endParaRPr lang="en-AU" sz="2400" dirty="0">
              <a:latin typeface="Century Gothic" panose="020B0502020202020204" pitchFamily="34" charset="0"/>
            </a:endParaRPr>
          </a:p>
        </p:txBody>
      </p:sp>
      <p:sp>
        <p:nvSpPr>
          <p:cNvPr id="13" name="TextBox 12"/>
          <p:cNvSpPr txBox="1"/>
          <p:nvPr/>
        </p:nvSpPr>
        <p:spPr>
          <a:xfrm>
            <a:off x="3697905" y="2067169"/>
            <a:ext cx="2943225" cy="461665"/>
          </a:xfrm>
          <a:prstGeom prst="rect">
            <a:avLst/>
          </a:prstGeom>
          <a:noFill/>
          <a:ln w="38100">
            <a:solidFill>
              <a:srgbClr val="00B050"/>
            </a:solidFill>
          </a:ln>
        </p:spPr>
        <p:txBody>
          <a:bodyPr wrap="square" rtlCol="0">
            <a:spAutoFit/>
          </a:bodyPr>
          <a:lstStyle/>
          <a:p>
            <a:pPr algn="ctr"/>
            <a:r>
              <a:rPr lang="en-AU" sz="2400" dirty="0" smtClean="0">
                <a:latin typeface="Century Gothic" panose="020B0502020202020204" pitchFamily="34" charset="0"/>
              </a:rPr>
              <a:t>excitement</a:t>
            </a:r>
            <a:endParaRPr lang="en-AU" sz="2400" dirty="0">
              <a:latin typeface="Century Gothic" panose="020B0502020202020204" pitchFamily="34" charset="0"/>
            </a:endParaRPr>
          </a:p>
        </p:txBody>
      </p:sp>
      <p:sp>
        <p:nvSpPr>
          <p:cNvPr id="14" name="TextBox 13"/>
          <p:cNvSpPr txBox="1"/>
          <p:nvPr/>
        </p:nvSpPr>
        <p:spPr>
          <a:xfrm>
            <a:off x="6896816" y="2067169"/>
            <a:ext cx="2943225" cy="461665"/>
          </a:xfrm>
          <a:prstGeom prst="rect">
            <a:avLst/>
          </a:prstGeom>
          <a:noFill/>
          <a:ln w="38100">
            <a:solidFill>
              <a:srgbClr val="00B050"/>
            </a:solidFill>
          </a:ln>
        </p:spPr>
        <p:txBody>
          <a:bodyPr wrap="square" rtlCol="0">
            <a:spAutoFit/>
          </a:bodyPr>
          <a:lstStyle/>
          <a:p>
            <a:pPr algn="ctr"/>
            <a:r>
              <a:rPr lang="en-AU" sz="2400" dirty="0" smtClean="0">
                <a:latin typeface="Century Gothic" panose="020B0502020202020204" pitchFamily="34" charset="0"/>
              </a:rPr>
              <a:t>annoyance</a:t>
            </a:r>
            <a:endParaRPr lang="en-AU" sz="2400" dirty="0">
              <a:latin typeface="Century Gothic" panose="020B0502020202020204" pitchFamily="34" charset="0"/>
            </a:endParaRPr>
          </a:p>
        </p:txBody>
      </p:sp>
      <p:pic>
        <p:nvPicPr>
          <p:cNvPr id="5122" name="Picture 2" descr="See the source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9343" y="2874724"/>
            <a:ext cx="4221787" cy="2812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606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15"/>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lvl="0"/>
            <a:r>
              <a:rPr lang="en-AU" sz="1800" b="1" dirty="0">
                <a:solidFill>
                  <a:schemeClr val="lt1"/>
                </a:solidFill>
                <a:latin typeface="Century Gothic"/>
                <a:ea typeface="Century Gothic"/>
                <a:cs typeface="Century Gothic"/>
                <a:sym typeface="Century Gothic"/>
              </a:rPr>
              <a:t>Skill Development: We </a:t>
            </a:r>
            <a:r>
              <a:rPr lang="en-AU" sz="1800" b="1" dirty="0">
                <a:solidFill>
                  <a:schemeClr val="lt1"/>
                </a:solidFill>
                <a:latin typeface="Century Gothic"/>
                <a:ea typeface="Century Gothic"/>
                <a:cs typeface="Century Gothic"/>
                <a:sym typeface="Century Gothic"/>
              </a:rPr>
              <a:t>do</a:t>
            </a:r>
            <a:endParaRPr lang="en-AU" sz="1800" dirty="0"/>
          </a:p>
        </p:txBody>
      </p:sp>
      <p:pic>
        <p:nvPicPr>
          <p:cNvPr id="345" name="Google Shape;345;p15" descr="Logo, icon&#10;&#10;Description automatically generated"/>
          <p:cNvPicPr preferRelativeResize="0"/>
          <p:nvPr/>
        </p:nvPicPr>
        <p:blipFill rotWithShape="1">
          <a:blip r:embed="rId3">
            <a:alphaModFix/>
          </a:blip>
          <a:srcRect/>
          <a:stretch/>
        </p:blipFill>
        <p:spPr>
          <a:xfrm>
            <a:off x="11327210" y="69145"/>
            <a:ext cx="674078" cy="674078"/>
          </a:xfrm>
          <a:prstGeom prst="rect">
            <a:avLst/>
          </a:prstGeom>
          <a:noFill/>
          <a:ln>
            <a:noFill/>
          </a:ln>
        </p:spPr>
      </p:pic>
      <p:pic>
        <p:nvPicPr>
          <p:cNvPr id="346" name="Google Shape;346;p15" descr="Icon&#10;&#10;Description automatically generated"/>
          <p:cNvPicPr preferRelativeResize="0"/>
          <p:nvPr/>
        </p:nvPicPr>
        <p:blipFill rotWithShape="1">
          <a:blip r:embed="rId4">
            <a:alphaModFix/>
          </a:blip>
          <a:srcRect/>
          <a:stretch/>
        </p:blipFill>
        <p:spPr>
          <a:xfrm>
            <a:off x="10523589" y="99539"/>
            <a:ext cx="674079" cy="674079"/>
          </a:xfrm>
          <a:prstGeom prst="rect">
            <a:avLst/>
          </a:prstGeom>
          <a:noFill/>
          <a:ln>
            <a:noFill/>
          </a:ln>
        </p:spPr>
      </p:pic>
      <p:sp>
        <p:nvSpPr>
          <p:cNvPr id="348" name="Google Shape;348;p15"/>
          <p:cNvSpPr/>
          <p:nvPr/>
        </p:nvSpPr>
        <p:spPr>
          <a:xfrm>
            <a:off x="0" y="369331"/>
            <a:ext cx="8801177" cy="707846"/>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lvl="0">
              <a:buClr>
                <a:schemeClr val="dk1"/>
              </a:buClr>
              <a:buSzPts val="2000"/>
            </a:pPr>
            <a:r>
              <a:rPr lang="en-AU" sz="2000" i="1" dirty="0">
                <a:solidFill>
                  <a:schemeClr val="dk1"/>
                </a:solidFill>
                <a:latin typeface="Century Gothic"/>
                <a:ea typeface="Century Gothic"/>
                <a:cs typeface="Century Gothic"/>
                <a:sym typeface="Century Gothic"/>
              </a:rPr>
              <a:t>Let’s write a sentence about the child below, using an abstract noun.</a:t>
            </a:r>
            <a:endParaRPr lang="en-AU" sz="2000" i="1" dirty="0"/>
          </a:p>
          <a:p>
            <a:pPr marL="457200" lvl="0" indent="-457200">
              <a:buClr>
                <a:schemeClr val="dk1"/>
              </a:buClr>
              <a:buSzPts val="2000"/>
              <a:buFont typeface="Calibri"/>
              <a:buAutoNum type="arabicPeriod"/>
            </a:pPr>
            <a:r>
              <a:rPr lang="en-AU" sz="2000" dirty="0" smtClean="0">
                <a:solidFill>
                  <a:schemeClr val="dk1"/>
                </a:solidFill>
                <a:latin typeface="Century Gothic"/>
                <a:ea typeface="Century Gothic"/>
                <a:cs typeface="Century Gothic"/>
                <a:sym typeface="Century Gothic"/>
              </a:rPr>
              <a:t>Complete </a:t>
            </a:r>
            <a:r>
              <a:rPr lang="en-AU" sz="2000" dirty="0">
                <a:solidFill>
                  <a:schemeClr val="dk1"/>
                </a:solidFill>
                <a:latin typeface="Century Gothic"/>
                <a:ea typeface="Century Gothic"/>
                <a:cs typeface="Century Gothic"/>
                <a:sym typeface="Century Gothic"/>
              </a:rPr>
              <a:t>the sentence using an abstract noun.</a:t>
            </a:r>
            <a:endParaRPr lang="en-AU" sz="2000" dirty="0"/>
          </a:p>
        </p:txBody>
      </p:sp>
      <p:sp>
        <p:nvSpPr>
          <p:cNvPr id="349" name="Google Shape;349;p15"/>
          <p:cNvSpPr txBox="1"/>
          <p:nvPr/>
        </p:nvSpPr>
        <p:spPr>
          <a:xfrm>
            <a:off x="10203336" y="913049"/>
            <a:ext cx="1988664" cy="1384954"/>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dirty="0">
                <a:solidFill>
                  <a:schemeClr val="dk1"/>
                </a:solidFill>
                <a:latin typeface="Century Gothic"/>
                <a:ea typeface="Century Gothic"/>
                <a:cs typeface="Century Gothic"/>
                <a:sym typeface="Century Gothic"/>
              </a:rPr>
              <a:t>CFU:</a:t>
            </a:r>
            <a:endParaRPr dirty="0"/>
          </a:p>
          <a:p>
            <a:pPr marL="285750" marR="0" lvl="0" indent="-285750" algn="l" rtl="0">
              <a:spcBef>
                <a:spcPts val="0"/>
              </a:spcBef>
              <a:spcAft>
                <a:spcPts val="0"/>
              </a:spcAft>
              <a:buClr>
                <a:schemeClr val="dk1"/>
              </a:buClr>
              <a:buSzPts val="1400"/>
              <a:buFont typeface="Arial"/>
              <a:buChar char="•"/>
            </a:pPr>
            <a:r>
              <a:rPr lang="en-AU" sz="1400" dirty="0">
                <a:solidFill>
                  <a:schemeClr val="dk1"/>
                </a:solidFill>
                <a:latin typeface="Century Gothic"/>
                <a:ea typeface="Century Gothic"/>
                <a:cs typeface="Century Gothic"/>
                <a:sym typeface="Century Gothic"/>
              </a:rPr>
              <a:t>What abstract noun have you used? Explain why it is abstract.</a:t>
            </a:r>
            <a:endParaRPr dirty="0"/>
          </a:p>
          <a:p>
            <a:pPr marL="0" marR="0" lvl="0" indent="0" algn="l" rtl="0">
              <a:spcBef>
                <a:spcPts val="0"/>
              </a:spcBef>
              <a:spcAft>
                <a:spcPts val="0"/>
              </a:spcAft>
              <a:buNone/>
            </a:pPr>
            <a:endParaRPr sz="1400" b="1" dirty="0">
              <a:solidFill>
                <a:schemeClr val="dk1"/>
              </a:solidFill>
              <a:latin typeface="Century Gothic"/>
              <a:ea typeface="Century Gothic"/>
              <a:cs typeface="Century Gothic"/>
              <a:sym typeface="Century Gothic"/>
            </a:endParaRPr>
          </a:p>
        </p:txBody>
      </p:sp>
      <p:sp>
        <p:nvSpPr>
          <p:cNvPr id="10" name="Google Shape;335;p14"/>
          <p:cNvSpPr/>
          <p:nvPr/>
        </p:nvSpPr>
        <p:spPr>
          <a:xfrm>
            <a:off x="0" y="6033379"/>
            <a:ext cx="12192000" cy="4924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2600" dirty="0" smtClean="0">
                <a:solidFill>
                  <a:schemeClr val="dk1"/>
                </a:solidFill>
                <a:latin typeface="Century Gothic"/>
                <a:sym typeface="Century Gothic"/>
              </a:rPr>
              <a:t>She showed great __________________ in the classroom.</a:t>
            </a:r>
            <a:endParaRPr dirty="0"/>
          </a:p>
        </p:txBody>
      </p:sp>
      <p:sp>
        <p:nvSpPr>
          <p:cNvPr id="12" name="TextBox 11"/>
          <p:cNvSpPr txBox="1"/>
          <p:nvPr/>
        </p:nvSpPr>
        <p:spPr>
          <a:xfrm>
            <a:off x="428047" y="2067170"/>
            <a:ext cx="2943225" cy="461665"/>
          </a:xfrm>
          <a:prstGeom prst="rect">
            <a:avLst/>
          </a:prstGeom>
          <a:noFill/>
          <a:ln w="38100">
            <a:solidFill>
              <a:srgbClr val="00B050"/>
            </a:solidFill>
          </a:ln>
        </p:spPr>
        <p:txBody>
          <a:bodyPr wrap="square" rtlCol="0">
            <a:spAutoFit/>
          </a:bodyPr>
          <a:lstStyle/>
          <a:p>
            <a:pPr algn="ctr"/>
            <a:r>
              <a:rPr lang="en-AU" sz="2400" dirty="0" smtClean="0">
                <a:latin typeface="Century Gothic" panose="020B0502020202020204" pitchFamily="34" charset="0"/>
              </a:rPr>
              <a:t>professionalism</a:t>
            </a:r>
            <a:endParaRPr lang="en-AU" sz="2400" dirty="0">
              <a:latin typeface="Century Gothic" panose="020B0502020202020204" pitchFamily="34" charset="0"/>
            </a:endParaRPr>
          </a:p>
        </p:txBody>
      </p:sp>
      <p:sp>
        <p:nvSpPr>
          <p:cNvPr id="13" name="TextBox 12"/>
          <p:cNvSpPr txBox="1"/>
          <p:nvPr/>
        </p:nvSpPr>
        <p:spPr>
          <a:xfrm>
            <a:off x="3697905" y="2067169"/>
            <a:ext cx="2943225" cy="461665"/>
          </a:xfrm>
          <a:prstGeom prst="rect">
            <a:avLst/>
          </a:prstGeom>
          <a:noFill/>
          <a:ln w="38100">
            <a:solidFill>
              <a:srgbClr val="00B050"/>
            </a:solidFill>
          </a:ln>
        </p:spPr>
        <p:txBody>
          <a:bodyPr wrap="square" rtlCol="0">
            <a:spAutoFit/>
          </a:bodyPr>
          <a:lstStyle/>
          <a:p>
            <a:pPr algn="ctr"/>
            <a:r>
              <a:rPr lang="en-AU" sz="2400" dirty="0" smtClean="0">
                <a:latin typeface="Century Gothic" panose="020B0502020202020204" pitchFamily="34" charset="0"/>
              </a:rPr>
              <a:t>excitement</a:t>
            </a:r>
            <a:endParaRPr lang="en-AU" sz="2400" dirty="0">
              <a:latin typeface="Century Gothic" panose="020B0502020202020204" pitchFamily="34" charset="0"/>
            </a:endParaRPr>
          </a:p>
        </p:txBody>
      </p:sp>
      <p:sp>
        <p:nvSpPr>
          <p:cNvPr id="14" name="TextBox 13"/>
          <p:cNvSpPr txBox="1"/>
          <p:nvPr/>
        </p:nvSpPr>
        <p:spPr>
          <a:xfrm>
            <a:off x="6896816" y="2067169"/>
            <a:ext cx="2943225" cy="461665"/>
          </a:xfrm>
          <a:prstGeom prst="rect">
            <a:avLst/>
          </a:prstGeom>
          <a:noFill/>
          <a:ln w="38100">
            <a:solidFill>
              <a:srgbClr val="00B050"/>
            </a:solidFill>
          </a:ln>
        </p:spPr>
        <p:txBody>
          <a:bodyPr wrap="square" rtlCol="0">
            <a:spAutoFit/>
          </a:bodyPr>
          <a:lstStyle/>
          <a:p>
            <a:pPr algn="ctr"/>
            <a:r>
              <a:rPr lang="en-AU" sz="2400" dirty="0" smtClean="0">
                <a:latin typeface="Century Gothic" panose="020B0502020202020204" pitchFamily="34" charset="0"/>
              </a:rPr>
              <a:t>loyalty</a:t>
            </a:r>
            <a:endParaRPr lang="en-AU" sz="2400" dirty="0">
              <a:latin typeface="Century Gothic" panose="020B0502020202020204" pitchFamily="34" charset="0"/>
            </a:endParaRPr>
          </a:p>
        </p:txBody>
      </p:sp>
      <p:pic>
        <p:nvPicPr>
          <p:cNvPr id="15" name="Google Shape;360;p16" descr="New Teachers: How to Develop 'The Look' | Edutopia"/>
          <p:cNvPicPr preferRelativeResize="0"/>
          <p:nvPr/>
        </p:nvPicPr>
        <p:blipFill rotWithShape="1">
          <a:blip r:embed="rId5">
            <a:alphaModFix/>
          </a:blip>
          <a:srcRect/>
          <a:stretch/>
        </p:blipFill>
        <p:spPr>
          <a:xfrm>
            <a:off x="2401455" y="3057236"/>
            <a:ext cx="4618366" cy="2647107"/>
          </a:xfrm>
          <a:prstGeom prst="rect">
            <a:avLst/>
          </a:prstGeom>
          <a:noFill/>
          <a:ln>
            <a:noFill/>
          </a:ln>
        </p:spPr>
      </p:pic>
    </p:spTree>
    <p:extLst>
      <p:ext uri="{BB962C8B-B14F-4D97-AF65-F5344CB8AC3E}">
        <p14:creationId xmlns:p14="http://schemas.microsoft.com/office/powerpoint/2010/main" val="116037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15"/>
          <p:cNvSpPr txBox="1"/>
          <p:nvPr/>
        </p:nvSpPr>
        <p:spPr>
          <a:xfrm>
            <a:off x="-1" y="-1"/>
            <a:ext cx="4433455" cy="369291"/>
          </a:xfrm>
          <a:prstGeom prst="rect">
            <a:avLst/>
          </a:prstGeom>
          <a:solidFill>
            <a:srgbClr val="00B050"/>
          </a:solidFill>
          <a:ln>
            <a:noFill/>
          </a:ln>
        </p:spPr>
        <p:txBody>
          <a:bodyPr spcFirstLastPara="1" wrap="square" lIns="91425" tIns="45700" rIns="91425" bIns="45700" anchor="t" anchorCtr="0">
            <a:spAutoFit/>
          </a:bodyPr>
          <a:lstStyle/>
          <a:p>
            <a:pPr lvl="0"/>
            <a:r>
              <a:rPr lang="en-AU" sz="1800" b="1" dirty="0">
                <a:solidFill>
                  <a:schemeClr val="lt1"/>
                </a:solidFill>
                <a:latin typeface="Century Gothic"/>
                <a:ea typeface="Century Gothic"/>
                <a:cs typeface="Century Gothic"/>
                <a:sym typeface="Century Gothic"/>
              </a:rPr>
              <a:t>Skill Development: You </a:t>
            </a:r>
            <a:r>
              <a:rPr lang="en-AU" sz="1800" b="1" dirty="0">
                <a:solidFill>
                  <a:schemeClr val="lt1"/>
                </a:solidFill>
                <a:latin typeface="Century Gothic"/>
                <a:ea typeface="Century Gothic"/>
                <a:cs typeface="Century Gothic"/>
                <a:sym typeface="Century Gothic"/>
              </a:rPr>
              <a:t>do</a:t>
            </a:r>
            <a:endParaRPr lang="en-AU" sz="1800" dirty="0"/>
          </a:p>
        </p:txBody>
      </p:sp>
      <p:pic>
        <p:nvPicPr>
          <p:cNvPr id="345" name="Google Shape;345;p15" descr="Logo, icon&#10;&#10;Description automatically generated"/>
          <p:cNvPicPr preferRelativeResize="0"/>
          <p:nvPr/>
        </p:nvPicPr>
        <p:blipFill rotWithShape="1">
          <a:blip r:embed="rId3">
            <a:alphaModFix/>
          </a:blip>
          <a:srcRect/>
          <a:stretch/>
        </p:blipFill>
        <p:spPr>
          <a:xfrm>
            <a:off x="11327210" y="69145"/>
            <a:ext cx="674078" cy="674078"/>
          </a:xfrm>
          <a:prstGeom prst="rect">
            <a:avLst/>
          </a:prstGeom>
          <a:noFill/>
          <a:ln>
            <a:noFill/>
          </a:ln>
        </p:spPr>
      </p:pic>
      <p:pic>
        <p:nvPicPr>
          <p:cNvPr id="346" name="Google Shape;346;p15" descr="Icon&#10;&#10;Description automatically generated"/>
          <p:cNvPicPr preferRelativeResize="0"/>
          <p:nvPr/>
        </p:nvPicPr>
        <p:blipFill rotWithShape="1">
          <a:blip r:embed="rId4">
            <a:alphaModFix/>
          </a:blip>
          <a:srcRect/>
          <a:stretch/>
        </p:blipFill>
        <p:spPr>
          <a:xfrm>
            <a:off x="10523589" y="99539"/>
            <a:ext cx="674079" cy="674079"/>
          </a:xfrm>
          <a:prstGeom prst="rect">
            <a:avLst/>
          </a:prstGeom>
          <a:noFill/>
          <a:ln>
            <a:noFill/>
          </a:ln>
        </p:spPr>
      </p:pic>
      <p:sp>
        <p:nvSpPr>
          <p:cNvPr id="348" name="Google Shape;348;p15"/>
          <p:cNvSpPr/>
          <p:nvPr/>
        </p:nvSpPr>
        <p:spPr>
          <a:xfrm>
            <a:off x="0" y="369331"/>
            <a:ext cx="8801177" cy="707846"/>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lvl="0">
              <a:buClr>
                <a:schemeClr val="dk1"/>
              </a:buClr>
              <a:buSzPts val="2000"/>
            </a:pPr>
            <a:r>
              <a:rPr lang="en-AU" sz="2000" i="1" dirty="0">
                <a:solidFill>
                  <a:schemeClr val="dk1"/>
                </a:solidFill>
                <a:latin typeface="Century Gothic"/>
                <a:ea typeface="Century Gothic"/>
                <a:cs typeface="Century Gothic"/>
                <a:sym typeface="Century Gothic"/>
              </a:rPr>
              <a:t>Let’s write a sentence about the child below, using an abstract noun.</a:t>
            </a:r>
            <a:endParaRPr lang="en-AU" sz="2000" i="1" dirty="0"/>
          </a:p>
          <a:p>
            <a:pPr marL="457200" lvl="0" indent="-457200">
              <a:buClr>
                <a:schemeClr val="dk1"/>
              </a:buClr>
              <a:buSzPts val="2000"/>
              <a:buFont typeface="Calibri"/>
              <a:buAutoNum type="arabicPeriod"/>
            </a:pPr>
            <a:r>
              <a:rPr lang="en-AU" sz="2000" dirty="0" smtClean="0">
                <a:solidFill>
                  <a:schemeClr val="dk1"/>
                </a:solidFill>
                <a:latin typeface="Century Gothic"/>
                <a:ea typeface="Century Gothic"/>
                <a:cs typeface="Century Gothic"/>
                <a:sym typeface="Century Gothic"/>
              </a:rPr>
              <a:t>Complete </a:t>
            </a:r>
            <a:r>
              <a:rPr lang="en-AU" sz="2000" dirty="0">
                <a:solidFill>
                  <a:schemeClr val="dk1"/>
                </a:solidFill>
                <a:latin typeface="Century Gothic"/>
                <a:ea typeface="Century Gothic"/>
                <a:cs typeface="Century Gothic"/>
                <a:sym typeface="Century Gothic"/>
              </a:rPr>
              <a:t>the sentence using an abstract noun.</a:t>
            </a:r>
            <a:endParaRPr lang="en-AU" sz="2000" dirty="0"/>
          </a:p>
        </p:txBody>
      </p:sp>
      <p:sp>
        <p:nvSpPr>
          <p:cNvPr id="349" name="Google Shape;349;p15"/>
          <p:cNvSpPr txBox="1"/>
          <p:nvPr/>
        </p:nvSpPr>
        <p:spPr>
          <a:xfrm>
            <a:off x="10203336" y="913049"/>
            <a:ext cx="1988664" cy="1384954"/>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dirty="0">
                <a:solidFill>
                  <a:schemeClr val="dk1"/>
                </a:solidFill>
                <a:latin typeface="Century Gothic"/>
                <a:ea typeface="Century Gothic"/>
                <a:cs typeface="Century Gothic"/>
                <a:sym typeface="Century Gothic"/>
              </a:rPr>
              <a:t>CFU:</a:t>
            </a:r>
            <a:endParaRPr dirty="0"/>
          </a:p>
          <a:p>
            <a:pPr marL="285750" marR="0" lvl="0" indent="-285750" algn="l" rtl="0">
              <a:spcBef>
                <a:spcPts val="0"/>
              </a:spcBef>
              <a:spcAft>
                <a:spcPts val="0"/>
              </a:spcAft>
              <a:buClr>
                <a:schemeClr val="dk1"/>
              </a:buClr>
              <a:buSzPts val="1400"/>
              <a:buFont typeface="Arial"/>
              <a:buChar char="•"/>
            </a:pPr>
            <a:r>
              <a:rPr lang="en-AU" sz="1400" dirty="0">
                <a:solidFill>
                  <a:schemeClr val="dk1"/>
                </a:solidFill>
                <a:latin typeface="Century Gothic"/>
                <a:ea typeface="Century Gothic"/>
                <a:cs typeface="Century Gothic"/>
                <a:sym typeface="Century Gothic"/>
              </a:rPr>
              <a:t>What abstract noun have you used? Explain why it is abstract.</a:t>
            </a:r>
            <a:endParaRPr dirty="0"/>
          </a:p>
          <a:p>
            <a:pPr marL="0" marR="0" lvl="0" indent="0" algn="l" rtl="0">
              <a:spcBef>
                <a:spcPts val="0"/>
              </a:spcBef>
              <a:spcAft>
                <a:spcPts val="0"/>
              </a:spcAft>
              <a:buNone/>
            </a:pPr>
            <a:endParaRPr sz="1400" b="1" dirty="0">
              <a:solidFill>
                <a:schemeClr val="dk1"/>
              </a:solidFill>
              <a:latin typeface="Century Gothic"/>
              <a:ea typeface="Century Gothic"/>
              <a:cs typeface="Century Gothic"/>
              <a:sym typeface="Century Gothic"/>
            </a:endParaRPr>
          </a:p>
        </p:txBody>
      </p:sp>
      <p:sp>
        <p:nvSpPr>
          <p:cNvPr id="10" name="Google Shape;335;p14"/>
          <p:cNvSpPr/>
          <p:nvPr/>
        </p:nvSpPr>
        <p:spPr>
          <a:xfrm>
            <a:off x="0" y="6033379"/>
            <a:ext cx="12192000" cy="4924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2600" dirty="0" smtClean="0">
                <a:solidFill>
                  <a:schemeClr val="dk1"/>
                </a:solidFill>
                <a:latin typeface="Century Gothic"/>
                <a:sym typeface="Century Gothic"/>
              </a:rPr>
              <a:t>________________ overcame her as she walked into the classroom.</a:t>
            </a:r>
            <a:endParaRPr dirty="0"/>
          </a:p>
        </p:txBody>
      </p:sp>
      <p:sp>
        <p:nvSpPr>
          <p:cNvPr id="12" name="TextBox 11"/>
          <p:cNvSpPr txBox="1"/>
          <p:nvPr/>
        </p:nvSpPr>
        <p:spPr>
          <a:xfrm>
            <a:off x="428047" y="2067170"/>
            <a:ext cx="2943225" cy="461665"/>
          </a:xfrm>
          <a:prstGeom prst="rect">
            <a:avLst/>
          </a:prstGeom>
          <a:noFill/>
          <a:ln w="38100">
            <a:solidFill>
              <a:srgbClr val="00B050"/>
            </a:solidFill>
          </a:ln>
        </p:spPr>
        <p:txBody>
          <a:bodyPr wrap="square" rtlCol="0">
            <a:spAutoFit/>
          </a:bodyPr>
          <a:lstStyle/>
          <a:p>
            <a:pPr algn="ctr"/>
            <a:r>
              <a:rPr lang="en-AU" sz="2400" dirty="0" smtClean="0">
                <a:latin typeface="Century Gothic" panose="020B0502020202020204" pitchFamily="34" charset="0"/>
              </a:rPr>
              <a:t>anxiety </a:t>
            </a:r>
            <a:endParaRPr lang="en-AU" sz="2400" dirty="0">
              <a:latin typeface="Century Gothic" panose="020B0502020202020204" pitchFamily="34" charset="0"/>
            </a:endParaRPr>
          </a:p>
        </p:txBody>
      </p:sp>
      <p:sp>
        <p:nvSpPr>
          <p:cNvPr id="13" name="TextBox 12"/>
          <p:cNvSpPr txBox="1"/>
          <p:nvPr/>
        </p:nvSpPr>
        <p:spPr>
          <a:xfrm>
            <a:off x="3697905" y="2067169"/>
            <a:ext cx="2943225" cy="461665"/>
          </a:xfrm>
          <a:prstGeom prst="rect">
            <a:avLst/>
          </a:prstGeom>
          <a:noFill/>
          <a:ln w="38100">
            <a:solidFill>
              <a:srgbClr val="00B050"/>
            </a:solidFill>
          </a:ln>
        </p:spPr>
        <p:txBody>
          <a:bodyPr wrap="square" rtlCol="0">
            <a:spAutoFit/>
          </a:bodyPr>
          <a:lstStyle/>
          <a:p>
            <a:pPr algn="ctr"/>
            <a:r>
              <a:rPr lang="en-AU" sz="2400" dirty="0" smtClean="0">
                <a:latin typeface="Century Gothic" panose="020B0502020202020204" pitchFamily="34" charset="0"/>
              </a:rPr>
              <a:t>excitement</a:t>
            </a:r>
            <a:endParaRPr lang="en-AU" sz="2400" dirty="0">
              <a:latin typeface="Century Gothic" panose="020B0502020202020204" pitchFamily="34" charset="0"/>
            </a:endParaRPr>
          </a:p>
        </p:txBody>
      </p:sp>
      <p:sp>
        <p:nvSpPr>
          <p:cNvPr id="14" name="TextBox 13"/>
          <p:cNvSpPr txBox="1"/>
          <p:nvPr/>
        </p:nvSpPr>
        <p:spPr>
          <a:xfrm>
            <a:off x="6896816" y="2067169"/>
            <a:ext cx="2943225" cy="461665"/>
          </a:xfrm>
          <a:prstGeom prst="rect">
            <a:avLst/>
          </a:prstGeom>
          <a:noFill/>
          <a:ln w="38100">
            <a:solidFill>
              <a:srgbClr val="00B050"/>
            </a:solidFill>
          </a:ln>
        </p:spPr>
        <p:txBody>
          <a:bodyPr wrap="square" rtlCol="0">
            <a:spAutoFit/>
          </a:bodyPr>
          <a:lstStyle/>
          <a:p>
            <a:pPr algn="ctr"/>
            <a:r>
              <a:rPr lang="en-AU" sz="2400" dirty="0" smtClean="0">
                <a:latin typeface="Century Gothic" panose="020B0502020202020204" pitchFamily="34" charset="0"/>
              </a:rPr>
              <a:t>loyalty</a:t>
            </a:r>
            <a:endParaRPr lang="en-AU" sz="2400" dirty="0">
              <a:latin typeface="Century Gothic" panose="020B0502020202020204" pitchFamily="34" charset="0"/>
            </a:endParaRPr>
          </a:p>
        </p:txBody>
      </p:sp>
      <p:pic>
        <p:nvPicPr>
          <p:cNvPr id="16" name="Google Shape;367;p16" descr="Going to school: practical tips | Raising Children Network"/>
          <p:cNvPicPr preferRelativeResize="0"/>
          <p:nvPr/>
        </p:nvPicPr>
        <p:blipFill rotWithShape="1">
          <a:blip r:embed="rId5">
            <a:alphaModFix/>
          </a:blip>
          <a:srcRect/>
          <a:stretch/>
        </p:blipFill>
        <p:spPr>
          <a:xfrm>
            <a:off x="2668337" y="2656411"/>
            <a:ext cx="3907955" cy="2987007"/>
          </a:xfrm>
          <a:prstGeom prst="rect">
            <a:avLst/>
          </a:prstGeom>
          <a:noFill/>
          <a:ln>
            <a:noFill/>
          </a:ln>
        </p:spPr>
      </p:pic>
    </p:spTree>
    <p:extLst>
      <p:ext uri="{BB962C8B-B14F-4D97-AF65-F5344CB8AC3E}">
        <p14:creationId xmlns:p14="http://schemas.microsoft.com/office/powerpoint/2010/main" val="333745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pic>
        <p:nvPicPr>
          <p:cNvPr id="345" name="Google Shape;345;p15" descr="Logo, icon&#10;&#10;Description automatically generated"/>
          <p:cNvPicPr preferRelativeResize="0"/>
          <p:nvPr/>
        </p:nvPicPr>
        <p:blipFill rotWithShape="1">
          <a:blip r:embed="rId3">
            <a:alphaModFix/>
          </a:blip>
          <a:srcRect/>
          <a:stretch/>
        </p:blipFill>
        <p:spPr>
          <a:xfrm>
            <a:off x="11327210" y="69145"/>
            <a:ext cx="674078" cy="674078"/>
          </a:xfrm>
          <a:prstGeom prst="rect">
            <a:avLst/>
          </a:prstGeom>
          <a:noFill/>
          <a:ln>
            <a:noFill/>
          </a:ln>
        </p:spPr>
      </p:pic>
      <p:pic>
        <p:nvPicPr>
          <p:cNvPr id="346" name="Google Shape;346;p15" descr="Icon&#10;&#10;Description automatically generated"/>
          <p:cNvPicPr preferRelativeResize="0"/>
          <p:nvPr/>
        </p:nvPicPr>
        <p:blipFill rotWithShape="1">
          <a:blip r:embed="rId4">
            <a:alphaModFix/>
          </a:blip>
          <a:srcRect/>
          <a:stretch/>
        </p:blipFill>
        <p:spPr>
          <a:xfrm>
            <a:off x="10523589" y="99539"/>
            <a:ext cx="674079" cy="674079"/>
          </a:xfrm>
          <a:prstGeom prst="rect">
            <a:avLst/>
          </a:prstGeom>
          <a:noFill/>
          <a:ln>
            <a:noFill/>
          </a:ln>
        </p:spPr>
      </p:pic>
      <p:sp>
        <p:nvSpPr>
          <p:cNvPr id="348" name="Google Shape;348;p15"/>
          <p:cNvSpPr/>
          <p:nvPr/>
        </p:nvSpPr>
        <p:spPr>
          <a:xfrm>
            <a:off x="0" y="369331"/>
            <a:ext cx="8801177" cy="707846"/>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lvl="0">
              <a:buClr>
                <a:schemeClr val="dk1"/>
              </a:buClr>
              <a:buSzPts val="2000"/>
            </a:pPr>
            <a:r>
              <a:rPr lang="en-AU" sz="2000" i="1" dirty="0">
                <a:solidFill>
                  <a:schemeClr val="dk1"/>
                </a:solidFill>
                <a:latin typeface="Century Gothic"/>
                <a:ea typeface="Century Gothic"/>
                <a:cs typeface="Century Gothic"/>
                <a:sym typeface="Century Gothic"/>
              </a:rPr>
              <a:t>Let’s write a sentence about the child below, using an abstract noun.</a:t>
            </a:r>
            <a:endParaRPr lang="en-AU" sz="2000" i="1" dirty="0"/>
          </a:p>
          <a:p>
            <a:pPr marL="457200" lvl="0" indent="-457200">
              <a:buClr>
                <a:schemeClr val="dk1"/>
              </a:buClr>
              <a:buSzPts val="2000"/>
              <a:buFont typeface="Calibri"/>
              <a:buAutoNum type="arabicPeriod"/>
            </a:pPr>
            <a:r>
              <a:rPr lang="en-AU" sz="2000" dirty="0" smtClean="0">
                <a:solidFill>
                  <a:schemeClr val="dk1"/>
                </a:solidFill>
                <a:latin typeface="Century Gothic"/>
                <a:ea typeface="Century Gothic"/>
                <a:cs typeface="Century Gothic"/>
                <a:sym typeface="Century Gothic"/>
              </a:rPr>
              <a:t>Complete </a:t>
            </a:r>
            <a:r>
              <a:rPr lang="en-AU" sz="2000" dirty="0">
                <a:solidFill>
                  <a:schemeClr val="dk1"/>
                </a:solidFill>
                <a:latin typeface="Century Gothic"/>
                <a:ea typeface="Century Gothic"/>
                <a:cs typeface="Century Gothic"/>
                <a:sym typeface="Century Gothic"/>
              </a:rPr>
              <a:t>the sentence using an abstract noun.</a:t>
            </a:r>
            <a:endParaRPr lang="en-AU" sz="2000" dirty="0"/>
          </a:p>
        </p:txBody>
      </p:sp>
      <p:sp>
        <p:nvSpPr>
          <p:cNvPr id="349" name="Google Shape;349;p15"/>
          <p:cNvSpPr txBox="1"/>
          <p:nvPr/>
        </p:nvSpPr>
        <p:spPr>
          <a:xfrm>
            <a:off x="10203336" y="913049"/>
            <a:ext cx="1988664" cy="1384954"/>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dirty="0">
                <a:solidFill>
                  <a:schemeClr val="dk1"/>
                </a:solidFill>
                <a:latin typeface="Century Gothic"/>
                <a:ea typeface="Century Gothic"/>
                <a:cs typeface="Century Gothic"/>
                <a:sym typeface="Century Gothic"/>
              </a:rPr>
              <a:t>CFU:</a:t>
            </a:r>
            <a:endParaRPr dirty="0"/>
          </a:p>
          <a:p>
            <a:pPr marL="285750" marR="0" lvl="0" indent="-285750" algn="l" rtl="0">
              <a:spcBef>
                <a:spcPts val="0"/>
              </a:spcBef>
              <a:spcAft>
                <a:spcPts val="0"/>
              </a:spcAft>
              <a:buClr>
                <a:schemeClr val="dk1"/>
              </a:buClr>
              <a:buSzPts val="1400"/>
              <a:buFont typeface="Arial"/>
              <a:buChar char="•"/>
            </a:pPr>
            <a:r>
              <a:rPr lang="en-AU" sz="1400" dirty="0">
                <a:solidFill>
                  <a:schemeClr val="dk1"/>
                </a:solidFill>
                <a:latin typeface="Century Gothic"/>
                <a:ea typeface="Century Gothic"/>
                <a:cs typeface="Century Gothic"/>
                <a:sym typeface="Century Gothic"/>
              </a:rPr>
              <a:t>What abstract noun have you used? Explain why it is abstract.</a:t>
            </a:r>
            <a:endParaRPr dirty="0"/>
          </a:p>
          <a:p>
            <a:pPr marL="0" marR="0" lvl="0" indent="0" algn="l" rtl="0">
              <a:spcBef>
                <a:spcPts val="0"/>
              </a:spcBef>
              <a:spcAft>
                <a:spcPts val="0"/>
              </a:spcAft>
              <a:buNone/>
            </a:pPr>
            <a:endParaRPr sz="1400" b="1" dirty="0">
              <a:solidFill>
                <a:schemeClr val="dk1"/>
              </a:solidFill>
              <a:latin typeface="Century Gothic"/>
              <a:ea typeface="Century Gothic"/>
              <a:cs typeface="Century Gothic"/>
              <a:sym typeface="Century Gothic"/>
            </a:endParaRPr>
          </a:p>
        </p:txBody>
      </p:sp>
      <p:sp>
        <p:nvSpPr>
          <p:cNvPr id="10" name="Google Shape;335;p14"/>
          <p:cNvSpPr/>
          <p:nvPr/>
        </p:nvSpPr>
        <p:spPr>
          <a:xfrm>
            <a:off x="868219" y="6024143"/>
            <a:ext cx="12192000" cy="4924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2600" dirty="0" smtClean="0">
                <a:solidFill>
                  <a:schemeClr val="dk1"/>
                </a:solidFill>
                <a:latin typeface="Century Gothic"/>
                <a:sym typeface="Century Gothic"/>
              </a:rPr>
              <a:t>The dog displayed incredible _________________. </a:t>
            </a:r>
            <a:endParaRPr dirty="0"/>
          </a:p>
        </p:txBody>
      </p:sp>
      <p:sp>
        <p:nvSpPr>
          <p:cNvPr id="12" name="TextBox 11"/>
          <p:cNvSpPr txBox="1"/>
          <p:nvPr/>
        </p:nvSpPr>
        <p:spPr>
          <a:xfrm>
            <a:off x="428047" y="2067170"/>
            <a:ext cx="2943225" cy="461665"/>
          </a:xfrm>
          <a:prstGeom prst="rect">
            <a:avLst/>
          </a:prstGeom>
          <a:noFill/>
          <a:ln w="38100">
            <a:solidFill>
              <a:srgbClr val="00B050"/>
            </a:solidFill>
          </a:ln>
        </p:spPr>
        <p:txBody>
          <a:bodyPr wrap="square" rtlCol="0">
            <a:spAutoFit/>
          </a:bodyPr>
          <a:lstStyle/>
          <a:p>
            <a:pPr algn="ctr"/>
            <a:r>
              <a:rPr lang="en-AU" sz="2400" dirty="0" smtClean="0">
                <a:latin typeface="Century Gothic" panose="020B0502020202020204" pitchFamily="34" charset="0"/>
              </a:rPr>
              <a:t>obedience </a:t>
            </a:r>
            <a:endParaRPr lang="en-AU" sz="2400" dirty="0">
              <a:latin typeface="Century Gothic" panose="020B0502020202020204" pitchFamily="34" charset="0"/>
            </a:endParaRPr>
          </a:p>
        </p:txBody>
      </p:sp>
      <p:sp>
        <p:nvSpPr>
          <p:cNvPr id="13" name="TextBox 12"/>
          <p:cNvSpPr txBox="1"/>
          <p:nvPr/>
        </p:nvSpPr>
        <p:spPr>
          <a:xfrm>
            <a:off x="3697905" y="2067169"/>
            <a:ext cx="2943225" cy="461665"/>
          </a:xfrm>
          <a:prstGeom prst="rect">
            <a:avLst/>
          </a:prstGeom>
          <a:noFill/>
          <a:ln w="38100">
            <a:solidFill>
              <a:srgbClr val="00B050"/>
            </a:solidFill>
          </a:ln>
        </p:spPr>
        <p:txBody>
          <a:bodyPr wrap="square" rtlCol="0">
            <a:spAutoFit/>
          </a:bodyPr>
          <a:lstStyle/>
          <a:p>
            <a:pPr algn="ctr"/>
            <a:r>
              <a:rPr lang="en-AU" sz="2400" dirty="0" smtClean="0">
                <a:latin typeface="Century Gothic" panose="020B0502020202020204" pitchFamily="34" charset="0"/>
              </a:rPr>
              <a:t>excitement</a:t>
            </a:r>
            <a:endParaRPr lang="en-AU" sz="2400" dirty="0">
              <a:latin typeface="Century Gothic" panose="020B0502020202020204" pitchFamily="34" charset="0"/>
            </a:endParaRPr>
          </a:p>
        </p:txBody>
      </p:sp>
      <p:sp>
        <p:nvSpPr>
          <p:cNvPr id="14" name="TextBox 13"/>
          <p:cNvSpPr txBox="1"/>
          <p:nvPr/>
        </p:nvSpPr>
        <p:spPr>
          <a:xfrm>
            <a:off x="6896816" y="2067169"/>
            <a:ext cx="2943225" cy="461665"/>
          </a:xfrm>
          <a:prstGeom prst="rect">
            <a:avLst/>
          </a:prstGeom>
          <a:noFill/>
          <a:ln w="38100">
            <a:solidFill>
              <a:srgbClr val="00B050"/>
            </a:solidFill>
          </a:ln>
        </p:spPr>
        <p:txBody>
          <a:bodyPr wrap="square" rtlCol="0">
            <a:spAutoFit/>
          </a:bodyPr>
          <a:lstStyle/>
          <a:p>
            <a:pPr algn="ctr"/>
            <a:r>
              <a:rPr lang="en-AU" sz="2400" dirty="0" smtClean="0">
                <a:latin typeface="Century Gothic" panose="020B0502020202020204" pitchFamily="34" charset="0"/>
              </a:rPr>
              <a:t>loyalty</a:t>
            </a:r>
            <a:endParaRPr lang="en-AU" sz="2400" dirty="0">
              <a:latin typeface="Century Gothic" panose="020B0502020202020204" pitchFamily="34" charset="0"/>
            </a:endParaRPr>
          </a:p>
        </p:txBody>
      </p:sp>
      <p:pic>
        <p:nvPicPr>
          <p:cNvPr id="7170" name="Picture 2" descr="See the source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9611" y="2771537"/>
            <a:ext cx="4514850" cy="3009901"/>
          </a:xfrm>
          <a:prstGeom prst="rect">
            <a:avLst/>
          </a:prstGeom>
          <a:noFill/>
          <a:extLst>
            <a:ext uri="{909E8E84-426E-40DD-AFC4-6F175D3DCCD1}">
              <a14:hiddenFill xmlns:a14="http://schemas.microsoft.com/office/drawing/2010/main">
                <a:solidFill>
                  <a:srgbClr val="FFFFFF"/>
                </a:solidFill>
              </a14:hiddenFill>
            </a:ext>
          </a:extLst>
        </p:spPr>
      </p:pic>
      <p:sp>
        <p:nvSpPr>
          <p:cNvPr id="15" name="Google Shape;344;p15"/>
          <p:cNvSpPr txBox="1"/>
          <p:nvPr/>
        </p:nvSpPr>
        <p:spPr>
          <a:xfrm>
            <a:off x="-1" y="-1"/>
            <a:ext cx="4433455" cy="369291"/>
          </a:xfrm>
          <a:prstGeom prst="rect">
            <a:avLst/>
          </a:prstGeom>
          <a:solidFill>
            <a:srgbClr val="00B050"/>
          </a:solidFill>
          <a:ln>
            <a:noFill/>
          </a:ln>
        </p:spPr>
        <p:txBody>
          <a:bodyPr spcFirstLastPara="1" wrap="square" lIns="91425" tIns="45700" rIns="91425" bIns="45700" anchor="t" anchorCtr="0">
            <a:spAutoFit/>
          </a:bodyPr>
          <a:lstStyle/>
          <a:p>
            <a:pPr lvl="0"/>
            <a:r>
              <a:rPr lang="en-AU" sz="1800" b="1" dirty="0">
                <a:solidFill>
                  <a:schemeClr val="lt1"/>
                </a:solidFill>
                <a:latin typeface="Century Gothic"/>
                <a:ea typeface="Century Gothic"/>
                <a:cs typeface="Century Gothic"/>
                <a:sym typeface="Century Gothic"/>
              </a:rPr>
              <a:t>Skill Development: You </a:t>
            </a:r>
            <a:r>
              <a:rPr lang="en-AU" sz="1800" b="1" dirty="0">
                <a:solidFill>
                  <a:schemeClr val="lt1"/>
                </a:solidFill>
                <a:latin typeface="Century Gothic"/>
                <a:ea typeface="Century Gothic"/>
                <a:cs typeface="Century Gothic"/>
                <a:sym typeface="Century Gothic"/>
              </a:rPr>
              <a:t>do</a:t>
            </a:r>
            <a:endParaRPr lang="en-AU" sz="1800" dirty="0"/>
          </a:p>
        </p:txBody>
      </p:sp>
    </p:spTree>
    <p:extLst>
      <p:ext uri="{BB962C8B-B14F-4D97-AF65-F5344CB8AC3E}">
        <p14:creationId xmlns:p14="http://schemas.microsoft.com/office/powerpoint/2010/main" val="2179881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92"/>
        <p:cNvGrpSpPr/>
        <p:nvPr/>
      </p:nvGrpSpPr>
      <p:grpSpPr>
        <a:xfrm>
          <a:off x="0" y="0"/>
          <a:ext cx="0" cy="0"/>
          <a:chOff x="0" y="0"/>
          <a:chExt cx="0" cy="0"/>
        </a:xfrm>
      </p:grpSpPr>
      <p:pic>
        <p:nvPicPr>
          <p:cNvPr id="93" name="Google Shape;93;p2" descr="Icon&#10;&#10;Description automatically generated"/>
          <p:cNvPicPr preferRelativeResize="0">
            <a:picLocks noGrp="1"/>
          </p:cNvPicPr>
          <p:nvPr>
            <p:ph type="body" idx="1"/>
          </p:nvPr>
        </p:nvPicPr>
        <p:blipFill rotWithShape="1">
          <a:blip r:embed="rId3">
            <a:alphaModFix/>
          </a:blip>
          <a:srcRect/>
          <a:stretch/>
        </p:blipFill>
        <p:spPr>
          <a:xfrm>
            <a:off x="10432839" y="4874453"/>
            <a:ext cx="674079" cy="674079"/>
          </a:xfrm>
          <a:prstGeom prst="rect">
            <a:avLst/>
          </a:prstGeom>
          <a:noFill/>
          <a:ln>
            <a:noFill/>
          </a:ln>
        </p:spPr>
      </p:pic>
      <p:pic>
        <p:nvPicPr>
          <p:cNvPr id="94" name="Google Shape;94;p2" descr="Logo, icon&#10;&#10;Description automatically generated"/>
          <p:cNvPicPr preferRelativeResize="0"/>
          <p:nvPr/>
        </p:nvPicPr>
        <p:blipFill rotWithShape="1">
          <a:blip r:embed="rId4">
            <a:alphaModFix/>
          </a:blip>
          <a:srcRect/>
          <a:stretch/>
        </p:blipFill>
        <p:spPr>
          <a:xfrm>
            <a:off x="4299121" y="4284569"/>
            <a:ext cx="674078" cy="674078"/>
          </a:xfrm>
          <a:prstGeom prst="rect">
            <a:avLst/>
          </a:prstGeom>
          <a:noFill/>
          <a:ln>
            <a:noFill/>
          </a:ln>
        </p:spPr>
      </p:pic>
      <p:pic>
        <p:nvPicPr>
          <p:cNvPr id="95" name="Google Shape;95;p2" descr="Icon&#10;&#10;Description automatically generated"/>
          <p:cNvPicPr preferRelativeResize="0"/>
          <p:nvPr/>
        </p:nvPicPr>
        <p:blipFill rotWithShape="1">
          <a:blip r:embed="rId5">
            <a:alphaModFix/>
          </a:blip>
          <a:srcRect/>
          <a:stretch/>
        </p:blipFill>
        <p:spPr>
          <a:xfrm>
            <a:off x="4294065" y="5632726"/>
            <a:ext cx="674078" cy="674078"/>
          </a:xfrm>
          <a:prstGeom prst="rect">
            <a:avLst/>
          </a:prstGeom>
          <a:noFill/>
          <a:ln>
            <a:noFill/>
          </a:ln>
        </p:spPr>
      </p:pic>
      <p:pic>
        <p:nvPicPr>
          <p:cNvPr id="96" name="Google Shape;96;p2" descr="Logo, icon&#10;&#10;Description automatically generated"/>
          <p:cNvPicPr preferRelativeResize="0"/>
          <p:nvPr/>
        </p:nvPicPr>
        <p:blipFill rotWithShape="1">
          <a:blip r:embed="rId6">
            <a:alphaModFix/>
          </a:blip>
          <a:srcRect/>
          <a:stretch/>
        </p:blipFill>
        <p:spPr>
          <a:xfrm>
            <a:off x="715322" y="2389965"/>
            <a:ext cx="674078" cy="674078"/>
          </a:xfrm>
          <a:prstGeom prst="rect">
            <a:avLst/>
          </a:prstGeom>
          <a:noFill/>
          <a:ln>
            <a:noFill/>
          </a:ln>
        </p:spPr>
      </p:pic>
      <p:pic>
        <p:nvPicPr>
          <p:cNvPr id="97" name="Google Shape;97;p2" descr="Icon&#10;&#10;Description automatically generated"/>
          <p:cNvPicPr preferRelativeResize="0"/>
          <p:nvPr/>
        </p:nvPicPr>
        <p:blipFill rotWithShape="1">
          <a:blip r:embed="rId7">
            <a:alphaModFix/>
          </a:blip>
          <a:srcRect/>
          <a:stretch/>
        </p:blipFill>
        <p:spPr>
          <a:xfrm>
            <a:off x="1389400" y="2389965"/>
            <a:ext cx="674078" cy="674078"/>
          </a:xfrm>
          <a:prstGeom prst="rect">
            <a:avLst/>
          </a:prstGeom>
          <a:noFill/>
          <a:ln>
            <a:noFill/>
          </a:ln>
        </p:spPr>
      </p:pic>
      <p:pic>
        <p:nvPicPr>
          <p:cNvPr id="98" name="Google Shape;98;p2" descr="Icon&#10;&#10;Description automatically generated"/>
          <p:cNvPicPr preferRelativeResize="0"/>
          <p:nvPr/>
        </p:nvPicPr>
        <p:blipFill rotWithShape="1">
          <a:blip r:embed="rId8">
            <a:alphaModFix/>
          </a:blip>
          <a:srcRect/>
          <a:stretch/>
        </p:blipFill>
        <p:spPr>
          <a:xfrm>
            <a:off x="715322" y="3064043"/>
            <a:ext cx="674078" cy="674078"/>
          </a:xfrm>
          <a:prstGeom prst="rect">
            <a:avLst/>
          </a:prstGeom>
          <a:noFill/>
          <a:ln>
            <a:noFill/>
          </a:ln>
        </p:spPr>
      </p:pic>
      <p:pic>
        <p:nvPicPr>
          <p:cNvPr id="99" name="Google Shape;99;p2" descr="Icon&#10;&#10;Description automatically generated"/>
          <p:cNvPicPr preferRelativeResize="0"/>
          <p:nvPr/>
        </p:nvPicPr>
        <p:blipFill rotWithShape="1">
          <a:blip r:embed="rId9">
            <a:alphaModFix/>
          </a:blip>
          <a:srcRect/>
          <a:stretch/>
        </p:blipFill>
        <p:spPr>
          <a:xfrm>
            <a:off x="1389400" y="3049933"/>
            <a:ext cx="674078" cy="674078"/>
          </a:xfrm>
          <a:prstGeom prst="rect">
            <a:avLst/>
          </a:prstGeom>
          <a:noFill/>
          <a:ln>
            <a:noFill/>
          </a:ln>
        </p:spPr>
      </p:pic>
      <p:pic>
        <p:nvPicPr>
          <p:cNvPr id="100" name="Google Shape;100;p2"/>
          <p:cNvPicPr preferRelativeResize="0"/>
          <p:nvPr/>
        </p:nvPicPr>
        <p:blipFill rotWithShape="1">
          <a:blip r:embed="rId10">
            <a:alphaModFix/>
          </a:blip>
          <a:srcRect/>
          <a:stretch/>
        </p:blipFill>
        <p:spPr>
          <a:xfrm>
            <a:off x="885384" y="5618025"/>
            <a:ext cx="674078" cy="674078"/>
          </a:xfrm>
          <a:prstGeom prst="rect">
            <a:avLst/>
          </a:prstGeom>
          <a:noFill/>
          <a:ln>
            <a:noFill/>
          </a:ln>
        </p:spPr>
      </p:pic>
      <p:pic>
        <p:nvPicPr>
          <p:cNvPr id="101" name="Google Shape;101;p2" descr="Icon&#10;&#10;Description automatically generated"/>
          <p:cNvPicPr preferRelativeResize="0"/>
          <p:nvPr/>
        </p:nvPicPr>
        <p:blipFill rotWithShape="1">
          <a:blip r:embed="rId11">
            <a:alphaModFix/>
          </a:blip>
          <a:srcRect/>
          <a:stretch/>
        </p:blipFill>
        <p:spPr>
          <a:xfrm>
            <a:off x="885384" y="4929837"/>
            <a:ext cx="674078" cy="674078"/>
          </a:xfrm>
          <a:prstGeom prst="rect">
            <a:avLst/>
          </a:prstGeom>
          <a:noFill/>
          <a:ln>
            <a:noFill/>
          </a:ln>
        </p:spPr>
      </p:pic>
      <p:pic>
        <p:nvPicPr>
          <p:cNvPr id="102" name="Google Shape;102;p2" descr="Icon&#10;&#10;Description automatically generated"/>
          <p:cNvPicPr preferRelativeResize="0"/>
          <p:nvPr/>
        </p:nvPicPr>
        <p:blipFill rotWithShape="1">
          <a:blip r:embed="rId12">
            <a:alphaModFix/>
          </a:blip>
          <a:srcRect/>
          <a:stretch/>
        </p:blipFill>
        <p:spPr>
          <a:xfrm>
            <a:off x="4299121" y="3604476"/>
            <a:ext cx="674078" cy="674078"/>
          </a:xfrm>
          <a:prstGeom prst="rect">
            <a:avLst/>
          </a:prstGeom>
          <a:noFill/>
          <a:ln>
            <a:noFill/>
          </a:ln>
        </p:spPr>
      </p:pic>
      <p:pic>
        <p:nvPicPr>
          <p:cNvPr id="103" name="Google Shape;103;p2" descr="Icon&#10;&#10;Description automatically generated"/>
          <p:cNvPicPr preferRelativeResize="0"/>
          <p:nvPr/>
        </p:nvPicPr>
        <p:blipFill rotWithShape="1">
          <a:blip r:embed="rId13">
            <a:alphaModFix/>
          </a:blip>
          <a:srcRect/>
          <a:stretch/>
        </p:blipFill>
        <p:spPr>
          <a:xfrm>
            <a:off x="4294064" y="4958647"/>
            <a:ext cx="674079" cy="674079"/>
          </a:xfrm>
          <a:prstGeom prst="rect">
            <a:avLst/>
          </a:prstGeom>
          <a:noFill/>
          <a:ln>
            <a:noFill/>
          </a:ln>
        </p:spPr>
      </p:pic>
      <p:sp>
        <p:nvSpPr>
          <p:cNvPr id="104" name="Google Shape;104;p2"/>
          <p:cNvSpPr txBox="1"/>
          <p:nvPr/>
        </p:nvSpPr>
        <p:spPr>
          <a:xfrm>
            <a:off x="1999476" y="2617597"/>
            <a:ext cx="1525356" cy="50459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800"/>
              <a:buFont typeface="Quattrocento Sans"/>
              <a:buNone/>
            </a:pPr>
            <a:r>
              <a:rPr lang="en-AU" sz="1800" b="1" i="0" u="none" strike="noStrike" cap="none">
                <a:solidFill>
                  <a:srgbClr val="000000"/>
                </a:solidFill>
                <a:latin typeface="Quattrocento Sans"/>
                <a:ea typeface="Quattrocento Sans"/>
                <a:cs typeface="Quattrocento Sans"/>
                <a:sym typeface="Quattrocento Sans"/>
              </a:rPr>
              <a:t>Multiple Choice </a:t>
            </a:r>
            <a:endParaRPr sz="2400" b="1" i="0" u="none" strike="noStrike" cap="none">
              <a:solidFill>
                <a:srgbClr val="000000"/>
              </a:solidFill>
              <a:latin typeface="Quattrocento Sans"/>
              <a:ea typeface="Quattrocento Sans"/>
              <a:cs typeface="Quattrocento Sans"/>
              <a:sym typeface="Quattrocento Sans"/>
            </a:endParaRPr>
          </a:p>
        </p:txBody>
      </p:sp>
      <p:sp>
        <p:nvSpPr>
          <p:cNvPr id="105" name="Google Shape;105;p2"/>
          <p:cNvSpPr txBox="1"/>
          <p:nvPr/>
        </p:nvSpPr>
        <p:spPr>
          <a:xfrm>
            <a:off x="1026266" y="5381944"/>
            <a:ext cx="1807327" cy="50459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800"/>
              <a:buFont typeface="Quattrocento Sans"/>
              <a:buNone/>
            </a:pPr>
            <a:r>
              <a:rPr lang="en-AU" sz="1800" b="1" i="0" u="none" strike="noStrike" cap="none">
                <a:solidFill>
                  <a:srgbClr val="000000"/>
                </a:solidFill>
                <a:latin typeface="Quattrocento Sans"/>
                <a:ea typeface="Quattrocento Sans"/>
                <a:cs typeface="Quattrocento Sans"/>
                <a:sym typeface="Quattrocento Sans"/>
              </a:rPr>
              <a:t>Vote</a:t>
            </a:r>
            <a:endParaRPr sz="2400" b="1" i="0" u="none" strike="noStrike" cap="none">
              <a:solidFill>
                <a:srgbClr val="000000"/>
              </a:solidFill>
              <a:latin typeface="Quattrocento Sans"/>
              <a:ea typeface="Quattrocento Sans"/>
              <a:cs typeface="Quattrocento Sans"/>
              <a:sym typeface="Quattrocento Sans"/>
            </a:endParaRPr>
          </a:p>
        </p:txBody>
      </p:sp>
      <p:sp>
        <p:nvSpPr>
          <p:cNvPr id="106" name="Google Shape;106;p2"/>
          <p:cNvSpPr txBox="1"/>
          <p:nvPr/>
        </p:nvSpPr>
        <p:spPr>
          <a:xfrm>
            <a:off x="5005000" y="3782559"/>
            <a:ext cx="1807327" cy="50459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1800"/>
              <a:buFont typeface="Quattrocento Sans"/>
              <a:buNone/>
            </a:pPr>
            <a:r>
              <a:rPr lang="en-AU" sz="1800" b="1" i="0" u="none" strike="noStrike" cap="none">
                <a:solidFill>
                  <a:srgbClr val="000000"/>
                </a:solidFill>
                <a:latin typeface="Quattrocento Sans"/>
                <a:ea typeface="Quattrocento Sans"/>
                <a:cs typeface="Quattrocento Sans"/>
                <a:sym typeface="Quattrocento Sans"/>
              </a:rPr>
              <a:t>Pair Share</a:t>
            </a:r>
            <a:endParaRPr sz="2400" b="1" i="0" u="none" strike="noStrike" cap="none">
              <a:solidFill>
                <a:srgbClr val="000000"/>
              </a:solidFill>
              <a:latin typeface="Quattrocento Sans"/>
              <a:ea typeface="Quattrocento Sans"/>
              <a:cs typeface="Quattrocento Sans"/>
              <a:sym typeface="Quattrocento Sans"/>
            </a:endParaRPr>
          </a:p>
        </p:txBody>
      </p:sp>
      <p:sp>
        <p:nvSpPr>
          <p:cNvPr id="107" name="Google Shape;107;p2"/>
          <p:cNvSpPr txBox="1"/>
          <p:nvPr/>
        </p:nvSpPr>
        <p:spPr>
          <a:xfrm>
            <a:off x="5005000" y="4447989"/>
            <a:ext cx="2630530" cy="50459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1800"/>
              <a:buFont typeface="Quattrocento Sans"/>
              <a:buNone/>
            </a:pPr>
            <a:r>
              <a:rPr lang="en-AU" sz="1800" b="1" i="0" u="none" strike="noStrike" cap="none">
                <a:solidFill>
                  <a:srgbClr val="000000"/>
                </a:solidFill>
                <a:latin typeface="Quattrocento Sans"/>
                <a:ea typeface="Quattrocento Sans"/>
                <a:cs typeface="Quattrocento Sans"/>
                <a:sym typeface="Quattrocento Sans"/>
              </a:rPr>
              <a:t>Pick a Stick/Answer (non-volunteer)</a:t>
            </a:r>
            <a:endParaRPr sz="2400" b="1" i="0" u="none" strike="noStrike" cap="none">
              <a:solidFill>
                <a:srgbClr val="000000"/>
              </a:solidFill>
              <a:latin typeface="Quattrocento Sans"/>
              <a:ea typeface="Quattrocento Sans"/>
              <a:cs typeface="Quattrocento Sans"/>
              <a:sym typeface="Quattrocento Sans"/>
            </a:endParaRPr>
          </a:p>
        </p:txBody>
      </p:sp>
      <p:sp>
        <p:nvSpPr>
          <p:cNvPr id="108" name="Google Shape;108;p2"/>
          <p:cNvSpPr txBox="1"/>
          <p:nvPr/>
        </p:nvSpPr>
        <p:spPr>
          <a:xfrm>
            <a:off x="5005000" y="5113419"/>
            <a:ext cx="1807327" cy="50459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1800"/>
              <a:buFont typeface="Quattrocento Sans"/>
              <a:buNone/>
            </a:pPr>
            <a:r>
              <a:rPr lang="en-AU" sz="1800" b="1" i="0" u="none" strike="noStrike" cap="none">
                <a:solidFill>
                  <a:srgbClr val="000000"/>
                </a:solidFill>
                <a:latin typeface="Quattrocento Sans"/>
                <a:ea typeface="Quattrocento Sans"/>
                <a:cs typeface="Quattrocento Sans"/>
                <a:sym typeface="Quattrocento Sans"/>
              </a:rPr>
              <a:t>Whiteboards</a:t>
            </a:r>
            <a:endParaRPr sz="2400" b="1" i="0" u="none" strike="noStrike" cap="none">
              <a:solidFill>
                <a:srgbClr val="000000"/>
              </a:solidFill>
              <a:latin typeface="Quattrocento Sans"/>
              <a:ea typeface="Quattrocento Sans"/>
              <a:cs typeface="Quattrocento Sans"/>
              <a:sym typeface="Quattrocento Sans"/>
            </a:endParaRPr>
          </a:p>
        </p:txBody>
      </p:sp>
      <p:sp>
        <p:nvSpPr>
          <p:cNvPr id="109" name="Google Shape;109;p2"/>
          <p:cNvSpPr txBox="1"/>
          <p:nvPr/>
        </p:nvSpPr>
        <p:spPr>
          <a:xfrm>
            <a:off x="5005000" y="5787509"/>
            <a:ext cx="2485458" cy="50459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1800"/>
              <a:buFont typeface="Quattrocento Sans"/>
              <a:buNone/>
            </a:pPr>
            <a:r>
              <a:rPr lang="en-AU" sz="1800" b="1" i="0" u="none" strike="noStrike" cap="none">
                <a:solidFill>
                  <a:srgbClr val="000000"/>
                </a:solidFill>
                <a:latin typeface="Quattrocento Sans"/>
                <a:ea typeface="Quattrocento Sans"/>
                <a:cs typeface="Quattrocento Sans"/>
                <a:sym typeface="Quattrocento Sans"/>
              </a:rPr>
              <a:t>In Your Workbook</a:t>
            </a:r>
            <a:endParaRPr sz="2400" b="1" i="0" u="none" strike="noStrike" cap="none">
              <a:solidFill>
                <a:srgbClr val="000000"/>
              </a:solidFill>
              <a:latin typeface="Quattrocento Sans"/>
              <a:ea typeface="Quattrocento Sans"/>
              <a:cs typeface="Quattrocento Sans"/>
              <a:sym typeface="Quattrocento Sans"/>
            </a:endParaRPr>
          </a:p>
        </p:txBody>
      </p:sp>
      <p:sp>
        <p:nvSpPr>
          <p:cNvPr id="110" name="Google Shape;110;p2"/>
          <p:cNvSpPr txBox="1"/>
          <p:nvPr/>
        </p:nvSpPr>
        <p:spPr>
          <a:xfrm>
            <a:off x="9834568" y="5527738"/>
            <a:ext cx="1807327" cy="50459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800"/>
              <a:buFont typeface="Quattrocento Sans"/>
              <a:buNone/>
            </a:pPr>
            <a:r>
              <a:rPr lang="en-AU" sz="1800" b="1" i="0" u="none" strike="noStrike" cap="none">
                <a:solidFill>
                  <a:srgbClr val="000000"/>
                </a:solidFill>
                <a:latin typeface="Quattrocento Sans"/>
                <a:ea typeface="Quattrocento Sans"/>
                <a:cs typeface="Quattrocento Sans"/>
                <a:sym typeface="Quattrocento Sans"/>
              </a:rPr>
              <a:t>Read with me</a:t>
            </a:r>
            <a:endParaRPr sz="2400" b="1" i="0" u="none" strike="noStrike" cap="none">
              <a:solidFill>
                <a:srgbClr val="000000"/>
              </a:solidFill>
              <a:latin typeface="Quattrocento Sans"/>
              <a:ea typeface="Quattrocento Sans"/>
              <a:cs typeface="Quattrocento Sans"/>
              <a:sym typeface="Quattrocento Sans"/>
            </a:endParaRPr>
          </a:p>
        </p:txBody>
      </p:sp>
      <p:pic>
        <p:nvPicPr>
          <p:cNvPr id="111" name="Google Shape;111;p2" descr="Icon&#10;&#10;Description automatically generated"/>
          <p:cNvPicPr preferRelativeResize="0"/>
          <p:nvPr/>
        </p:nvPicPr>
        <p:blipFill rotWithShape="1">
          <a:blip r:embed="rId14">
            <a:alphaModFix/>
          </a:blip>
          <a:srcRect/>
          <a:stretch/>
        </p:blipFill>
        <p:spPr>
          <a:xfrm>
            <a:off x="10391324" y="3607995"/>
            <a:ext cx="693813" cy="679158"/>
          </a:xfrm>
          <a:prstGeom prst="rect">
            <a:avLst/>
          </a:prstGeom>
          <a:noFill/>
          <a:ln>
            <a:noFill/>
          </a:ln>
        </p:spPr>
      </p:pic>
      <p:sp>
        <p:nvSpPr>
          <p:cNvPr id="112" name="Google Shape;112;p2"/>
          <p:cNvSpPr txBox="1"/>
          <p:nvPr/>
        </p:nvSpPr>
        <p:spPr>
          <a:xfrm>
            <a:off x="9866214" y="4295514"/>
            <a:ext cx="1807327" cy="50459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800"/>
              <a:buFont typeface="Quattrocento Sans"/>
              <a:buNone/>
            </a:pPr>
            <a:r>
              <a:rPr lang="en-AU" sz="1800" b="1" i="0" u="none" strike="noStrike" cap="none">
                <a:solidFill>
                  <a:srgbClr val="000000"/>
                </a:solidFill>
                <a:latin typeface="Quattrocento Sans"/>
                <a:ea typeface="Quattrocento Sans"/>
                <a:cs typeface="Quattrocento Sans"/>
                <a:sym typeface="Quattrocento Sans"/>
              </a:rPr>
              <a:t>Track with me</a:t>
            </a:r>
            <a:endParaRPr sz="2400" b="1" i="0" u="none" strike="noStrike" cap="none">
              <a:solidFill>
                <a:srgbClr val="000000"/>
              </a:solidFill>
              <a:latin typeface="Quattrocento Sans"/>
              <a:ea typeface="Quattrocento Sans"/>
              <a:cs typeface="Quattrocento Sans"/>
              <a:sym typeface="Quattrocento Sans"/>
            </a:endParaRPr>
          </a:p>
        </p:txBody>
      </p:sp>
      <p:sp>
        <p:nvSpPr>
          <p:cNvPr id="113" name="Google Shape;113;p2"/>
          <p:cNvSpPr txBox="1"/>
          <p:nvPr/>
        </p:nvSpPr>
        <p:spPr>
          <a:xfrm>
            <a:off x="4130311" y="472809"/>
            <a:ext cx="3433156" cy="923330"/>
          </a:xfrm>
          <a:prstGeom prst="rect">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0" i="0" u="none" strike="noStrike" cap="none">
                <a:solidFill>
                  <a:schemeClr val="dk1"/>
                </a:solidFill>
                <a:latin typeface="Calibri"/>
                <a:ea typeface="Calibri"/>
                <a:cs typeface="Calibri"/>
                <a:sym typeface="Calibri"/>
              </a:rPr>
              <a:t>Copy and paste these icons to the appropriate slides to indicate engagement norms/CFU strategies</a:t>
            </a:r>
            <a:endParaRPr/>
          </a:p>
        </p:txBody>
      </p:sp>
      <p:pic>
        <p:nvPicPr>
          <p:cNvPr id="114" name="Google Shape;114;p2" descr="Logo, icon&#10;&#10;Description automatically generated"/>
          <p:cNvPicPr preferRelativeResize="0"/>
          <p:nvPr/>
        </p:nvPicPr>
        <p:blipFill rotWithShape="1">
          <a:blip r:embed="rId6">
            <a:alphaModFix/>
          </a:blip>
          <a:srcRect/>
          <a:stretch/>
        </p:blipFill>
        <p:spPr>
          <a:xfrm>
            <a:off x="715322" y="2375855"/>
            <a:ext cx="674078" cy="674078"/>
          </a:xfrm>
          <a:prstGeom prst="rect">
            <a:avLst/>
          </a:prstGeom>
          <a:noFill/>
          <a:ln>
            <a:noFill/>
          </a:ln>
        </p:spPr>
      </p:pic>
      <p:pic>
        <p:nvPicPr>
          <p:cNvPr id="115" name="Google Shape;115;p2" descr="Icon&#10;&#10;Description automatically generated"/>
          <p:cNvPicPr preferRelativeResize="0"/>
          <p:nvPr/>
        </p:nvPicPr>
        <p:blipFill rotWithShape="1">
          <a:blip r:embed="rId7">
            <a:alphaModFix/>
          </a:blip>
          <a:srcRect/>
          <a:stretch/>
        </p:blipFill>
        <p:spPr>
          <a:xfrm>
            <a:off x="1389400" y="2375855"/>
            <a:ext cx="674078" cy="674078"/>
          </a:xfrm>
          <a:prstGeom prst="rect">
            <a:avLst/>
          </a:prstGeom>
          <a:noFill/>
          <a:ln>
            <a:noFill/>
          </a:ln>
        </p:spPr>
      </p:pic>
      <p:pic>
        <p:nvPicPr>
          <p:cNvPr id="116" name="Google Shape;116;p2" descr="Icon&#10;&#10;Description automatically generated"/>
          <p:cNvPicPr preferRelativeResize="0"/>
          <p:nvPr/>
        </p:nvPicPr>
        <p:blipFill rotWithShape="1">
          <a:blip r:embed="rId8">
            <a:alphaModFix/>
          </a:blip>
          <a:srcRect/>
          <a:stretch/>
        </p:blipFill>
        <p:spPr>
          <a:xfrm>
            <a:off x="715322" y="3049933"/>
            <a:ext cx="674078" cy="67407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3"/>
          <p:cNvSpPr txBox="1"/>
          <p:nvPr/>
        </p:nvSpPr>
        <p:spPr>
          <a:xfrm>
            <a:off x="923925" y="2190750"/>
            <a:ext cx="10553700" cy="1384995"/>
          </a:xfrm>
          <a:prstGeom prst="rect">
            <a:avLst/>
          </a:prstGeom>
          <a:solidFill>
            <a:schemeClr val="lt1"/>
          </a:solidFill>
          <a:ln w="19050" cap="flat" cmpd="sng">
            <a:solidFill>
              <a:srgbClr val="00B050"/>
            </a:solidFill>
            <a:prstDash val="solid"/>
            <a:round/>
            <a:headEnd type="none" w="sm" len="sm"/>
            <a:tailEnd type="none" w="sm" len="sm"/>
          </a:ln>
          <a:effectLst>
            <a:outerShdw blurRad="57785" dist="33020" dir="3180000" algn="ctr">
              <a:srgbClr val="000000">
                <a:alpha val="29803"/>
              </a:srgbClr>
            </a:outerShdw>
          </a:effectLst>
        </p:spPr>
        <p:txBody>
          <a:bodyPr spcFirstLastPara="1" wrap="square" lIns="91425" tIns="45700" rIns="91425" bIns="45700" anchor="t" anchorCtr="0">
            <a:spAutoFit/>
          </a:bodyPr>
          <a:lstStyle/>
          <a:p>
            <a:pPr marL="0" marR="0" lvl="0" indent="0" rtl="0">
              <a:spcBef>
                <a:spcPts val="0"/>
              </a:spcBef>
              <a:spcAft>
                <a:spcPts val="0"/>
              </a:spcAft>
              <a:buNone/>
            </a:pPr>
            <a:r>
              <a:rPr lang="en-AU" sz="2800" dirty="0">
                <a:solidFill>
                  <a:schemeClr val="dk1"/>
                </a:solidFill>
                <a:latin typeface="Century Gothic"/>
                <a:ea typeface="Century Gothic"/>
                <a:cs typeface="Century Gothic"/>
                <a:sym typeface="Century Gothic"/>
              </a:rPr>
              <a:t>We are learning to identify and use concrete and abstract nouns.</a:t>
            </a:r>
            <a:endParaRPr dirty="0"/>
          </a:p>
          <a:p>
            <a:pPr marL="0" marR="0" lvl="0" indent="0" algn="ctr" rtl="0">
              <a:spcBef>
                <a:spcPts val="0"/>
              </a:spcBef>
              <a:spcAft>
                <a:spcPts val="0"/>
              </a:spcAft>
              <a:buNone/>
            </a:pPr>
            <a:endParaRPr sz="2800" dirty="0">
              <a:solidFill>
                <a:schemeClr val="dk1"/>
              </a:solidFill>
              <a:latin typeface="Century Gothic"/>
              <a:ea typeface="Century Gothic"/>
              <a:cs typeface="Century Gothic"/>
              <a:sym typeface="Century Gothic"/>
            </a:endParaRPr>
          </a:p>
        </p:txBody>
      </p:sp>
      <p:sp>
        <p:nvSpPr>
          <p:cNvPr id="122" name="Google Shape;122;p3"/>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Learning Objective</a:t>
            </a:r>
            <a:endParaRPr/>
          </a:p>
        </p:txBody>
      </p:sp>
      <p:pic>
        <p:nvPicPr>
          <p:cNvPr id="123" name="Google Shape;123;p3" descr="Icon&#10;&#10;Description automatically generated"/>
          <p:cNvPicPr preferRelativeResize="0">
            <a:picLocks noGrp="1"/>
          </p:cNvPicPr>
          <p:nvPr>
            <p:ph type="body" idx="1"/>
          </p:nvPr>
        </p:nvPicPr>
        <p:blipFill rotWithShape="1">
          <a:blip r:embed="rId3">
            <a:alphaModFix/>
          </a:blip>
          <a:srcRect/>
          <a:stretch/>
        </p:blipFill>
        <p:spPr>
          <a:xfrm>
            <a:off x="10061364" y="184665"/>
            <a:ext cx="674079" cy="674079"/>
          </a:xfrm>
          <a:prstGeom prst="rect">
            <a:avLst/>
          </a:prstGeom>
          <a:noFill/>
          <a:ln>
            <a:noFill/>
          </a:ln>
        </p:spPr>
      </p:pic>
      <p:pic>
        <p:nvPicPr>
          <p:cNvPr id="124" name="Google Shape;124;p3" descr="Icon&#10;&#10;Description automatically generated"/>
          <p:cNvPicPr preferRelativeResize="0"/>
          <p:nvPr/>
        </p:nvPicPr>
        <p:blipFill rotWithShape="1">
          <a:blip r:embed="rId4">
            <a:alphaModFix/>
          </a:blip>
          <a:srcRect/>
          <a:stretch/>
        </p:blipFill>
        <p:spPr>
          <a:xfrm>
            <a:off x="10885472" y="179586"/>
            <a:ext cx="693813" cy="679158"/>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4"/>
          <p:cNvSpPr txBox="1">
            <a:spLocks noGrp="1"/>
          </p:cNvSpPr>
          <p:nvPr>
            <p:ph type="body" idx="1"/>
          </p:nvPr>
        </p:nvSpPr>
        <p:spPr>
          <a:xfrm>
            <a:off x="154907" y="766354"/>
            <a:ext cx="11845504" cy="590441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endParaRPr dirty="0"/>
          </a:p>
          <a:p>
            <a:pPr marL="228600" lvl="0" indent="-101600" algn="l" rtl="0">
              <a:lnSpc>
                <a:spcPct val="90000"/>
              </a:lnSpc>
              <a:spcBef>
                <a:spcPts val="1000"/>
              </a:spcBef>
              <a:spcAft>
                <a:spcPts val="0"/>
              </a:spcAft>
              <a:buClr>
                <a:schemeClr val="dk1"/>
              </a:buClr>
              <a:buSzPts val="2000"/>
              <a:buFont typeface="Noto Sans Symbols"/>
              <a:buNone/>
            </a:pPr>
            <a:endParaRPr dirty="0"/>
          </a:p>
          <a:p>
            <a:pPr marL="0" lvl="0" indent="0" algn="l" rtl="0">
              <a:lnSpc>
                <a:spcPct val="90000"/>
              </a:lnSpc>
              <a:spcBef>
                <a:spcPts val="1000"/>
              </a:spcBef>
              <a:spcAft>
                <a:spcPts val="0"/>
              </a:spcAft>
              <a:buClr>
                <a:schemeClr val="dk1"/>
              </a:buClr>
              <a:buSzPts val="2000"/>
              <a:buNone/>
            </a:pPr>
            <a:endParaRPr sz="2000" dirty="0"/>
          </a:p>
        </p:txBody>
      </p:sp>
      <p:sp>
        <p:nvSpPr>
          <p:cNvPr id="130" name="Google Shape;130;p4"/>
          <p:cNvSpPr txBox="1"/>
          <p:nvPr/>
        </p:nvSpPr>
        <p:spPr>
          <a:xfrm>
            <a:off x="0" y="359529"/>
            <a:ext cx="8858464" cy="786577"/>
          </a:xfrm>
          <a:prstGeom prst="rect">
            <a:avLst/>
          </a:prstGeom>
          <a:solidFill>
            <a:srgbClr val="F5D327"/>
          </a:solid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000"/>
              <a:buFont typeface="Noto Sans Symbols"/>
              <a:buChar char="▪"/>
            </a:pPr>
            <a:r>
              <a:rPr lang="en-AU" sz="2000" dirty="0">
                <a:solidFill>
                  <a:schemeClr val="dk1"/>
                </a:solidFill>
                <a:latin typeface="Century Gothic"/>
                <a:ea typeface="Century Gothic"/>
                <a:cs typeface="Century Gothic"/>
                <a:sym typeface="Century Gothic"/>
              </a:rPr>
              <a:t>A </a:t>
            </a:r>
            <a:r>
              <a:rPr lang="en-AU" sz="2000" b="1" u="sng" dirty="0">
                <a:solidFill>
                  <a:schemeClr val="dk1"/>
                </a:solidFill>
                <a:latin typeface="Century Gothic"/>
                <a:ea typeface="Century Gothic"/>
                <a:cs typeface="Century Gothic"/>
                <a:sym typeface="Century Gothic"/>
              </a:rPr>
              <a:t>concrete noun </a:t>
            </a:r>
            <a:r>
              <a:rPr lang="en-AU" sz="2000" dirty="0">
                <a:solidFill>
                  <a:schemeClr val="dk1"/>
                </a:solidFill>
                <a:latin typeface="Century Gothic"/>
                <a:ea typeface="Century Gothic"/>
                <a:cs typeface="Century Gothic"/>
                <a:sym typeface="Century Gothic"/>
              </a:rPr>
              <a:t>is a noun (naming word) that you can experience with your senses (taste, touch, sight, sound and smell).</a:t>
            </a:r>
            <a:endParaRPr sz="2000" b="1" u="sng" dirty="0">
              <a:solidFill>
                <a:schemeClr val="dk1"/>
              </a:solidFill>
              <a:latin typeface="Century Gothic"/>
              <a:ea typeface="Century Gothic"/>
              <a:cs typeface="Century Gothic"/>
              <a:sym typeface="Century Gothic"/>
            </a:endParaRPr>
          </a:p>
          <a:p>
            <a:pPr marL="228600" marR="0" lvl="0" indent="-101600" algn="l" rtl="0">
              <a:lnSpc>
                <a:spcPct val="90000"/>
              </a:lnSpc>
              <a:spcBef>
                <a:spcPts val="1000"/>
              </a:spcBef>
              <a:spcAft>
                <a:spcPts val="0"/>
              </a:spcAft>
              <a:buClr>
                <a:schemeClr val="dk1"/>
              </a:buClr>
              <a:buSzPts val="2000"/>
              <a:buFont typeface="Noto Sans Symbols"/>
              <a:buNone/>
            </a:pPr>
            <a:endParaRPr sz="2000" dirty="0">
              <a:solidFill>
                <a:schemeClr val="dk1"/>
              </a:solidFill>
              <a:latin typeface="Century Gothic"/>
              <a:ea typeface="Century Gothic"/>
              <a:cs typeface="Century Gothic"/>
              <a:sym typeface="Century Gothic"/>
            </a:endParaRPr>
          </a:p>
          <a:p>
            <a:pPr marL="0" marR="0" lvl="0" indent="0" algn="l" rtl="0">
              <a:lnSpc>
                <a:spcPct val="90000"/>
              </a:lnSpc>
              <a:spcBef>
                <a:spcPts val="1000"/>
              </a:spcBef>
              <a:spcAft>
                <a:spcPts val="0"/>
              </a:spcAft>
              <a:buClr>
                <a:schemeClr val="dk1"/>
              </a:buClr>
              <a:buSzPts val="2000"/>
              <a:buFont typeface="Calibri"/>
              <a:buNone/>
            </a:pPr>
            <a:endParaRPr sz="2000" dirty="0">
              <a:solidFill>
                <a:schemeClr val="dk1"/>
              </a:solidFill>
              <a:latin typeface="Century Gothic"/>
              <a:ea typeface="Century Gothic"/>
              <a:cs typeface="Century Gothic"/>
              <a:sym typeface="Century Gothic"/>
            </a:endParaRPr>
          </a:p>
        </p:txBody>
      </p:sp>
      <p:sp>
        <p:nvSpPr>
          <p:cNvPr id="131" name="Google Shape;131;p4"/>
          <p:cNvSpPr/>
          <p:nvPr/>
        </p:nvSpPr>
        <p:spPr>
          <a:xfrm>
            <a:off x="209930" y="1305139"/>
            <a:ext cx="185826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2400" b="1" dirty="0">
                <a:solidFill>
                  <a:srgbClr val="00B050"/>
                </a:solidFill>
                <a:latin typeface="Century Gothic"/>
                <a:ea typeface="Century Gothic"/>
                <a:cs typeface="Century Gothic"/>
                <a:sym typeface="Century Gothic"/>
              </a:rPr>
              <a:t>Examples:</a:t>
            </a:r>
            <a:endParaRPr dirty="0"/>
          </a:p>
        </p:txBody>
      </p:sp>
      <p:sp>
        <p:nvSpPr>
          <p:cNvPr id="132" name="Google Shape;132;p4"/>
          <p:cNvSpPr txBox="1"/>
          <p:nvPr/>
        </p:nvSpPr>
        <p:spPr>
          <a:xfrm>
            <a:off x="69811" y="2046171"/>
            <a:ext cx="11845504"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b="1" dirty="0">
                <a:solidFill>
                  <a:schemeClr val="dk1"/>
                </a:solidFill>
                <a:latin typeface="Century Gothic"/>
                <a:ea typeface="Century Gothic"/>
                <a:cs typeface="Century Gothic"/>
                <a:sym typeface="Century Gothic"/>
              </a:rPr>
              <a:t>1. chair</a:t>
            </a:r>
            <a:endParaRPr sz="2000" dirty="0">
              <a:solidFill>
                <a:schemeClr val="dk1"/>
              </a:solidFill>
              <a:latin typeface="Century Gothic"/>
              <a:ea typeface="Century Gothic"/>
              <a:cs typeface="Century Gothic"/>
              <a:sym typeface="Century Gothic"/>
            </a:endParaRPr>
          </a:p>
        </p:txBody>
      </p:sp>
      <p:sp>
        <p:nvSpPr>
          <p:cNvPr id="133" name="Google Shape;133;p4"/>
          <p:cNvSpPr txBox="1"/>
          <p:nvPr/>
        </p:nvSpPr>
        <p:spPr>
          <a:xfrm>
            <a:off x="197455" y="3620207"/>
            <a:ext cx="11845504"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b="1" dirty="0">
                <a:solidFill>
                  <a:schemeClr val="dk1"/>
                </a:solidFill>
                <a:latin typeface="Century Gothic"/>
                <a:ea typeface="Century Gothic"/>
                <a:cs typeface="Century Gothic"/>
                <a:sym typeface="Century Gothic"/>
              </a:rPr>
              <a:t>2. flame </a:t>
            </a:r>
            <a:endParaRPr sz="2000" dirty="0">
              <a:solidFill>
                <a:schemeClr val="dk1"/>
              </a:solidFill>
              <a:latin typeface="Century Gothic"/>
              <a:ea typeface="Century Gothic"/>
              <a:cs typeface="Century Gothic"/>
              <a:sym typeface="Century Gothic"/>
            </a:endParaRPr>
          </a:p>
        </p:txBody>
      </p:sp>
      <p:sp>
        <p:nvSpPr>
          <p:cNvPr id="134" name="Google Shape;134;p4"/>
          <p:cNvSpPr txBox="1"/>
          <p:nvPr/>
        </p:nvSpPr>
        <p:spPr>
          <a:xfrm>
            <a:off x="154907" y="4868006"/>
            <a:ext cx="11845504"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b="1" dirty="0">
                <a:solidFill>
                  <a:schemeClr val="dk1"/>
                </a:solidFill>
                <a:latin typeface="Century Gothic"/>
                <a:ea typeface="Century Gothic"/>
                <a:cs typeface="Century Gothic"/>
                <a:sym typeface="Century Gothic"/>
              </a:rPr>
              <a:t>3. phone </a:t>
            </a:r>
            <a:r>
              <a:rPr lang="en-AU" sz="2000" dirty="0">
                <a:solidFill>
                  <a:schemeClr val="dk1"/>
                </a:solidFill>
                <a:latin typeface="Century Gothic"/>
                <a:ea typeface="Century Gothic"/>
                <a:cs typeface="Century Gothic"/>
                <a:sym typeface="Century Gothic"/>
              </a:rPr>
              <a:t> </a:t>
            </a:r>
            <a:endParaRPr dirty="0"/>
          </a:p>
        </p:txBody>
      </p:sp>
      <p:sp>
        <p:nvSpPr>
          <p:cNvPr id="136" name="Google Shape;136;p4"/>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Concept Development</a:t>
            </a:r>
            <a:endParaRPr/>
          </a:p>
        </p:txBody>
      </p:sp>
      <p:sp>
        <p:nvSpPr>
          <p:cNvPr id="137" name="Google Shape;137;p4"/>
          <p:cNvSpPr txBox="1"/>
          <p:nvPr/>
        </p:nvSpPr>
        <p:spPr>
          <a:xfrm>
            <a:off x="10181939" y="1250631"/>
            <a:ext cx="1988664" cy="1384995"/>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a:solidFill>
                  <a:schemeClr val="dk1"/>
                </a:solidFill>
                <a:latin typeface="Century Gothic"/>
                <a:ea typeface="Century Gothic"/>
                <a:cs typeface="Century Gothic"/>
                <a:sym typeface="Century Gothic"/>
              </a:rPr>
              <a:t>CFU:</a:t>
            </a:r>
            <a:endParaRPr/>
          </a:p>
          <a:p>
            <a:pPr marL="285750" marR="0" lvl="0" indent="-285750" algn="l" rtl="0">
              <a:spcBef>
                <a:spcPts val="0"/>
              </a:spcBef>
              <a:spcAft>
                <a:spcPts val="0"/>
              </a:spcAft>
              <a:buClr>
                <a:schemeClr val="dk1"/>
              </a:buClr>
              <a:buSzPts val="1400"/>
              <a:buFont typeface="Arial"/>
              <a:buChar char="•"/>
            </a:pPr>
            <a:r>
              <a:rPr lang="en-AU" sz="1400">
                <a:solidFill>
                  <a:schemeClr val="dk1"/>
                </a:solidFill>
                <a:latin typeface="Century Gothic"/>
                <a:ea typeface="Century Gothic"/>
                <a:cs typeface="Century Gothic"/>
                <a:sym typeface="Century Gothic"/>
              </a:rPr>
              <a:t>What is a concrete noun? </a:t>
            </a:r>
            <a:endParaRPr/>
          </a:p>
          <a:p>
            <a:pPr marL="285750" marR="0" lvl="0" indent="-285750" algn="l" rtl="0">
              <a:spcBef>
                <a:spcPts val="0"/>
              </a:spcBef>
              <a:spcAft>
                <a:spcPts val="0"/>
              </a:spcAft>
              <a:buClr>
                <a:schemeClr val="dk1"/>
              </a:buClr>
              <a:buSzPts val="1400"/>
              <a:buFont typeface="Arial"/>
              <a:buChar char="•"/>
            </a:pPr>
            <a:r>
              <a:rPr lang="en-AU" sz="1400">
                <a:solidFill>
                  <a:schemeClr val="dk1"/>
                </a:solidFill>
                <a:latin typeface="Century Gothic"/>
                <a:ea typeface="Century Gothic"/>
                <a:cs typeface="Century Gothic"/>
                <a:sym typeface="Century Gothic"/>
              </a:rPr>
              <a:t>Why is ‘face’ an example of a concrete noun?</a:t>
            </a:r>
            <a:endParaRPr/>
          </a:p>
        </p:txBody>
      </p:sp>
      <p:pic>
        <p:nvPicPr>
          <p:cNvPr id="138" name="Google Shape;138;p4" descr="Icon&#10;&#10;Description automatically generated"/>
          <p:cNvPicPr preferRelativeResize="0"/>
          <p:nvPr/>
        </p:nvPicPr>
        <p:blipFill rotWithShape="1">
          <a:blip r:embed="rId3">
            <a:alphaModFix/>
          </a:blip>
          <a:srcRect/>
          <a:stretch/>
        </p:blipFill>
        <p:spPr>
          <a:xfrm>
            <a:off x="9771566" y="154632"/>
            <a:ext cx="693813" cy="679158"/>
          </a:xfrm>
          <a:prstGeom prst="rect">
            <a:avLst/>
          </a:prstGeom>
          <a:noFill/>
          <a:ln>
            <a:noFill/>
          </a:ln>
        </p:spPr>
      </p:pic>
      <p:sp>
        <p:nvSpPr>
          <p:cNvPr id="139" name="Google Shape;139;p4"/>
          <p:cNvSpPr txBox="1"/>
          <p:nvPr/>
        </p:nvSpPr>
        <p:spPr>
          <a:xfrm>
            <a:off x="2748063" y="2125462"/>
            <a:ext cx="6552956" cy="369332"/>
          </a:xfrm>
          <a:prstGeom prst="rect">
            <a:avLst/>
          </a:prstGeom>
          <a:solidFill>
            <a:schemeClr val="lt1"/>
          </a:solidFill>
          <a:ln w="9525"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1800" dirty="0">
                <a:solidFill>
                  <a:srgbClr val="00B050"/>
                </a:solidFill>
                <a:latin typeface="Century Gothic"/>
                <a:ea typeface="Century Gothic"/>
                <a:cs typeface="Century Gothic"/>
                <a:sym typeface="Century Gothic"/>
              </a:rPr>
              <a:t>You can </a:t>
            </a:r>
            <a:r>
              <a:rPr lang="en-AU" sz="1800" dirty="0" smtClean="0">
                <a:solidFill>
                  <a:srgbClr val="00B050"/>
                </a:solidFill>
                <a:latin typeface="Century Gothic"/>
                <a:ea typeface="Century Gothic"/>
                <a:cs typeface="Century Gothic"/>
                <a:sym typeface="Century Gothic"/>
              </a:rPr>
              <a:t>touch and see chair</a:t>
            </a:r>
            <a:r>
              <a:rPr lang="en-AU" sz="1800" dirty="0">
                <a:solidFill>
                  <a:srgbClr val="00B050"/>
                </a:solidFill>
                <a:latin typeface="Century Gothic"/>
                <a:ea typeface="Century Gothic"/>
                <a:cs typeface="Century Gothic"/>
                <a:sym typeface="Century Gothic"/>
              </a:rPr>
              <a:t>.</a:t>
            </a:r>
            <a:endParaRPr dirty="0"/>
          </a:p>
        </p:txBody>
      </p:sp>
      <p:pic>
        <p:nvPicPr>
          <p:cNvPr id="142" name="Google Shape;142;p4" descr="LERHAMN Chair, black-brown, Vittaryd beige - IKEA"/>
          <p:cNvPicPr preferRelativeResize="0"/>
          <p:nvPr/>
        </p:nvPicPr>
        <p:blipFill rotWithShape="1">
          <a:blip r:embed="rId4">
            <a:alphaModFix/>
          </a:blip>
          <a:srcRect/>
          <a:stretch/>
        </p:blipFill>
        <p:spPr>
          <a:xfrm>
            <a:off x="1497315" y="1805135"/>
            <a:ext cx="1271918" cy="1089699"/>
          </a:xfrm>
          <a:prstGeom prst="rect">
            <a:avLst/>
          </a:prstGeom>
          <a:noFill/>
          <a:ln>
            <a:noFill/>
          </a:ln>
        </p:spPr>
      </p:pic>
      <p:pic>
        <p:nvPicPr>
          <p:cNvPr id="143" name="Google Shape;143;p4" descr="Flame Royalty Free Vector Image - VectorStock"/>
          <p:cNvPicPr preferRelativeResize="0"/>
          <p:nvPr/>
        </p:nvPicPr>
        <p:blipFill rotWithShape="1">
          <a:blip r:embed="rId5">
            <a:alphaModFix/>
          </a:blip>
          <a:srcRect b="8021"/>
          <a:stretch/>
        </p:blipFill>
        <p:spPr>
          <a:xfrm>
            <a:off x="1743926" y="3116736"/>
            <a:ext cx="736841" cy="1045648"/>
          </a:xfrm>
          <a:prstGeom prst="rect">
            <a:avLst/>
          </a:prstGeom>
          <a:noFill/>
          <a:ln>
            <a:noFill/>
          </a:ln>
        </p:spPr>
      </p:pic>
      <p:pic>
        <p:nvPicPr>
          <p:cNvPr id="144" name="Google Shape;144;p4" descr="Phone Repair - iFixit"/>
          <p:cNvPicPr preferRelativeResize="0"/>
          <p:nvPr/>
        </p:nvPicPr>
        <p:blipFill rotWithShape="1">
          <a:blip r:embed="rId6">
            <a:alphaModFix/>
          </a:blip>
          <a:srcRect/>
          <a:stretch/>
        </p:blipFill>
        <p:spPr>
          <a:xfrm>
            <a:off x="1432235" y="4614369"/>
            <a:ext cx="1402078" cy="1051559"/>
          </a:xfrm>
          <a:prstGeom prst="rect">
            <a:avLst/>
          </a:prstGeom>
          <a:noFill/>
          <a:ln>
            <a:noFill/>
          </a:ln>
        </p:spPr>
      </p:pic>
      <p:pic>
        <p:nvPicPr>
          <p:cNvPr id="145" name="Google Shape;145;p4" descr="Icon&#10;&#10;Description automatically generated"/>
          <p:cNvPicPr preferRelativeResize="0"/>
          <p:nvPr/>
        </p:nvPicPr>
        <p:blipFill rotWithShape="1">
          <a:blip r:embed="rId7">
            <a:alphaModFix/>
          </a:blip>
          <a:srcRect/>
          <a:stretch/>
        </p:blipFill>
        <p:spPr>
          <a:xfrm>
            <a:off x="10604474" y="174532"/>
            <a:ext cx="674079" cy="674079"/>
          </a:xfrm>
          <a:prstGeom prst="rect">
            <a:avLst/>
          </a:prstGeom>
          <a:noFill/>
          <a:ln>
            <a:noFill/>
          </a:ln>
        </p:spPr>
      </p:pic>
      <p:sp>
        <p:nvSpPr>
          <p:cNvPr id="19" name="Google Shape;134;p4"/>
          <p:cNvSpPr txBox="1"/>
          <p:nvPr/>
        </p:nvSpPr>
        <p:spPr>
          <a:xfrm>
            <a:off x="112359" y="6205769"/>
            <a:ext cx="11845504"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b="1" dirty="0" smtClean="0">
                <a:solidFill>
                  <a:schemeClr val="dk1"/>
                </a:solidFill>
                <a:latin typeface="Century Gothic"/>
                <a:ea typeface="Century Gothic"/>
                <a:cs typeface="Century Gothic"/>
                <a:sym typeface="Century Gothic"/>
              </a:rPr>
              <a:t>4. Music</a:t>
            </a:r>
            <a:endParaRPr dirty="0"/>
          </a:p>
        </p:txBody>
      </p:sp>
      <p:sp>
        <p:nvSpPr>
          <p:cNvPr id="20" name="Google Shape;141;p4"/>
          <p:cNvSpPr txBox="1"/>
          <p:nvPr/>
        </p:nvSpPr>
        <p:spPr>
          <a:xfrm>
            <a:off x="4604020" y="10124382"/>
            <a:ext cx="537047" cy="2308284"/>
          </a:xfrm>
          <a:prstGeom prst="rect">
            <a:avLst/>
          </a:prstGeom>
          <a:solidFill>
            <a:schemeClr val="lt1"/>
          </a:solidFill>
          <a:ln w="9525"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1800" dirty="0">
                <a:solidFill>
                  <a:srgbClr val="00B050"/>
                </a:solidFill>
                <a:latin typeface="Century Gothic"/>
                <a:ea typeface="Century Gothic"/>
                <a:cs typeface="Century Gothic"/>
                <a:sym typeface="Century Gothic"/>
              </a:rPr>
              <a:t>You can </a:t>
            </a:r>
            <a:r>
              <a:rPr lang="en-AU" sz="1800" dirty="0" smtClean="0">
                <a:solidFill>
                  <a:srgbClr val="00B050"/>
                </a:solidFill>
                <a:latin typeface="Century Gothic"/>
                <a:ea typeface="Century Gothic"/>
                <a:cs typeface="Century Gothic"/>
                <a:sym typeface="Century Gothic"/>
              </a:rPr>
              <a:t>hear music.</a:t>
            </a:r>
            <a:endParaRPr dirty="0"/>
          </a:p>
        </p:txBody>
      </p:sp>
      <p:pic>
        <p:nvPicPr>
          <p:cNvPr id="1026" name="Picture 2" descr="See the source im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62883" y="5780465"/>
            <a:ext cx="1271430" cy="879327"/>
          </a:xfrm>
          <a:prstGeom prst="rect">
            <a:avLst/>
          </a:prstGeom>
          <a:noFill/>
          <a:extLst>
            <a:ext uri="{909E8E84-426E-40DD-AFC4-6F175D3DCCD1}">
              <a14:hiddenFill xmlns:a14="http://schemas.microsoft.com/office/drawing/2010/main">
                <a:solidFill>
                  <a:srgbClr val="FFFFFF"/>
                </a:solidFill>
              </a14:hiddenFill>
            </a:ext>
          </a:extLst>
        </p:spPr>
      </p:pic>
      <p:sp>
        <p:nvSpPr>
          <p:cNvPr id="23" name="Google Shape;139;p4"/>
          <p:cNvSpPr txBox="1"/>
          <p:nvPr/>
        </p:nvSpPr>
        <p:spPr>
          <a:xfrm>
            <a:off x="2799530" y="3609235"/>
            <a:ext cx="6552956" cy="369332"/>
          </a:xfrm>
          <a:prstGeom prst="rect">
            <a:avLst/>
          </a:prstGeom>
          <a:solidFill>
            <a:schemeClr val="lt1"/>
          </a:solidFill>
          <a:ln w="9525"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1800" dirty="0">
                <a:solidFill>
                  <a:srgbClr val="00B050"/>
                </a:solidFill>
                <a:latin typeface="Century Gothic"/>
                <a:ea typeface="Century Gothic"/>
                <a:cs typeface="Century Gothic"/>
                <a:sym typeface="Century Gothic"/>
              </a:rPr>
              <a:t>You can touch and see a </a:t>
            </a:r>
            <a:r>
              <a:rPr lang="en-AU" sz="1800" dirty="0" smtClean="0">
                <a:solidFill>
                  <a:srgbClr val="00B050"/>
                </a:solidFill>
                <a:latin typeface="Century Gothic"/>
                <a:ea typeface="Century Gothic"/>
                <a:cs typeface="Century Gothic"/>
                <a:sym typeface="Century Gothic"/>
              </a:rPr>
              <a:t>flame.</a:t>
            </a:r>
            <a:endParaRPr dirty="0"/>
          </a:p>
        </p:txBody>
      </p:sp>
      <p:sp>
        <p:nvSpPr>
          <p:cNvPr id="24" name="Google Shape;139;p4"/>
          <p:cNvSpPr txBox="1"/>
          <p:nvPr/>
        </p:nvSpPr>
        <p:spPr>
          <a:xfrm>
            <a:off x="2834313" y="4955482"/>
            <a:ext cx="6552956" cy="369332"/>
          </a:xfrm>
          <a:prstGeom prst="rect">
            <a:avLst/>
          </a:prstGeom>
          <a:solidFill>
            <a:schemeClr val="lt1"/>
          </a:solidFill>
          <a:ln w="9525"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1800" dirty="0">
                <a:solidFill>
                  <a:srgbClr val="00B050"/>
                </a:solidFill>
                <a:latin typeface="Century Gothic"/>
                <a:ea typeface="Century Gothic"/>
                <a:cs typeface="Century Gothic"/>
                <a:sym typeface="Century Gothic"/>
              </a:rPr>
              <a:t>You can </a:t>
            </a:r>
            <a:r>
              <a:rPr lang="en-AU" sz="1800" dirty="0" smtClean="0">
                <a:solidFill>
                  <a:srgbClr val="00B050"/>
                </a:solidFill>
                <a:latin typeface="Century Gothic"/>
                <a:ea typeface="Century Gothic"/>
                <a:cs typeface="Century Gothic"/>
                <a:sym typeface="Century Gothic"/>
              </a:rPr>
              <a:t>touch and see </a:t>
            </a:r>
            <a:r>
              <a:rPr lang="en-AU" sz="1800" dirty="0">
                <a:solidFill>
                  <a:srgbClr val="00B050"/>
                </a:solidFill>
                <a:latin typeface="Century Gothic"/>
                <a:ea typeface="Century Gothic"/>
                <a:cs typeface="Century Gothic"/>
                <a:sym typeface="Century Gothic"/>
              </a:rPr>
              <a:t>a </a:t>
            </a:r>
            <a:r>
              <a:rPr lang="en-AU" sz="1800" dirty="0" smtClean="0">
                <a:solidFill>
                  <a:srgbClr val="00B050"/>
                </a:solidFill>
                <a:latin typeface="Century Gothic"/>
                <a:ea typeface="Century Gothic"/>
                <a:cs typeface="Century Gothic"/>
                <a:sym typeface="Century Gothic"/>
              </a:rPr>
              <a:t>phone.</a:t>
            </a:r>
            <a:endParaRPr dirty="0"/>
          </a:p>
        </p:txBody>
      </p:sp>
      <p:sp>
        <p:nvSpPr>
          <p:cNvPr id="25" name="Google Shape;139;p4"/>
          <p:cNvSpPr txBox="1"/>
          <p:nvPr/>
        </p:nvSpPr>
        <p:spPr>
          <a:xfrm>
            <a:off x="2876861" y="6164598"/>
            <a:ext cx="6552956" cy="369332"/>
          </a:xfrm>
          <a:prstGeom prst="rect">
            <a:avLst/>
          </a:prstGeom>
          <a:solidFill>
            <a:schemeClr val="lt1"/>
          </a:solidFill>
          <a:ln w="9525"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1800" dirty="0">
                <a:solidFill>
                  <a:srgbClr val="00B050"/>
                </a:solidFill>
                <a:latin typeface="Century Gothic"/>
                <a:ea typeface="Century Gothic"/>
                <a:cs typeface="Century Gothic"/>
                <a:sym typeface="Century Gothic"/>
              </a:rPr>
              <a:t>You can </a:t>
            </a:r>
            <a:r>
              <a:rPr lang="en-AU" sz="1800" dirty="0" smtClean="0">
                <a:solidFill>
                  <a:srgbClr val="00B050"/>
                </a:solidFill>
                <a:latin typeface="Century Gothic"/>
                <a:ea typeface="Century Gothic"/>
                <a:cs typeface="Century Gothic"/>
                <a:sym typeface="Century Gothic"/>
              </a:rPr>
              <a:t>hear music.</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5"/>
          <p:cNvSpPr txBox="1">
            <a:spLocks noGrp="1"/>
          </p:cNvSpPr>
          <p:nvPr>
            <p:ph type="body" idx="1"/>
          </p:nvPr>
        </p:nvSpPr>
        <p:spPr>
          <a:xfrm>
            <a:off x="154907" y="766354"/>
            <a:ext cx="11845504" cy="590441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endParaRPr/>
          </a:p>
          <a:p>
            <a:pPr marL="228600" lvl="0" indent="-101600" algn="l" rtl="0">
              <a:lnSpc>
                <a:spcPct val="90000"/>
              </a:lnSpc>
              <a:spcBef>
                <a:spcPts val="1000"/>
              </a:spcBef>
              <a:spcAft>
                <a:spcPts val="0"/>
              </a:spcAft>
              <a:buClr>
                <a:schemeClr val="dk1"/>
              </a:buClr>
              <a:buSzPts val="2000"/>
              <a:buFont typeface="Noto Sans Symbols"/>
              <a:buNone/>
            </a:pPr>
            <a:endParaRPr/>
          </a:p>
          <a:p>
            <a:pPr marL="0" lvl="0" indent="0" algn="l" rtl="0">
              <a:lnSpc>
                <a:spcPct val="90000"/>
              </a:lnSpc>
              <a:spcBef>
                <a:spcPts val="1000"/>
              </a:spcBef>
              <a:spcAft>
                <a:spcPts val="0"/>
              </a:spcAft>
              <a:buClr>
                <a:schemeClr val="dk1"/>
              </a:buClr>
              <a:buSzPts val="2000"/>
              <a:buNone/>
            </a:pPr>
            <a:endParaRPr sz="2000"/>
          </a:p>
        </p:txBody>
      </p:sp>
      <p:sp>
        <p:nvSpPr>
          <p:cNvPr id="151" name="Google Shape;151;p5"/>
          <p:cNvSpPr txBox="1"/>
          <p:nvPr/>
        </p:nvSpPr>
        <p:spPr>
          <a:xfrm>
            <a:off x="0" y="360038"/>
            <a:ext cx="9297003" cy="659841"/>
          </a:xfrm>
          <a:prstGeom prst="rect">
            <a:avLst/>
          </a:prstGeom>
          <a:solidFill>
            <a:srgbClr val="F5D327"/>
          </a:solid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000"/>
              <a:buFont typeface="Noto Sans Symbols"/>
              <a:buChar char="▪"/>
            </a:pPr>
            <a:r>
              <a:rPr lang="en-AU" sz="2000">
                <a:solidFill>
                  <a:schemeClr val="dk1"/>
                </a:solidFill>
                <a:latin typeface="Century Gothic"/>
                <a:ea typeface="Century Gothic"/>
                <a:cs typeface="Century Gothic"/>
                <a:sym typeface="Century Gothic"/>
              </a:rPr>
              <a:t>A </a:t>
            </a:r>
            <a:r>
              <a:rPr lang="en-AU" sz="2000" b="1" u="sng">
                <a:solidFill>
                  <a:schemeClr val="dk1"/>
                </a:solidFill>
                <a:latin typeface="Century Gothic"/>
                <a:ea typeface="Century Gothic"/>
                <a:cs typeface="Century Gothic"/>
                <a:sym typeface="Century Gothic"/>
              </a:rPr>
              <a:t>concrete noun </a:t>
            </a:r>
            <a:r>
              <a:rPr lang="en-AU" sz="2000">
                <a:solidFill>
                  <a:schemeClr val="dk1"/>
                </a:solidFill>
                <a:latin typeface="Century Gothic"/>
                <a:ea typeface="Century Gothic"/>
                <a:cs typeface="Century Gothic"/>
                <a:sym typeface="Century Gothic"/>
              </a:rPr>
              <a:t>is a noun (naming word) that you can experience with your senses (taste, touch, sight, sound and smell).</a:t>
            </a:r>
            <a:endParaRPr sz="2000" b="1" u="sng">
              <a:solidFill>
                <a:schemeClr val="dk1"/>
              </a:solidFill>
              <a:latin typeface="Century Gothic"/>
              <a:ea typeface="Century Gothic"/>
              <a:cs typeface="Century Gothic"/>
              <a:sym typeface="Century Gothic"/>
            </a:endParaRPr>
          </a:p>
          <a:p>
            <a:pPr marL="0" marR="0" lvl="0" indent="0" algn="l" rtl="0">
              <a:lnSpc>
                <a:spcPct val="90000"/>
              </a:lnSpc>
              <a:spcBef>
                <a:spcPts val="1000"/>
              </a:spcBef>
              <a:spcAft>
                <a:spcPts val="0"/>
              </a:spcAft>
              <a:buClr>
                <a:schemeClr val="dk1"/>
              </a:buClr>
              <a:buSzPts val="2000"/>
              <a:buFont typeface="Calibri"/>
              <a:buNone/>
            </a:pPr>
            <a:endParaRPr sz="2000">
              <a:solidFill>
                <a:schemeClr val="dk1"/>
              </a:solidFill>
              <a:latin typeface="Century Gothic"/>
              <a:ea typeface="Century Gothic"/>
              <a:cs typeface="Century Gothic"/>
              <a:sym typeface="Century Gothic"/>
            </a:endParaRPr>
          </a:p>
        </p:txBody>
      </p:sp>
      <p:sp>
        <p:nvSpPr>
          <p:cNvPr id="152" name="Google Shape;152;p5"/>
          <p:cNvSpPr/>
          <p:nvPr/>
        </p:nvSpPr>
        <p:spPr>
          <a:xfrm>
            <a:off x="334429" y="2528638"/>
            <a:ext cx="259266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2400" b="1">
                <a:solidFill>
                  <a:srgbClr val="FF0000"/>
                </a:solidFill>
                <a:latin typeface="Century Gothic"/>
                <a:ea typeface="Century Gothic"/>
                <a:cs typeface="Century Gothic"/>
                <a:sym typeface="Century Gothic"/>
              </a:rPr>
              <a:t>Non-Examples:</a:t>
            </a:r>
            <a:endParaRPr/>
          </a:p>
        </p:txBody>
      </p:sp>
      <p:sp>
        <p:nvSpPr>
          <p:cNvPr id="153" name="Google Shape;153;p5"/>
          <p:cNvSpPr txBox="1"/>
          <p:nvPr/>
        </p:nvSpPr>
        <p:spPr>
          <a:xfrm>
            <a:off x="258597" y="3336172"/>
            <a:ext cx="11845504"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b="1">
                <a:solidFill>
                  <a:schemeClr val="dk1"/>
                </a:solidFill>
                <a:latin typeface="Century Gothic"/>
                <a:ea typeface="Century Gothic"/>
                <a:cs typeface="Century Gothic"/>
                <a:sym typeface="Century Gothic"/>
              </a:rPr>
              <a:t>1. courage</a:t>
            </a:r>
            <a:endParaRPr sz="2000">
              <a:solidFill>
                <a:schemeClr val="dk1"/>
              </a:solidFill>
              <a:latin typeface="Century Gothic"/>
              <a:ea typeface="Century Gothic"/>
              <a:cs typeface="Century Gothic"/>
              <a:sym typeface="Century Gothic"/>
            </a:endParaRPr>
          </a:p>
          <a:p>
            <a:pPr marL="0" marR="0" lvl="0" indent="0" algn="l" rtl="0">
              <a:lnSpc>
                <a:spcPct val="90000"/>
              </a:lnSpc>
              <a:spcBef>
                <a:spcPts val="1000"/>
              </a:spcBef>
              <a:spcAft>
                <a:spcPts val="0"/>
              </a:spcAft>
              <a:buClr>
                <a:schemeClr val="dk1"/>
              </a:buClr>
              <a:buSzPts val="2000"/>
              <a:buFont typeface="Calibri"/>
              <a:buNone/>
            </a:pPr>
            <a:r>
              <a:rPr lang="en-AU" sz="2000">
                <a:solidFill>
                  <a:schemeClr val="dk1"/>
                </a:solidFill>
                <a:latin typeface="Century Gothic"/>
                <a:ea typeface="Century Gothic"/>
                <a:cs typeface="Century Gothic"/>
                <a:sym typeface="Century Gothic"/>
              </a:rPr>
              <a:t> </a:t>
            </a:r>
            <a:endParaRPr/>
          </a:p>
          <a:p>
            <a:pPr marL="0" marR="0" lvl="0" indent="0" algn="l" rtl="0">
              <a:lnSpc>
                <a:spcPct val="90000"/>
              </a:lnSpc>
              <a:spcBef>
                <a:spcPts val="1000"/>
              </a:spcBef>
              <a:spcAft>
                <a:spcPts val="0"/>
              </a:spcAft>
              <a:buClr>
                <a:schemeClr val="dk1"/>
              </a:buClr>
              <a:buSzPts val="2000"/>
              <a:buFont typeface="Calibri"/>
              <a:buNone/>
            </a:pPr>
            <a:endParaRPr sz="2000">
              <a:solidFill>
                <a:schemeClr val="dk1"/>
              </a:solidFill>
              <a:latin typeface="Century Gothic"/>
              <a:ea typeface="Century Gothic"/>
              <a:cs typeface="Century Gothic"/>
              <a:sym typeface="Century Gothic"/>
            </a:endParaRPr>
          </a:p>
          <a:p>
            <a:pPr marL="0" marR="0" lvl="0" indent="0" algn="l" rtl="0">
              <a:lnSpc>
                <a:spcPct val="90000"/>
              </a:lnSpc>
              <a:spcBef>
                <a:spcPts val="1000"/>
              </a:spcBef>
              <a:spcAft>
                <a:spcPts val="0"/>
              </a:spcAft>
              <a:buClr>
                <a:schemeClr val="dk1"/>
              </a:buClr>
              <a:buSzPts val="2000"/>
              <a:buFont typeface="Calibri"/>
              <a:buNone/>
            </a:pPr>
            <a:endParaRPr sz="2000">
              <a:solidFill>
                <a:schemeClr val="dk1"/>
              </a:solidFill>
              <a:latin typeface="Century Gothic"/>
              <a:ea typeface="Century Gothic"/>
              <a:cs typeface="Century Gothic"/>
              <a:sym typeface="Century Gothic"/>
            </a:endParaRPr>
          </a:p>
        </p:txBody>
      </p:sp>
      <p:sp>
        <p:nvSpPr>
          <p:cNvPr id="154" name="Google Shape;154;p5"/>
          <p:cNvSpPr txBox="1"/>
          <p:nvPr/>
        </p:nvSpPr>
        <p:spPr>
          <a:xfrm>
            <a:off x="258597" y="4617719"/>
            <a:ext cx="11845504"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b="1">
                <a:solidFill>
                  <a:schemeClr val="dk1"/>
                </a:solidFill>
                <a:latin typeface="Century Gothic"/>
                <a:ea typeface="Century Gothic"/>
                <a:cs typeface="Century Gothic"/>
                <a:sym typeface="Century Gothic"/>
              </a:rPr>
              <a:t>2. anger</a:t>
            </a:r>
            <a:endParaRPr sz="2000">
              <a:solidFill>
                <a:schemeClr val="dk1"/>
              </a:solidFill>
              <a:latin typeface="Century Gothic"/>
              <a:ea typeface="Century Gothic"/>
              <a:cs typeface="Century Gothic"/>
              <a:sym typeface="Century Gothic"/>
            </a:endParaRPr>
          </a:p>
          <a:p>
            <a:pPr marL="0" marR="0" lvl="0" indent="0" algn="l" rtl="0">
              <a:lnSpc>
                <a:spcPct val="90000"/>
              </a:lnSpc>
              <a:spcBef>
                <a:spcPts val="1000"/>
              </a:spcBef>
              <a:spcAft>
                <a:spcPts val="0"/>
              </a:spcAft>
              <a:buClr>
                <a:schemeClr val="dk1"/>
              </a:buClr>
              <a:buSzPts val="2000"/>
              <a:buFont typeface="Calibri"/>
              <a:buNone/>
            </a:pPr>
            <a:endParaRPr sz="2000">
              <a:solidFill>
                <a:schemeClr val="dk1"/>
              </a:solidFill>
              <a:latin typeface="Century Gothic"/>
              <a:ea typeface="Century Gothic"/>
              <a:cs typeface="Century Gothic"/>
              <a:sym typeface="Century Gothic"/>
            </a:endParaRPr>
          </a:p>
          <a:p>
            <a:pPr marL="0" marR="0" lvl="0" indent="0" algn="l" rtl="0">
              <a:lnSpc>
                <a:spcPct val="90000"/>
              </a:lnSpc>
              <a:spcBef>
                <a:spcPts val="1000"/>
              </a:spcBef>
              <a:spcAft>
                <a:spcPts val="0"/>
              </a:spcAft>
              <a:buClr>
                <a:schemeClr val="dk1"/>
              </a:buClr>
              <a:buSzPts val="2000"/>
              <a:buFont typeface="Calibri"/>
              <a:buNone/>
            </a:pPr>
            <a:endParaRPr sz="2000">
              <a:solidFill>
                <a:schemeClr val="dk1"/>
              </a:solidFill>
              <a:latin typeface="Century Gothic"/>
              <a:ea typeface="Century Gothic"/>
              <a:cs typeface="Century Gothic"/>
              <a:sym typeface="Century Gothic"/>
            </a:endParaRPr>
          </a:p>
        </p:txBody>
      </p:sp>
      <p:sp>
        <p:nvSpPr>
          <p:cNvPr id="155" name="Google Shape;155;p5"/>
          <p:cNvSpPr txBox="1"/>
          <p:nvPr/>
        </p:nvSpPr>
        <p:spPr>
          <a:xfrm>
            <a:off x="1184987" y="3773561"/>
            <a:ext cx="8601295" cy="369332"/>
          </a:xfrm>
          <a:prstGeom prst="rect">
            <a:avLst/>
          </a:prstGeom>
          <a:solidFill>
            <a:schemeClr val="lt1"/>
          </a:solidFill>
          <a:ln w="9525"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1800">
                <a:solidFill>
                  <a:srgbClr val="FF0000"/>
                </a:solidFill>
                <a:latin typeface="Century Gothic"/>
                <a:ea typeface="Century Gothic"/>
                <a:cs typeface="Century Gothic"/>
                <a:sym typeface="Century Gothic"/>
              </a:rPr>
              <a:t>Courage cannot be seen, smelt, felt, tasted or heard.</a:t>
            </a:r>
            <a:endParaRPr/>
          </a:p>
        </p:txBody>
      </p:sp>
      <p:sp>
        <p:nvSpPr>
          <p:cNvPr id="156" name="Google Shape;156;p5"/>
          <p:cNvSpPr txBox="1"/>
          <p:nvPr/>
        </p:nvSpPr>
        <p:spPr>
          <a:xfrm>
            <a:off x="1230548" y="5017024"/>
            <a:ext cx="8555734" cy="369332"/>
          </a:xfrm>
          <a:prstGeom prst="rect">
            <a:avLst/>
          </a:prstGeom>
          <a:solidFill>
            <a:schemeClr val="lt1"/>
          </a:solidFill>
          <a:ln w="9525"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1800">
                <a:solidFill>
                  <a:srgbClr val="FF0000"/>
                </a:solidFill>
                <a:latin typeface="Century Gothic"/>
                <a:ea typeface="Century Gothic"/>
                <a:cs typeface="Century Gothic"/>
                <a:sym typeface="Century Gothic"/>
              </a:rPr>
              <a:t>Anger cannot be seen, smelt, felt, tasted or heard.</a:t>
            </a:r>
            <a:endParaRPr/>
          </a:p>
        </p:txBody>
      </p:sp>
      <p:pic>
        <p:nvPicPr>
          <p:cNvPr id="157" name="Google Shape;157;p5" descr="See the source image"/>
          <p:cNvPicPr preferRelativeResize="0"/>
          <p:nvPr/>
        </p:nvPicPr>
        <p:blipFill rotWithShape="1">
          <a:blip r:embed="rId3">
            <a:alphaModFix/>
          </a:blip>
          <a:srcRect l="50750"/>
          <a:stretch/>
        </p:blipFill>
        <p:spPr>
          <a:xfrm>
            <a:off x="5157528" y="2419123"/>
            <a:ext cx="857250" cy="784725"/>
          </a:xfrm>
          <a:prstGeom prst="rect">
            <a:avLst/>
          </a:prstGeom>
          <a:noFill/>
          <a:ln>
            <a:noFill/>
          </a:ln>
        </p:spPr>
      </p:pic>
      <p:sp>
        <p:nvSpPr>
          <p:cNvPr id="158" name="Google Shape;158;p5"/>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Concept Development</a:t>
            </a:r>
            <a:endParaRPr/>
          </a:p>
        </p:txBody>
      </p:sp>
      <p:sp>
        <p:nvSpPr>
          <p:cNvPr id="159" name="Google Shape;159;p5"/>
          <p:cNvSpPr txBox="1"/>
          <p:nvPr/>
        </p:nvSpPr>
        <p:spPr>
          <a:xfrm>
            <a:off x="10203336" y="1141144"/>
            <a:ext cx="1988664" cy="1231106"/>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a:solidFill>
                  <a:schemeClr val="dk1"/>
                </a:solidFill>
                <a:latin typeface="Century Gothic"/>
                <a:ea typeface="Century Gothic"/>
                <a:cs typeface="Century Gothic"/>
                <a:sym typeface="Century Gothic"/>
              </a:rPr>
              <a:t>CFU:</a:t>
            </a:r>
            <a:endParaRPr/>
          </a:p>
          <a:p>
            <a:pPr marL="285750" marR="0" lvl="0" indent="-285750" algn="l" rtl="0">
              <a:spcBef>
                <a:spcPts val="0"/>
              </a:spcBef>
              <a:spcAft>
                <a:spcPts val="0"/>
              </a:spcAft>
              <a:buClr>
                <a:schemeClr val="dk1"/>
              </a:buClr>
              <a:buSzPts val="1400"/>
              <a:buFont typeface="Arial"/>
              <a:buChar char="•"/>
            </a:pPr>
            <a:r>
              <a:rPr lang="en-AU" sz="1400">
                <a:solidFill>
                  <a:schemeClr val="dk1"/>
                </a:solidFill>
                <a:latin typeface="Century Gothic"/>
                <a:ea typeface="Century Gothic"/>
                <a:cs typeface="Century Gothic"/>
                <a:sym typeface="Century Gothic"/>
              </a:rPr>
              <a:t>Why is ‘love’ not an example of a concrete noun?</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entury Gothic"/>
              <a:ea typeface="Century Gothic"/>
              <a:cs typeface="Century Gothic"/>
              <a:sym typeface="Century Gothic"/>
            </a:endParaRPr>
          </a:p>
        </p:txBody>
      </p:sp>
      <p:pic>
        <p:nvPicPr>
          <p:cNvPr id="160" name="Google Shape;160;p5" descr="Icon&#10;&#10;Description automatically generated"/>
          <p:cNvPicPr preferRelativeResize="0"/>
          <p:nvPr/>
        </p:nvPicPr>
        <p:blipFill rotWithShape="1">
          <a:blip r:embed="rId4">
            <a:alphaModFix/>
          </a:blip>
          <a:srcRect/>
          <a:stretch/>
        </p:blipFill>
        <p:spPr>
          <a:xfrm>
            <a:off x="10827881" y="79560"/>
            <a:ext cx="674078" cy="674078"/>
          </a:xfrm>
          <a:prstGeom prst="rect">
            <a:avLst/>
          </a:prstGeom>
          <a:noFill/>
          <a:ln>
            <a:noFill/>
          </a:ln>
        </p:spPr>
      </p:pic>
      <p:pic>
        <p:nvPicPr>
          <p:cNvPr id="161" name="Google Shape;161;p5" descr="Icon&#10;&#10;Description automatically generated"/>
          <p:cNvPicPr preferRelativeResize="0"/>
          <p:nvPr/>
        </p:nvPicPr>
        <p:blipFill rotWithShape="1">
          <a:blip r:embed="rId5">
            <a:alphaModFix/>
          </a:blip>
          <a:srcRect/>
          <a:stretch/>
        </p:blipFill>
        <p:spPr>
          <a:xfrm>
            <a:off x="9397392" y="86443"/>
            <a:ext cx="693813" cy="679158"/>
          </a:xfrm>
          <a:prstGeom prst="rect">
            <a:avLst/>
          </a:prstGeom>
          <a:noFill/>
          <a:ln>
            <a:noFill/>
          </a:ln>
        </p:spPr>
      </p:pic>
      <p:pic>
        <p:nvPicPr>
          <p:cNvPr id="162" name="Google Shape;162;p5" descr="Icon&#10;&#10;Description automatically generated"/>
          <p:cNvPicPr preferRelativeResize="0"/>
          <p:nvPr/>
        </p:nvPicPr>
        <p:blipFill rotWithShape="1">
          <a:blip r:embed="rId6">
            <a:alphaModFix/>
          </a:blip>
          <a:srcRect/>
          <a:stretch/>
        </p:blipFill>
        <p:spPr>
          <a:xfrm>
            <a:off x="10126288" y="86443"/>
            <a:ext cx="674079" cy="674079"/>
          </a:xfrm>
          <a:prstGeom prst="rect">
            <a:avLst/>
          </a:prstGeom>
          <a:noFill/>
          <a:ln>
            <a:noFill/>
          </a:ln>
        </p:spPr>
      </p:pic>
      <p:pic>
        <p:nvPicPr>
          <p:cNvPr id="163" name="Google Shape;163;p5" descr="Logo, icon&#10;&#10;Description automatically generated"/>
          <p:cNvPicPr preferRelativeResize="0"/>
          <p:nvPr/>
        </p:nvPicPr>
        <p:blipFill rotWithShape="1">
          <a:blip r:embed="rId7">
            <a:alphaModFix/>
          </a:blip>
          <a:srcRect/>
          <a:stretch/>
        </p:blipFill>
        <p:spPr>
          <a:xfrm>
            <a:off x="11529473" y="66844"/>
            <a:ext cx="674078" cy="67407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6"/>
          <p:cNvSpPr txBox="1">
            <a:spLocks noGrp="1"/>
          </p:cNvSpPr>
          <p:nvPr>
            <p:ph type="body" idx="1"/>
          </p:nvPr>
        </p:nvSpPr>
        <p:spPr>
          <a:xfrm>
            <a:off x="154907" y="766354"/>
            <a:ext cx="11845504" cy="590441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endParaRPr/>
          </a:p>
          <a:p>
            <a:pPr marL="228600" lvl="0" indent="-101600" algn="l" rtl="0">
              <a:lnSpc>
                <a:spcPct val="90000"/>
              </a:lnSpc>
              <a:spcBef>
                <a:spcPts val="1000"/>
              </a:spcBef>
              <a:spcAft>
                <a:spcPts val="0"/>
              </a:spcAft>
              <a:buClr>
                <a:schemeClr val="dk1"/>
              </a:buClr>
              <a:buSzPts val="2000"/>
              <a:buFont typeface="Noto Sans Symbols"/>
              <a:buNone/>
            </a:pPr>
            <a:endParaRPr/>
          </a:p>
          <a:p>
            <a:pPr marL="0" lvl="0" indent="0" algn="l" rtl="0">
              <a:lnSpc>
                <a:spcPct val="90000"/>
              </a:lnSpc>
              <a:spcBef>
                <a:spcPts val="1000"/>
              </a:spcBef>
              <a:spcAft>
                <a:spcPts val="0"/>
              </a:spcAft>
              <a:buClr>
                <a:schemeClr val="dk1"/>
              </a:buClr>
              <a:buSzPts val="2000"/>
              <a:buNone/>
            </a:pPr>
            <a:endParaRPr sz="2000"/>
          </a:p>
        </p:txBody>
      </p:sp>
      <p:sp>
        <p:nvSpPr>
          <p:cNvPr id="169" name="Google Shape;169;p6"/>
          <p:cNvSpPr txBox="1"/>
          <p:nvPr/>
        </p:nvSpPr>
        <p:spPr>
          <a:xfrm>
            <a:off x="20201" y="363663"/>
            <a:ext cx="8858464" cy="1339629"/>
          </a:xfrm>
          <a:prstGeom prst="rect">
            <a:avLst/>
          </a:prstGeom>
          <a:solidFill>
            <a:srgbClr val="F5D327"/>
          </a:solid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000"/>
              <a:buFont typeface="Noto Sans Symbols"/>
              <a:buChar char="▪"/>
            </a:pPr>
            <a:r>
              <a:rPr lang="en-AU" sz="2000" dirty="0">
                <a:solidFill>
                  <a:schemeClr val="dk1"/>
                </a:solidFill>
                <a:latin typeface="Century Gothic"/>
                <a:ea typeface="Century Gothic"/>
                <a:cs typeface="Century Gothic"/>
                <a:sym typeface="Century Gothic"/>
              </a:rPr>
              <a:t>An </a:t>
            </a:r>
            <a:r>
              <a:rPr lang="en-AU" sz="2000" b="1" u="sng" dirty="0">
                <a:solidFill>
                  <a:schemeClr val="dk1"/>
                </a:solidFill>
                <a:latin typeface="Century Gothic"/>
                <a:ea typeface="Century Gothic"/>
                <a:cs typeface="Century Gothic"/>
                <a:sym typeface="Century Gothic"/>
              </a:rPr>
              <a:t>abstract noun </a:t>
            </a:r>
            <a:r>
              <a:rPr lang="en-AU" sz="2000" dirty="0">
                <a:solidFill>
                  <a:schemeClr val="dk1"/>
                </a:solidFill>
                <a:latin typeface="Century Gothic"/>
                <a:ea typeface="Century Gothic"/>
                <a:cs typeface="Century Gothic"/>
                <a:sym typeface="Century Gothic"/>
              </a:rPr>
              <a:t>is a noun (naming word) that you cannot experience with your senses (taste, touch, sight, sound and smell).</a:t>
            </a:r>
            <a:endParaRPr dirty="0"/>
          </a:p>
          <a:p>
            <a:pPr marL="228600" marR="0" lvl="0" indent="-228600" algn="l" rtl="0">
              <a:lnSpc>
                <a:spcPct val="90000"/>
              </a:lnSpc>
              <a:spcBef>
                <a:spcPts val="1000"/>
              </a:spcBef>
              <a:spcAft>
                <a:spcPts val="0"/>
              </a:spcAft>
              <a:buClr>
                <a:schemeClr val="dk1"/>
              </a:buClr>
              <a:buSzPts val="2000"/>
              <a:buFont typeface="Noto Sans Symbols"/>
              <a:buChar char="▪"/>
            </a:pPr>
            <a:r>
              <a:rPr lang="en-AU" sz="2000" b="1" u="sng" dirty="0">
                <a:solidFill>
                  <a:schemeClr val="dk1"/>
                </a:solidFill>
                <a:latin typeface="Century Gothic"/>
                <a:ea typeface="Century Gothic"/>
                <a:cs typeface="Century Gothic"/>
                <a:sym typeface="Century Gothic"/>
              </a:rPr>
              <a:t>Abstract nouns </a:t>
            </a:r>
            <a:r>
              <a:rPr lang="en-AU" sz="2000" dirty="0">
                <a:solidFill>
                  <a:schemeClr val="dk1"/>
                </a:solidFill>
                <a:latin typeface="Century Gothic"/>
                <a:ea typeface="Century Gothic"/>
                <a:cs typeface="Century Gothic"/>
                <a:sym typeface="Century Gothic"/>
              </a:rPr>
              <a:t>names </a:t>
            </a:r>
            <a:r>
              <a:rPr lang="en-AU" sz="2000" b="1" dirty="0">
                <a:solidFill>
                  <a:schemeClr val="dk1"/>
                </a:solidFill>
                <a:latin typeface="Century Gothic"/>
                <a:ea typeface="Century Gothic"/>
                <a:cs typeface="Century Gothic"/>
                <a:sym typeface="Century Gothic"/>
              </a:rPr>
              <a:t>ideas</a:t>
            </a:r>
            <a:r>
              <a:rPr lang="en-AU" sz="2000" dirty="0">
                <a:solidFill>
                  <a:schemeClr val="dk1"/>
                </a:solidFill>
                <a:latin typeface="Century Gothic"/>
                <a:ea typeface="Century Gothic"/>
                <a:cs typeface="Century Gothic"/>
                <a:sym typeface="Century Gothic"/>
              </a:rPr>
              <a:t> or </a:t>
            </a:r>
            <a:r>
              <a:rPr lang="en-AU" sz="2000" b="1" dirty="0">
                <a:solidFill>
                  <a:schemeClr val="dk1"/>
                </a:solidFill>
                <a:latin typeface="Century Gothic"/>
                <a:ea typeface="Century Gothic"/>
                <a:cs typeface="Century Gothic"/>
                <a:sym typeface="Century Gothic"/>
              </a:rPr>
              <a:t>feelings</a:t>
            </a:r>
            <a:r>
              <a:rPr lang="en-AU" sz="2000" dirty="0">
                <a:solidFill>
                  <a:schemeClr val="dk1"/>
                </a:solidFill>
                <a:latin typeface="Century Gothic"/>
                <a:ea typeface="Century Gothic"/>
                <a:cs typeface="Century Gothic"/>
                <a:sym typeface="Century Gothic"/>
              </a:rPr>
              <a:t>.</a:t>
            </a:r>
            <a:endParaRPr dirty="0"/>
          </a:p>
          <a:p>
            <a:pPr marL="228600" marR="0" lvl="0" indent="-101600" algn="l" rtl="0">
              <a:lnSpc>
                <a:spcPct val="90000"/>
              </a:lnSpc>
              <a:spcBef>
                <a:spcPts val="1000"/>
              </a:spcBef>
              <a:spcAft>
                <a:spcPts val="0"/>
              </a:spcAft>
              <a:buClr>
                <a:schemeClr val="dk1"/>
              </a:buClr>
              <a:buSzPts val="2000"/>
              <a:buFont typeface="Noto Sans Symbols"/>
              <a:buNone/>
            </a:pPr>
            <a:endParaRPr sz="2000" dirty="0">
              <a:solidFill>
                <a:schemeClr val="dk1"/>
              </a:solidFill>
              <a:latin typeface="Century Gothic"/>
              <a:ea typeface="Century Gothic"/>
              <a:cs typeface="Century Gothic"/>
              <a:sym typeface="Century Gothic"/>
            </a:endParaRPr>
          </a:p>
          <a:p>
            <a:pPr marL="0" marR="0" lvl="0" indent="0" algn="l" rtl="0">
              <a:lnSpc>
                <a:spcPct val="90000"/>
              </a:lnSpc>
              <a:spcBef>
                <a:spcPts val="1000"/>
              </a:spcBef>
              <a:spcAft>
                <a:spcPts val="0"/>
              </a:spcAft>
              <a:buClr>
                <a:schemeClr val="dk1"/>
              </a:buClr>
              <a:buSzPts val="2000"/>
              <a:buFont typeface="Calibri"/>
              <a:buNone/>
            </a:pPr>
            <a:endParaRPr sz="2000" dirty="0">
              <a:solidFill>
                <a:schemeClr val="dk1"/>
              </a:solidFill>
              <a:latin typeface="Century Gothic"/>
              <a:ea typeface="Century Gothic"/>
              <a:cs typeface="Century Gothic"/>
              <a:sym typeface="Century Gothic"/>
            </a:endParaRPr>
          </a:p>
        </p:txBody>
      </p:sp>
      <p:sp>
        <p:nvSpPr>
          <p:cNvPr id="170" name="Google Shape;170;p6"/>
          <p:cNvSpPr/>
          <p:nvPr/>
        </p:nvSpPr>
        <p:spPr>
          <a:xfrm>
            <a:off x="325099" y="2412958"/>
            <a:ext cx="185826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2400" b="1">
                <a:solidFill>
                  <a:srgbClr val="00B050"/>
                </a:solidFill>
                <a:latin typeface="Century Gothic"/>
                <a:ea typeface="Century Gothic"/>
                <a:cs typeface="Century Gothic"/>
                <a:sym typeface="Century Gothic"/>
              </a:rPr>
              <a:t>Examples:</a:t>
            </a:r>
            <a:endParaRPr/>
          </a:p>
        </p:txBody>
      </p:sp>
      <p:sp>
        <p:nvSpPr>
          <p:cNvPr id="171" name="Google Shape;171;p6"/>
          <p:cNvSpPr txBox="1"/>
          <p:nvPr/>
        </p:nvSpPr>
        <p:spPr>
          <a:xfrm>
            <a:off x="289613" y="4058223"/>
            <a:ext cx="11845504"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b="1">
                <a:solidFill>
                  <a:schemeClr val="dk1"/>
                </a:solidFill>
                <a:latin typeface="Century Gothic"/>
                <a:ea typeface="Century Gothic"/>
                <a:cs typeface="Century Gothic"/>
                <a:sym typeface="Century Gothic"/>
              </a:rPr>
              <a:t>1. trust</a:t>
            </a:r>
            <a:endParaRPr sz="2000">
              <a:solidFill>
                <a:schemeClr val="dk1"/>
              </a:solidFill>
              <a:latin typeface="Century Gothic"/>
              <a:ea typeface="Century Gothic"/>
              <a:cs typeface="Century Gothic"/>
              <a:sym typeface="Century Gothic"/>
            </a:endParaRPr>
          </a:p>
        </p:txBody>
      </p:sp>
      <p:sp>
        <p:nvSpPr>
          <p:cNvPr id="172" name="Google Shape;172;p6"/>
          <p:cNvSpPr txBox="1"/>
          <p:nvPr/>
        </p:nvSpPr>
        <p:spPr>
          <a:xfrm>
            <a:off x="289613" y="4951931"/>
            <a:ext cx="11845504"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b="1">
                <a:solidFill>
                  <a:schemeClr val="dk1"/>
                </a:solidFill>
                <a:latin typeface="Century Gothic"/>
                <a:ea typeface="Century Gothic"/>
                <a:cs typeface="Century Gothic"/>
                <a:sym typeface="Century Gothic"/>
              </a:rPr>
              <a:t>2. happiness </a:t>
            </a:r>
            <a:endParaRPr sz="2000">
              <a:solidFill>
                <a:schemeClr val="dk1"/>
              </a:solidFill>
              <a:latin typeface="Century Gothic"/>
              <a:ea typeface="Century Gothic"/>
              <a:cs typeface="Century Gothic"/>
              <a:sym typeface="Century Gothic"/>
            </a:endParaRPr>
          </a:p>
        </p:txBody>
      </p:sp>
      <p:sp>
        <p:nvSpPr>
          <p:cNvPr id="173" name="Google Shape;173;p6"/>
          <p:cNvSpPr txBox="1"/>
          <p:nvPr/>
        </p:nvSpPr>
        <p:spPr>
          <a:xfrm>
            <a:off x="289613" y="5826913"/>
            <a:ext cx="11845504"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b="1">
                <a:solidFill>
                  <a:schemeClr val="dk1"/>
                </a:solidFill>
                <a:latin typeface="Century Gothic"/>
                <a:ea typeface="Century Gothic"/>
                <a:cs typeface="Century Gothic"/>
                <a:sym typeface="Century Gothic"/>
              </a:rPr>
              <a:t>3. idea </a:t>
            </a:r>
            <a:r>
              <a:rPr lang="en-AU" sz="2000">
                <a:solidFill>
                  <a:schemeClr val="dk1"/>
                </a:solidFill>
                <a:latin typeface="Century Gothic"/>
                <a:ea typeface="Century Gothic"/>
                <a:cs typeface="Century Gothic"/>
                <a:sym typeface="Century Gothic"/>
              </a:rPr>
              <a:t> </a:t>
            </a:r>
            <a:endParaRPr/>
          </a:p>
        </p:txBody>
      </p:sp>
      <p:pic>
        <p:nvPicPr>
          <p:cNvPr id="174" name="Google Shape;174;p6" descr="https://cdn3.vectorstock.com/i/1000x1000/77/52/yes-tick-icon-vector-22957752.jpg"/>
          <p:cNvPicPr preferRelativeResize="0"/>
          <p:nvPr/>
        </p:nvPicPr>
        <p:blipFill rotWithShape="1">
          <a:blip r:embed="rId3">
            <a:alphaModFix/>
          </a:blip>
          <a:srcRect b="10582"/>
          <a:stretch/>
        </p:blipFill>
        <p:spPr>
          <a:xfrm>
            <a:off x="5239789" y="3195438"/>
            <a:ext cx="837870" cy="621089"/>
          </a:xfrm>
          <a:prstGeom prst="rect">
            <a:avLst/>
          </a:prstGeom>
          <a:noFill/>
          <a:ln>
            <a:noFill/>
          </a:ln>
        </p:spPr>
      </p:pic>
      <p:sp>
        <p:nvSpPr>
          <p:cNvPr id="175" name="Google Shape;175;p6"/>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Concept Development</a:t>
            </a:r>
            <a:endParaRPr/>
          </a:p>
        </p:txBody>
      </p:sp>
      <p:sp>
        <p:nvSpPr>
          <p:cNvPr id="176" name="Google Shape;176;p6"/>
          <p:cNvSpPr txBox="1"/>
          <p:nvPr/>
        </p:nvSpPr>
        <p:spPr>
          <a:xfrm>
            <a:off x="10181939" y="1250631"/>
            <a:ext cx="1988664" cy="1600438"/>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a:solidFill>
                  <a:schemeClr val="dk1"/>
                </a:solidFill>
                <a:latin typeface="Century Gothic"/>
                <a:ea typeface="Century Gothic"/>
                <a:cs typeface="Century Gothic"/>
                <a:sym typeface="Century Gothic"/>
              </a:rPr>
              <a:t>CFU:</a:t>
            </a:r>
            <a:endParaRPr/>
          </a:p>
          <a:p>
            <a:pPr marL="285750" marR="0" lvl="0" indent="-285750" algn="l" rtl="0">
              <a:spcBef>
                <a:spcPts val="0"/>
              </a:spcBef>
              <a:spcAft>
                <a:spcPts val="0"/>
              </a:spcAft>
              <a:buClr>
                <a:schemeClr val="dk1"/>
              </a:buClr>
              <a:buSzPts val="1400"/>
              <a:buFont typeface="Arial"/>
              <a:buChar char="•"/>
            </a:pPr>
            <a:r>
              <a:rPr lang="en-AU" sz="1400">
                <a:solidFill>
                  <a:schemeClr val="dk1"/>
                </a:solidFill>
                <a:latin typeface="Century Gothic"/>
                <a:ea typeface="Century Gothic"/>
                <a:cs typeface="Century Gothic"/>
                <a:sym typeface="Century Gothic"/>
              </a:rPr>
              <a:t>What is an abstract noun? </a:t>
            </a:r>
            <a:endParaRPr/>
          </a:p>
          <a:p>
            <a:pPr marL="285750" marR="0" lvl="0" indent="-285750" algn="l" rtl="0">
              <a:spcBef>
                <a:spcPts val="0"/>
              </a:spcBef>
              <a:spcAft>
                <a:spcPts val="0"/>
              </a:spcAft>
              <a:buClr>
                <a:schemeClr val="dk1"/>
              </a:buClr>
              <a:buSzPts val="1400"/>
              <a:buFont typeface="Arial"/>
              <a:buChar char="•"/>
            </a:pPr>
            <a:r>
              <a:rPr lang="en-AU" sz="1400">
                <a:solidFill>
                  <a:schemeClr val="dk1"/>
                </a:solidFill>
                <a:latin typeface="Century Gothic"/>
                <a:ea typeface="Century Gothic"/>
                <a:cs typeface="Century Gothic"/>
                <a:sym typeface="Century Gothic"/>
              </a:rPr>
              <a:t>Why is ‘confusion’ an example of a concrete noun?</a:t>
            </a:r>
            <a:endParaRPr/>
          </a:p>
        </p:txBody>
      </p:sp>
      <p:sp>
        <p:nvSpPr>
          <p:cNvPr id="177" name="Google Shape;177;p6"/>
          <p:cNvSpPr txBox="1"/>
          <p:nvPr/>
        </p:nvSpPr>
        <p:spPr>
          <a:xfrm>
            <a:off x="1580644" y="4019041"/>
            <a:ext cx="8601295" cy="369332"/>
          </a:xfrm>
          <a:prstGeom prst="rect">
            <a:avLst/>
          </a:prstGeom>
          <a:solidFill>
            <a:schemeClr val="lt1"/>
          </a:solidFill>
          <a:ln w="9525"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1800" dirty="0">
                <a:solidFill>
                  <a:srgbClr val="00B050"/>
                </a:solidFill>
                <a:latin typeface="Century Gothic"/>
                <a:ea typeface="Century Gothic"/>
                <a:cs typeface="Century Gothic"/>
                <a:sym typeface="Century Gothic"/>
              </a:rPr>
              <a:t>Trust is the name of a </a:t>
            </a:r>
            <a:r>
              <a:rPr lang="en-AU" sz="1800" dirty="0" smtClean="0">
                <a:solidFill>
                  <a:srgbClr val="00B050"/>
                </a:solidFill>
                <a:latin typeface="Century Gothic"/>
                <a:ea typeface="Century Gothic"/>
                <a:cs typeface="Century Gothic"/>
                <a:sym typeface="Century Gothic"/>
              </a:rPr>
              <a:t>feeling/idea.</a:t>
            </a:r>
            <a:endParaRPr dirty="0"/>
          </a:p>
        </p:txBody>
      </p:sp>
      <p:sp>
        <p:nvSpPr>
          <p:cNvPr id="178" name="Google Shape;178;p6"/>
          <p:cNvSpPr txBox="1"/>
          <p:nvPr/>
        </p:nvSpPr>
        <p:spPr>
          <a:xfrm>
            <a:off x="2195502" y="4901306"/>
            <a:ext cx="8601295" cy="369332"/>
          </a:xfrm>
          <a:prstGeom prst="rect">
            <a:avLst/>
          </a:prstGeom>
          <a:solidFill>
            <a:schemeClr val="lt1"/>
          </a:solidFill>
          <a:ln w="9525"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1800" dirty="0">
                <a:solidFill>
                  <a:srgbClr val="00B050"/>
                </a:solidFill>
                <a:latin typeface="Century Gothic"/>
                <a:ea typeface="Century Gothic"/>
                <a:cs typeface="Century Gothic"/>
                <a:sym typeface="Century Gothic"/>
              </a:rPr>
              <a:t>Happiness is the name of a </a:t>
            </a:r>
            <a:r>
              <a:rPr lang="en-AU" sz="1800" dirty="0" smtClean="0">
                <a:solidFill>
                  <a:srgbClr val="00B050"/>
                </a:solidFill>
                <a:latin typeface="Century Gothic"/>
                <a:ea typeface="Century Gothic"/>
                <a:cs typeface="Century Gothic"/>
                <a:sym typeface="Century Gothic"/>
              </a:rPr>
              <a:t>feeling.</a:t>
            </a:r>
            <a:endParaRPr dirty="0"/>
          </a:p>
        </p:txBody>
      </p:sp>
      <p:sp>
        <p:nvSpPr>
          <p:cNvPr id="179" name="Google Shape;179;p6"/>
          <p:cNvSpPr txBox="1"/>
          <p:nvPr/>
        </p:nvSpPr>
        <p:spPr>
          <a:xfrm>
            <a:off x="1641604" y="5768767"/>
            <a:ext cx="8601295" cy="369332"/>
          </a:xfrm>
          <a:prstGeom prst="rect">
            <a:avLst/>
          </a:prstGeom>
          <a:solidFill>
            <a:schemeClr val="lt1"/>
          </a:solidFill>
          <a:ln w="9525"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1800">
                <a:solidFill>
                  <a:srgbClr val="00B050"/>
                </a:solidFill>
                <a:latin typeface="Century Gothic"/>
                <a:ea typeface="Century Gothic"/>
                <a:cs typeface="Century Gothic"/>
                <a:sym typeface="Century Gothic"/>
              </a:rPr>
              <a:t>An idea cannot be seen, felt, heard, tasted or smelt.</a:t>
            </a:r>
            <a:endParaRPr/>
          </a:p>
        </p:txBody>
      </p:sp>
      <p:pic>
        <p:nvPicPr>
          <p:cNvPr id="180" name="Google Shape;180;p6" descr="Icon&#10;&#10;Description automatically generated"/>
          <p:cNvPicPr preferRelativeResize="0"/>
          <p:nvPr/>
        </p:nvPicPr>
        <p:blipFill rotWithShape="1">
          <a:blip r:embed="rId4">
            <a:alphaModFix/>
          </a:blip>
          <a:srcRect/>
          <a:stretch/>
        </p:blipFill>
        <p:spPr>
          <a:xfrm>
            <a:off x="10827881" y="79560"/>
            <a:ext cx="674078" cy="674078"/>
          </a:xfrm>
          <a:prstGeom prst="rect">
            <a:avLst/>
          </a:prstGeom>
          <a:noFill/>
          <a:ln>
            <a:noFill/>
          </a:ln>
        </p:spPr>
      </p:pic>
      <p:pic>
        <p:nvPicPr>
          <p:cNvPr id="181" name="Google Shape;181;p6" descr="Icon&#10;&#10;Description automatically generated"/>
          <p:cNvPicPr preferRelativeResize="0"/>
          <p:nvPr/>
        </p:nvPicPr>
        <p:blipFill rotWithShape="1">
          <a:blip r:embed="rId5">
            <a:alphaModFix/>
          </a:blip>
          <a:srcRect/>
          <a:stretch/>
        </p:blipFill>
        <p:spPr>
          <a:xfrm>
            <a:off x="9397392" y="86443"/>
            <a:ext cx="693813" cy="679158"/>
          </a:xfrm>
          <a:prstGeom prst="rect">
            <a:avLst/>
          </a:prstGeom>
          <a:noFill/>
          <a:ln>
            <a:noFill/>
          </a:ln>
        </p:spPr>
      </p:pic>
      <p:pic>
        <p:nvPicPr>
          <p:cNvPr id="182" name="Google Shape;182;p6" descr="Icon&#10;&#10;Description automatically generated"/>
          <p:cNvPicPr preferRelativeResize="0"/>
          <p:nvPr/>
        </p:nvPicPr>
        <p:blipFill rotWithShape="1">
          <a:blip r:embed="rId6">
            <a:alphaModFix/>
          </a:blip>
          <a:srcRect/>
          <a:stretch/>
        </p:blipFill>
        <p:spPr>
          <a:xfrm>
            <a:off x="10126288" y="86443"/>
            <a:ext cx="674079" cy="674079"/>
          </a:xfrm>
          <a:prstGeom prst="rect">
            <a:avLst/>
          </a:prstGeom>
          <a:noFill/>
          <a:ln>
            <a:noFill/>
          </a:ln>
        </p:spPr>
      </p:pic>
      <p:pic>
        <p:nvPicPr>
          <p:cNvPr id="183" name="Google Shape;183;p6" descr="Logo, icon&#10;&#10;Description automatically generated"/>
          <p:cNvPicPr preferRelativeResize="0"/>
          <p:nvPr/>
        </p:nvPicPr>
        <p:blipFill rotWithShape="1">
          <a:blip r:embed="rId7">
            <a:alphaModFix/>
          </a:blip>
          <a:srcRect/>
          <a:stretch/>
        </p:blipFill>
        <p:spPr>
          <a:xfrm>
            <a:off x="11529473" y="66844"/>
            <a:ext cx="674078" cy="67407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7"/>
          <p:cNvSpPr txBox="1">
            <a:spLocks noGrp="1"/>
          </p:cNvSpPr>
          <p:nvPr>
            <p:ph type="body" idx="1"/>
          </p:nvPr>
        </p:nvSpPr>
        <p:spPr>
          <a:xfrm>
            <a:off x="154907" y="766354"/>
            <a:ext cx="11845504" cy="590441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endParaRPr/>
          </a:p>
          <a:p>
            <a:pPr marL="228600" lvl="0" indent="-101600" algn="l" rtl="0">
              <a:lnSpc>
                <a:spcPct val="90000"/>
              </a:lnSpc>
              <a:spcBef>
                <a:spcPts val="1000"/>
              </a:spcBef>
              <a:spcAft>
                <a:spcPts val="0"/>
              </a:spcAft>
              <a:buClr>
                <a:schemeClr val="dk1"/>
              </a:buClr>
              <a:buSzPts val="2000"/>
              <a:buFont typeface="Noto Sans Symbols"/>
              <a:buNone/>
            </a:pPr>
            <a:endParaRPr/>
          </a:p>
          <a:p>
            <a:pPr marL="0" lvl="0" indent="0" algn="l" rtl="0">
              <a:lnSpc>
                <a:spcPct val="90000"/>
              </a:lnSpc>
              <a:spcBef>
                <a:spcPts val="1000"/>
              </a:spcBef>
              <a:spcAft>
                <a:spcPts val="0"/>
              </a:spcAft>
              <a:buClr>
                <a:schemeClr val="dk1"/>
              </a:buClr>
              <a:buSzPts val="2000"/>
              <a:buNone/>
            </a:pPr>
            <a:endParaRPr sz="2000"/>
          </a:p>
        </p:txBody>
      </p:sp>
      <p:sp>
        <p:nvSpPr>
          <p:cNvPr id="189" name="Google Shape;189;p7"/>
          <p:cNvSpPr txBox="1"/>
          <p:nvPr/>
        </p:nvSpPr>
        <p:spPr>
          <a:xfrm>
            <a:off x="-1384" y="379676"/>
            <a:ext cx="9297003" cy="1177943"/>
          </a:xfrm>
          <a:prstGeom prst="rect">
            <a:avLst/>
          </a:prstGeom>
          <a:solidFill>
            <a:srgbClr val="F5D327"/>
          </a:solid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000"/>
              <a:buFont typeface="Noto Sans Symbols"/>
              <a:buChar char="▪"/>
            </a:pPr>
            <a:r>
              <a:rPr lang="en-AU" sz="2000" dirty="0">
                <a:solidFill>
                  <a:schemeClr val="dk1"/>
                </a:solidFill>
                <a:latin typeface="Century Gothic"/>
                <a:ea typeface="Century Gothic"/>
                <a:cs typeface="Century Gothic"/>
                <a:sym typeface="Century Gothic"/>
              </a:rPr>
              <a:t>An </a:t>
            </a:r>
            <a:r>
              <a:rPr lang="en-AU" sz="2000" b="1" u="sng" dirty="0">
                <a:solidFill>
                  <a:schemeClr val="dk1"/>
                </a:solidFill>
                <a:latin typeface="Century Gothic"/>
                <a:ea typeface="Century Gothic"/>
                <a:cs typeface="Century Gothic"/>
                <a:sym typeface="Century Gothic"/>
              </a:rPr>
              <a:t>abstract noun </a:t>
            </a:r>
            <a:r>
              <a:rPr lang="en-AU" sz="2000" dirty="0">
                <a:solidFill>
                  <a:schemeClr val="dk1"/>
                </a:solidFill>
                <a:latin typeface="Century Gothic"/>
                <a:ea typeface="Century Gothic"/>
                <a:cs typeface="Century Gothic"/>
                <a:sym typeface="Century Gothic"/>
              </a:rPr>
              <a:t>is a noun that you cannot experience with your senses (taste, touch, sight, sound and smell).</a:t>
            </a:r>
            <a:endParaRPr dirty="0"/>
          </a:p>
          <a:p>
            <a:pPr marL="228600" marR="0" lvl="0" indent="-228600" algn="l" rtl="0">
              <a:lnSpc>
                <a:spcPct val="90000"/>
              </a:lnSpc>
              <a:spcBef>
                <a:spcPts val="1000"/>
              </a:spcBef>
              <a:spcAft>
                <a:spcPts val="0"/>
              </a:spcAft>
              <a:buClr>
                <a:schemeClr val="dk1"/>
              </a:buClr>
              <a:buSzPts val="2000"/>
              <a:buFont typeface="Noto Sans Symbols"/>
              <a:buChar char="▪"/>
            </a:pPr>
            <a:r>
              <a:rPr lang="en-AU" sz="2000" b="1" u="sng" dirty="0">
                <a:solidFill>
                  <a:schemeClr val="dk1"/>
                </a:solidFill>
                <a:latin typeface="Century Gothic"/>
                <a:ea typeface="Century Gothic"/>
                <a:cs typeface="Century Gothic"/>
                <a:sym typeface="Century Gothic"/>
              </a:rPr>
              <a:t>Abstract nouns </a:t>
            </a:r>
            <a:r>
              <a:rPr lang="en-AU" sz="2000" dirty="0">
                <a:solidFill>
                  <a:schemeClr val="dk1"/>
                </a:solidFill>
                <a:latin typeface="Century Gothic"/>
                <a:ea typeface="Century Gothic"/>
                <a:cs typeface="Century Gothic"/>
                <a:sym typeface="Century Gothic"/>
              </a:rPr>
              <a:t>names </a:t>
            </a:r>
            <a:r>
              <a:rPr lang="en-AU" sz="2000" b="1" dirty="0">
                <a:solidFill>
                  <a:schemeClr val="dk1"/>
                </a:solidFill>
                <a:latin typeface="Century Gothic"/>
                <a:ea typeface="Century Gothic"/>
                <a:cs typeface="Century Gothic"/>
                <a:sym typeface="Century Gothic"/>
              </a:rPr>
              <a:t>ideas</a:t>
            </a:r>
            <a:r>
              <a:rPr lang="en-AU" sz="2000" dirty="0">
                <a:solidFill>
                  <a:schemeClr val="dk1"/>
                </a:solidFill>
                <a:latin typeface="Century Gothic"/>
                <a:ea typeface="Century Gothic"/>
                <a:cs typeface="Century Gothic"/>
                <a:sym typeface="Century Gothic"/>
              </a:rPr>
              <a:t> or </a:t>
            </a:r>
            <a:r>
              <a:rPr lang="en-AU" sz="2000" b="1" dirty="0">
                <a:solidFill>
                  <a:schemeClr val="dk1"/>
                </a:solidFill>
                <a:latin typeface="Century Gothic"/>
                <a:ea typeface="Century Gothic"/>
                <a:cs typeface="Century Gothic"/>
                <a:sym typeface="Century Gothic"/>
              </a:rPr>
              <a:t>feelings</a:t>
            </a:r>
            <a:r>
              <a:rPr lang="en-AU" sz="2000" dirty="0">
                <a:solidFill>
                  <a:schemeClr val="dk1"/>
                </a:solidFill>
                <a:latin typeface="Century Gothic"/>
                <a:ea typeface="Century Gothic"/>
                <a:cs typeface="Century Gothic"/>
                <a:sym typeface="Century Gothic"/>
              </a:rPr>
              <a:t>.</a:t>
            </a:r>
            <a:endParaRPr dirty="0"/>
          </a:p>
          <a:p>
            <a:pPr marL="0" marR="0" lvl="0" indent="0" algn="l" rtl="0">
              <a:lnSpc>
                <a:spcPct val="90000"/>
              </a:lnSpc>
              <a:spcBef>
                <a:spcPts val="1000"/>
              </a:spcBef>
              <a:spcAft>
                <a:spcPts val="0"/>
              </a:spcAft>
              <a:buClr>
                <a:schemeClr val="dk1"/>
              </a:buClr>
              <a:buSzPts val="2000"/>
              <a:buFont typeface="Calibri"/>
              <a:buNone/>
            </a:pPr>
            <a:endParaRPr sz="2000" dirty="0">
              <a:solidFill>
                <a:schemeClr val="dk1"/>
              </a:solidFill>
              <a:latin typeface="Century Gothic"/>
              <a:ea typeface="Century Gothic"/>
              <a:cs typeface="Century Gothic"/>
              <a:sym typeface="Century Gothic"/>
            </a:endParaRPr>
          </a:p>
        </p:txBody>
      </p:sp>
      <p:sp>
        <p:nvSpPr>
          <p:cNvPr id="190" name="Google Shape;190;p7"/>
          <p:cNvSpPr/>
          <p:nvPr/>
        </p:nvSpPr>
        <p:spPr>
          <a:xfrm>
            <a:off x="334429" y="2528638"/>
            <a:ext cx="259266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2400" b="1">
                <a:solidFill>
                  <a:srgbClr val="FF0000"/>
                </a:solidFill>
                <a:latin typeface="Century Gothic"/>
                <a:ea typeface="Century Gothic"/>
                <a:cs typeface="Century Gothic"/>
                <a:sym typeface="Century Gothic"/>
              </a:rPr>
              <a:t>Non-Examples:</a:t>
            </a:r>
            <a:endParaRPr/>
          </a:p>
        </p:txBody>
      </p:sp>
      <p:sp>
        <p:nvSpPr>
          <p:cNvPr id="191" name="Google Shape;191;p7"/>
          <p:cNvSpPr txBox="1"/>
          <p:nvPr/>
        </p:nvSpPr>
        <p:spPr>
          <a:xfrm>
            <a:off x="258597" y="3336172"/>
            <a:ext cx="11845504"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b="1">
                <a:solidFill>
                  <a:schemeClr val="dk1"/>
                </a:solidFill>
                <a:latin typeface="Century Gothic"/>
                <a:ea typeface="Century Gothic"/>
                <a:cs typeface="Century Gothic"/>
                <a:sym typeface="Century Gothic"/>
              </a:rPr>
              <a:t>1. bed</a:t>
            </a:r>
            <a:endParaRPr sz="2000">
              <a:solidFill>
                <a:schemeClr val="dk1"/>
              </a:solidFill>
              <a:latin typeface="Century Gothic"/>
              <a:ea typeface="Century Gothic"/>
              <a:cs typeface="Century Gothic"/>
              <a:sym typeface="Century Gothic"/>
            </a:endParaRPr>
          </a:p>
          <a:p>
            <a:pPr marL="0" marR="0" lvl="0" indent="0" algn="l" rtl="0">
              <a:lnSpc>
                <a:spcPct val="90000"/>
              </a:lnSpc>
              <a:spcBef>
                <a:spcPts val="1000"/>
              </a:spcBef>
              <a:spcAft>
                <a:spcPts val="0"/>
              </a:spcAft>
              <a:buClr>
                <a:schemeClr val="dk1"/>
              </a:buClr>
              <a:buSzPts val="2000"/>
              <a:buFont typeface="Calibri"/>
              <a:buNone/>
            </a:pPr>
            <a:r>
              <a:rPr lang="en-AU" sz="2000">
                <a:solidFill>
                  <a:schemeClr val="dk1"/>
                </a:solidFill>
                <a:latin typeface="Century Gothic"/>
                <a:ea typeface="Century Gothic"/>
                <a:cs typeface="Century Gothic"/>
                <a:sym typeface="Century Gothic"/>
              </a:rPr>
              <a:t> </a:t>
            </a:r>
            <a:endParaRPr/>
          </a:p>
          <a:p>
            <a:pPr marL="0" marR="0" lvl="0" indent="0" algn="l" rtl="0">
              <a:lnSpc>
                <a:spcPct val="90000"/>
              </a:lnSpc>
              <a:spcBef>
                <a:spcPts val="1000"/>
              </a:spcBef>
              <a:spcAft>
                <a:spcPts val="0"/>
              </a:spcAft>
              <a:buClr>
                <a:schemeClr val="dk1"/>
              </a:buClr>
              <a:buSzPts val="2000"/>
              <a:buFont typeface="Calibri"/>
              <a:buNone/>
            </a:pPr>
            <a:endParaRPr sz="2000">
              <a:solidFill>
                <a:schemeClr val="dk1"/>
              </a:solidFill>
              <a:latin typeface="Century Gothic"/>
              <a:ea typeface="Century Gothic"/>
              <a:cs typeface="Century Gothic"/>
              <a:sym typeface="Century Gothic"/>
            </a:endParaRPr>
          </a:p>
          <a:p>
            <a:pPr marL="0" marR="0" lvl="0" indent="0" algn="l" rtl="0">
              <a:lnSpc>
                <a:spcPct val="90000"/>
              </a:lnSpc>
              <a:spcBef>
                <a:spcPts val="1000"/>
              </a:spcBef>
              <a:spcAft>
                <a:spcPts val="0"/>
              </a:spcAft>
              <a:buClr>
                <a:schemeClr val="dk1"/>
              </a:buClr>
              <a:buSzPts val="2000"/>
              <a:buFont typeface="Calibri"/>
              <a:buNone/>
            </a:pPr>
            <a:endParaRPr sz="2000">
              <a:solidFill>
                <a:schemeClr val="dk1"/>
              </a:solidFill>
              <a:latin typeface="Century Gothic"/>
              <a:ea typeface="Century Gothic"/>
              <a:cs typeface="Century Gothic"/>
              <a:sym typeface="Century Gothic"/>
            </a:endParaRPr>
          </a:p>
        </p:txBody>
      </p:sp>
      <p:sp>
        <p:nvSpPr>
          <p:cNvPr id="192" name="Google Shape;192;p7"/>
          <p:cNvSpPr txBox="1"/>
          <p:nvPr/>
        </p:nvSpPr>
        <p:spPr>
          <a:xfrm>
            <a:off x="258597" y="4617719"/>
            <a:ext cx="11845504"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b="1">
                <a:solidFill>
                  <a:schemeClr val="dk1"/>
                </a:solidFill>
                <a:latin typeface="Century Gothic"/>
                <a:ea typeface="Century Gothic"/>
                <a:cs typeface="Century Gothic"/>
                <a:sym typeface="Century Gothic"/>
              </a:rPr>
              <a:t>2. car</a:t>
            </a:r>
            <a:endParaRPr sz="2000">
              <a:solidFill>
                <a:schemeClr val="dk1"/>
              </a:solidFill>
              <a:latin typeface="Century Gothic"/>
              <a:ea typeface="Century Gothic"/>
              <a:cs typeface="Century Gothic"/>
              <a:sym typeface="Century Gothic"/>
            </a:endParaRPr>
          </a:p>
          <a:p>
            <a:pPr marL="0" marR="0" lvl="0" indent="0" algn="l" rtl="0">
              <a:lnSpc>
                <a:spcPct val="90000"/>
              </a:lnSpc>
              <a:spcBef>
                <a:spcPts val="1000"/>
              </a:spcBef>
              <a:spcAft>
                <a:spcPts val="0"/>
              </a:spcAft>
              <a:buClr>
                <a:schemeClr val="dk1"/>
              </a:buClr>
              <a:buSzPts val="2000"/>
              <a:buFont typeface="Calibri"/>
              <a:buNone/>
            </a:pPr>
            <a:endParaRPr sz="2000">
              <a:solidFill>
                <a:schemeClr val="dk1"/>
              </a:solidFill>
              <a:latin typeface="Century Gothic"/>
              <a:ea typeface="Century Gothic"/>
              <a:cs typeface="Century Gothic"/>
              <a:sym typeface="Century Gothic"/>
            </a:endParaRPr>
          </a:p>
          <a:p>
            <a:pPr marL="0" marR="0" lvl="0" indent="0" algn="l" rtl="0">
              <a:lnSpc>
                <a:spcPct val="90000"/>
              </a:lnSpc>
              <a:spcBef>
                <a:spcPts val="1000"/>
              </a:spcBef>
              <a:spcAft>
                <a:spcPts val="0"/>
              </a:spcAft>
              <a:buClr>
                <a:schemeClr val="dk1"/>
              </a:buClr>
              <a:buSzPts val="2000"/>
              <a:buFont typeface="Calibri"/>
              <a:buNone/>
            </a:pPr>
            <a:endParaRPr sz="2000">
              <a:solidFill>
                <a:schemeClr val="dk1"/>
              </a:solidFill>
              <a:latin typeface="Century Gothic"/>
              <a:ea typeface="Century Gothic"/>
              <a:cs typeface="Century Gothic"/>
              <a:sym typeface="Century Gothic"/>
            </a:endParaRPr>
          </a:p>
        </p:txBody>
      </p:sp>
      <p:sp>
        <p:nvSpPr>
          <p:cNvPr id="193" name="Google Shape;193;p7"/>
          <p:cNvSpPr txBox="1"/>
          <p:nvPr/>
        </p:nvSpPr>
        <p:spPr>
          <a:xfrm>
            <a:off x="2927097" y="3674361"/>
            <a:ext cx="8601295" cy="369332"/>
          </a:xfrm>
          <a:prstGeom prst="rect">
            <a:avLst/>
          </a:prstGeom>
          <a:solidFill>
            <a:schemeClr val="lt1"/>
          </a:solidFill>
          <a:ln w="9525"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1800">
                <a:solidFill>
                  <a:srgbClr val="FF0000"/>
                </a:solidFill>
                <a:latin typeface="Century Gothic"/>
                <a:ea typeface="Century Gothic"/>
                <a:cs typeface="Century Gothic"/>
                <a:sym typeface="Century Gothic"/>
              </a:rPr>
              <a:t>A bed can be seen and felt. It is a concrete noun.</a:t>
            </a:r>
            <a:endParaRPr/>
          </a:p>
        </p:txBody>
      </p:sp>
      <p:sp>
        <p:nvSpPr>
          <p:cNvPr id="194" name="Google Shape;194;p7"/>
          <p:cNvSpPr txBox="1"/>
          <p:nvPr/>
        </p:nvSpPr>
        <p:spPr>
          <a:xfrm>
            <a:off x="3192734" y="4854035"/>
            <a:ext cx="8555734" cy="369332"/>
          </a:xfrm>
          <a:prstGeom prst="rect">
            <a:avLst/>
          </a:prstGeom>
          <a:solidFill>
            <a:schemeClr val="lt1"/>
          </a:solidFill>
          <a:ln w="9525"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1800">
                <a:solidFill>
                  <a:srgbClr val="FF0000"/>
                </a:solidFill>
                <a:latin typeface="Century Gothic"/>
                <a:ea typeface="Century Gothic"/>
                <a:cs typeface="Century Gothic"/>
                <a:sym typeface="Century Gothic"/>
              </a:rPr>
              <a:t>A car can be seen, heard and felt. It is a concrete noun.</a:t>
            </a:r>
            <a:endParaRPr/>
          </a:p>
        </p:txBody>
      </p:sp>
      <p:pic>
        <p:nvPicPr>
          <p:cNvPr id="195" name="Google Shape;195;p7" descr="See the source image"/>
          <p:cNvPicPr preferRelativeResize="0"/>
          <p:nvPr/>
        </p:nvPicPr>
        <p:blipFill rotWithShape="1">
          <a:blip r:embed="rId3">
            <a:alphaModFix/>
          </a:blip>
          <a:srcRect l="50750"/>
          <a:stretch/>
        </p:blipFill>
        <p:spPr>
          <a:xfrm>
            <a:off x="5157528" y="2419123"/>
            <a:ext cx="857250" cy="784725"/>
          </a:xfrm>
          <a:prstGeom prst="rect">
            <a:avLst/>
          </a:prstGeom>
          <a:noFill/>
          <a:ln>
            <a:noFill/>
          </a:ln>
        </p:spPr>
      </p:pic>
      <p:sp>
        <p:nvSpPr>
          <p:cNvPr id="196" name="Google Shape;196;p7"/>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Concept Development</a:t>
            </a:r>
            <a:endParaRPr/>
          </a:p>
        </p:txBody>
      </p:sp>
      <p:sp>
        <p:nvSpPr>
          <p:cNvPr id="197" name="Google Shape;197;p7"/>
          <p:cNvSpPr txBox="1"/>
          <p:nvPr/>
        </p:nvSpPr>
        <p:spPr>
          <a:xfrm>
            <a:off x="10203336" y="1141144"/>
            <a:ext cx="1988700" cy="1446900"/>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a:solidFill>
                  <a:schemeClr val="dk1"/>
                </a:solidFill>
                <a:latin typeface="Century Gothic"/>
                <a:ea typeface="Century Gothic"/>
                <a:cs typeface="Century Gothic"/>
                <a:sym typeface="Century Gothic"/>
              </a:rPr>
              <a:t>CFU:</a:t>
            </a:r>
            <a:endParaRPr/>
          </a:p>
          <a:p>
            <a:pPr marL="285750" marR="0" lvl="0" indent="-285750" algn="l" rtl="0">
              <a:spcBef>
                <a:spcPts val="0"/>
              </a:spcBef>
              <a:spcAft>
                <a:spcPts val="0"/>
              </a:spcAft>
              <a:buClr>
                <a:schemeClr val="dk1"/>
              </a:buClr>
              <a:buSzPts val="1400"/>
              <a:buFont typeface="Arial"/>
              <a:buChar char="•"/>
            </a:pPr>
            <a:r>
              <a:rPr lang="en-AU" sz="1400">
                <a:solidFill>
                  <a:schemeClr val="dk1"/>
                </a:solidFill>
                <a:latin typeface="Century Gothic"/>
                <a:ea typeface="Century Gothic"/>
                <a:cs typeface="Century Gothic"/>
                <a:sym typeface="Century Gothic"/>
              </a:rPr>
              <a:t>Why is </a:t>
            </a:r>
            <a:r>
              <a:rPr lang="en-AU">
                <a:solidFill>
                  <a:schemeClr val="dk1"/>
                </a:solidFill>
                <a:latin typeface="Century Gothic"/>
                <a:ea typeface="Century Gothic"/>
                <a:cs typeface="Century Gothic"/>
                <a:sym typeface="Century Gothic"/>
              </a:rPr>
              <a:t>‘table’ </a:t>
            </a:r>
            <a:r>
              <a:rPr lang="en-AU" sz="1400">
                <a:solidFill>
                  <a:schemeClr val="dk1"/>
                </a:solidFill>
                <a:latin typeface="Century Gothic"/>
                <a:ea typeface="Century Gothic"/>
                <a:cs typeface="Century Gothic"/>
                <a:sym typeface="Century Gothic"/>
              </a:rPr>
              <a:t>not an example of an </a:t>
            </a:r>
            <a:r>
              <a:rPr lang="en-AU">
                <a:solidFill>
                  <a:schemeClr val="dk1"/>
                </a:solidFill>
                <a:latin typeface="Century Gothic"/>
                <a:ea typeface="Century Gothic"/>
                <a:cs typeface="Century Gothic"/>
                <a:sym typeface="Century Gothic"/>
              </a:rPr>
              <a:t>abstract </a:t>
            </a:r>
            <a:r>
              <a:rPr lang="en-AU" sz="1400">
                <a:solidFill>
                  <a:schemeClr val="dk1"/>
                </a:solidFill>
                <a:latin typeface="Century Gothic"/>
                <a:ea typeface="Century Gothic"/>
                <a:cs typeface="Century Gothic"/>
                <a:sym typeface="Century Gothic"/>
              </a:rPr>
              <a:t>noun?</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entury Gothic"/>
              <a:ea typeface="Century Gothic"/>
              <a:cs typeface="Century Gothic"/>
              <a:sym typeface="Century Gothic"/>
            </a:endParaRPr>
          </a:p>
        </p:txBody>
      </p:sp>
      <p:pic>
        <p:nvPicPr>
          <p:cNvPr id="198" name="Google Shape;198;p7" descr="Hobart Queen Bed | Queen Beds | James Lane Australia"/>
          <p:cNvPicPr preferRelativeResize="0"/>
          <p:nvPr/>
        </p:nvPicPr>
        <p:blipFill rotWithShape="1">
          <a:blip r:embed="rId4">
            <a:alphaModFix/>
          </a:blip>
          <a:srcRect/>
          <a:stretch/>
        </p:blipFill>
        <p:spPr>
          <a:xfrm>
            <a:off x="1230548" y="2933008"/>
            <a:ext cx="1623349" cy="1623349"/>
          </a:xfrm>
          <a:prstGeom prst="rect">
            <a:avLst/>
          </a:prstGeom>
          <a:noFill/>
          <a:ln>
            <a:noFill/>
          </a:ln>
        </p:spPr>
      </p:pic>
      <p:pic>
        <p:nvPicPr>
          <p:cNvPr id="199" name="Google Shape;199;p7" descr="210,164 Car Cut Out Stock Photos, Pictures &amp; Royalty-Free Images - iStock"/>
          <p:cNvPicPr preferRelativeResize="0"/>
          <p:nvPr/>
        </p:nvPicPr>
        <p:blipFill rotWithShape="1">
          <a:blip r:embed="rId5">
            <a:alphaModFix/>
          </a:blip>
          <a:srcRect/>
          <a:stretch/>
        </p:blipFill>
        <p:spPr>
          <a:xfrm>
            <a:off x="1181564" y="4607374"/>
            <a:ext cx="2011170" cy="1176469"/>
          </a:xfrm>
          <a:prstGeom prst="rect">
            <a:avLst/>
          </a:prstGeom>
          <a:noFill/>
          <a:ln>
            <a:noFill/>
          </a:ln>
        </p:spPr>
      </p:pic>
      <p:pic>
        <p:nvPicPr>
          <p:cNvPr id="200" name="Google Shape;200;p7" descr="Icon&#10;&#10;Description automatically generated"/>
          <p:cNvPicPr preferRelativeResize="0"/>
          <p:nvPr/>
        </p:nvPicPr>
        <p:blipFill rotWithShape="1">
          <a:blip r:embed="rId6">
            <a:alphaModFix/>
          </a:blip>
          <a:srcRect/>
          <a:stretch/>
        </p:blipFill>
        <p:spPr>
          <a:xfrm>
            <a:off x="10827881" y="79560"/>
            <a:ext cx="674078" cy="674078"/>
          </a:xfrm>
          <a:prstGeom prst="rect">
            <a:avLst/>
          </a:prstGeom>
          <a:noFill/>
          <a:ln>
            <a:noFill/>
          </a:ln>
        </p:spPr>
      </p:pic>
      <p:pic>
        <p:nvPicPr>
          <p:cNvPr id="201" name="Google Shape;201;p7" descr="Icon&#10;&#10;Description automatically generated"/>
          <p:cNvPicPr preferRelativeResize="0"/>
          <p:nvPr/>
        </p:nvPicPr>
        <p:blipFill rotWithShape="1">
          <a:blip r:embed="rId7">
            <a:alphaModFix/>
          </a:blip>
          <a:srcRect/>
          <a:stretch/>
        </p:blipFill>
        <p:spPr>
          <a:xfrm>
            <a:off x="9397392" y="86443"/>
            <a:ext cx="693813" cy="679158"/>
          </a:xfrm>
          <a:prstGeom prst="rect">
            <a:avLst/>
          </a:prstGeom>
          <a:noFill/>
          <a:ln>
            <a:noFill/>
          </a:ln>
        </p:spPr>
      </p:pic>
      <p:pic>
        <p:nvPicPr>
          <p:cNvPr id="202" name="Google Shape;202;p7" descr="Icon&#10;&#10;Description automatically generated"/>
          <p:cNvPicPr preferRelativeResize="0"/>
          <p:nvPr/>
        </p:nvPicPr>
        <p:blipFill rotWithShape="1">
          <a:blip r:embed="rId8">
            <a:alphaModFix/>
          </a:blip>
          <a:srcRect/>
          <a:stretch/>
        </p:blipFill>
        <p:spPr>
          <a:xfrm>
            <a:off x="10126288" y="86443"/>
            <a:ext cx="674079" cy="674079"/>
          </a:xfrm>
          <a:prstGeom prst="rect">
            <a:avLst/>
          </a:prstGeom>
          <a:noFill/>
          <a:ln>
            <a:noFill/>
          </a:ln>
        </p:spPr>
      </p:pic>
      <p:pic>
        <p:nvPicPr>
          <p:cNvPr id="203" name="Google Shape;203;p7" descr="Logo, icon&#10;&#10;Description automatically generated"/>
          <p:cNvPicPr preferRelativeResize="0"/>
          <p:nvPr/>
        </p:nvPicPr>
        <p:blipFill rotWithShape="1">
          <a:blip r:embed="rId9">
            <a:alphaModFix/>
          </a:blip>
          <a:srcRect/>
          <a:stretch/>
        </p:blipFill>
        <p:spPr>
          <a:xfrm>
            <a:off x="11529473" y="66844"/>
            <a:ext cx="674078" cy="674078"/>
          </a:xfrm>
          <a:prstGeom prst="rect">
            <a:avLst/>
          </a:prstGeom>
          <a:noFill/>
          <a:ln>
            <a:noFill/>
          </a:ln>
        </p:spPr>
      </p:pic>
      <p:pic>
        <p:nvPicPr>
          <p:cNvPr id="204" name="Google Shape;204;p7" descr="Icon&#10;&#10;Description automatically generated"/>
          <p:cNvPicPr preferRelativeResize="0"/>
          <p:nvPr/>
        </p:nvPicPr>
        <p:blipFill rotWithShape="1">
          <a:blip r:embed="rId7">
            <a:alphaModFix/>
          </a:blip>
          <a:srcRect/>
          <a:stretch/>
        </p:blipFill>
        <p:spPr>
          <a:xfrm>
            <a:off x="9424906" y="66844"/>
            <a:ext cx="693813" cy="679158"/>
          </a:xfrm>
          <a:prstGeom prst="rect">
            <a:avLst/>
          </a:prstGeom>
          <a:noFill/>
          <a:ln>
            <a:noFill/>
          </a:ln>
        </p:spPr>
      </p:pic>
      <p:pic>
        <p:nvPicPr>
          <p:cNvPr id="205" name="Google Shape;205;p7" descr="Icon&#10;&#10;Description automatically generated"/>
          <p:cNvPicPr preferRelativeResize="0"/>
          <p:nvPr/>
        </p:nvPicPr>
        <p:blipFill rotWithShape="1">
          <a:blip r:embed="rId8">
            <a:alphaModFix/>
          </a:blip>
          <a:srcRect/>
          <a:stretch/>
        </p:blipFill>
        <p:spPr>
          <a:xfrm>
            <a:off x="10153802" y="66844"/>
            <a:ext cx="674079" cy="67407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8"/>
          <p:cNvSpPr txBox="1">
            <a:spLocks noGrp="1"/>
          </p:cNvSpPr>
          <p:nvPr>
            <p:ph type="body" idx="1"/>
          </p:nvPr>
        </p:nvSpPr>
        <p:spPr>
          <a:xfrm>
            <a:off x="154907" y="766354"/>
            <a:ext cx="11845504" cy="590441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endParaRPr/>
          </a:p>
          <a:p>
            <a:pPr marL="228600" lvl="0" indent="-101600" algn="l" rtl="0">
              <a:lnSpc>
                <a:spcPct val="90000"/>
              </a:lnSpc>
              <a:spcBef>
                <a:spcPts val="1000"/>
              </a:spcBef>
              <a:spcAft>
                <a:spcPts val="0"/>
              </a:spcAft>
              <a:buClr>
                <a:schemeClr val="dk1"/>
              </a:buClr>
              <a:buSzPts val="2000"/>
              <a:buFont typeface="Noto Sans Symbols"/>
              <a:buNone/>
            </a:pPr>
            <a:endParaRPr/>
          </a:p>
          <a:p>
            <a:pPr marL="0" lvl="0" indent="0" algn="l" rtl="0">
              <a:lnSpc>
                <a:spcPct val="90000"/>
              </a:lnSpc>
              <a:spcBef>
                <a:spcPts val="1000"/>
              </a:spcBef>
              <a:spcAft>
                <a:spcPts val="0"/>
              </a:spcAft>
              <a:buClr>
                <a:schemeClr val="dk1"/>
              </a:buClr>
              <a:buSzPts val="2000"/>
              <a:buNone/>
            </a:pPr>
            <a:endParaRPr sz="2000"/>
          </a:p>
        </p:txBody>
      </p:sp>
      <p:sp>
        <p:nvSpPr>
          <p:cNvPr id="211" name="Google Shape;211;p8"/>
          <p:cNvSpPr txBox="1"/>
          <p:nvPr/>
        </p:nvSpPr>
        <p:spPr>
          <a:xfrm>
            <a:off x="-5115" y="368268"/>
            <a:ext cx="8793150" cy="911244"/>
          </a:xfrm>
          <a:prstGeom prst="rect">
            <a:avLst/>
          </a:prstGeom>
          <a:solidFill>
            <a:srgbClr val="F5D327"/>
          </a:solid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000"/>
              <a:buFont typeface="Noto Sans Symbols"/>
              <a:buChar char="▪"/>
            </a:pPr>
            <a:r>
              <a:rPr lang="en-AU" sz="2000" dirty="0">
                <a:solidFill>
                  <a:schemeClr val="dk1"/>
                </a:solidFill>
                <a:latin typeface="Century Gothic"/>
                <a:ea typeface="Century Gothic"/>
                <a:cs typeface="Century Gothic"/>
                <a:sym typeface="Century Gothic"/>
              </a:rPr>
              <a:t>A </a:t>
            </a:r>
            <a:r>
              <a:rPr lang="en-AU" sz="2000" b="1" u="sng" dirty="0">
                <a:solidFill>
                  <a:schemeClr val="dk1"/>
                </a:solidFill>
                <a:latin typeface="Century Gothic"/>
                <a:ea typeface="Century Gothic"/>
                <a:cs typeface="Century Gothic"/>
                <a:sym typeface="Century Gothic"/>
              </a:rPr>
              <a:t>concrete noun </a:t>
            </a:r>
            <a:r>
              <a:rPr lang="en-AU" sz="2000" dirty="0">
                <a:solidFill>
                  <a:schemeClr val="dk1"/>
                </a:solidFill>
                <a:latin typeface="Century Gothic"/>
                <a:ea typeface="Century Gothic"/>
                <a:cs typeface="Century Gothic"/>
                <a:sym typeface="Century Gothic"/>
              </a:rPr>
              <a:t>is a noun (naming word) that you can experience with your senses (taste, touch, sight, sound and smell).</a:t>
            </a:r>
            <a:endParaRPr sz="2000" b="1" u="sng" dirty="0">
              <a:solidFill>
                <a:schemeClr val="dk1"/>
              </a:solidFill>
              <a:latin typeface="Century Gothic"/>
              <a:ea typeface="Century Gothic"/>
              <a:cs typeface="Century Gothic"/>
              <a:sym typeface="Century Gothic"/>
            </a:endParaRPr>
          </a:p>
        </p:txBody>
      </p:sp>
      <p:sp>
        <p:nvSpPr>
          <p:cNvPr id="212" name="Google Shape;212;p8"/>
          <p:cNvSpPr/>
          <p:nvPr/>
        </p:nvSpPr>
        <p:spPr>
          <a:xfrm>
            <a:off x="299709" y="3529947"/>
            <a:ext cx="4544834"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2600">
                <a:solidFill>
                  <a:schemeClr val="dk1"/>
                </a:solidFill>
                <a:latin typeface="Century Gothic"/>
                <a:ea typeface="Century Gothic"/>
                <a:cs typeface="Century Gothic"/>
                <a:sym typeface="Century Gothic"/>
              </a:rPr>
              <a:t>The blue car drove quickly.</a:t>
            </a:r>
            <a:endParaRPr/>
          </a:p>
        </p:txBody>
      </p:sp>
      <p:sp>
        <p:nvSpPr>
          <p:cNvPr id="213" name="Google Shape;213;p8"/>
          <p:cNvSpPr txBox="1"/>
          <p:nvPr/>
        </p:nvSpPr>
        <p:spPr>
          <a:xfrm>
            <a:off x="299709" y="4544650"/>
            <a:ext cx="12420517"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600"/>
              <a:buFont typeface="Calibri"/>
              <a:buNone/>
            </a:pPr>
            <a:r>
              <a:rPr lang="en-AU" sz="2600">
                <a:solidFill>
                  <a:schemeClr val="dk1"/>
                </a:solidFill>
                <a:latin typeface="Century Gothic"/>
                <a:ea typeface="Century Gothic"/>
                <a:cs typeface="Century Gothic"/>
                <a:sym typeface="Century Gothic"/>
              </a:rPr>
              <a:t>The small bird sang beautifully.</a:t>
            </a:r>
            <a:endParaRPr/>
          </a:p>
        </p:txBody>
      </p:sp>
      <p:sp>
        <p:nvSpPr>
          <p:cNvPr id="214" name="Google Shape;214;p8"/>
          <p:cNvSpPr txBox="1"/>
          <p:nvPr/>
        </p:nvSpPr>
        <p:spPr>
          <a:xfrm>
            <a:off x="259934" y="5458080"/>
            <a:ext cx="11845504"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600"/>
              <a:buFont typeface="Calibri"/>
              <a:buNone/>
            </a:pPr>
            <a:r>
              <a:rPr lang="en-AU" sz="2600">
                <a:solidFill>
                  <a:schemeClr val="dk1"/>
                </a:solidFill>
                <a:latin typeface="Century Gothic"/>
                <a:ea typeface="Century Gothic"/>
                <a:cs typeface="Century Gothic"/>
                <a:sym typeface="Century Gothic"/>
              </a:rPr>
              <a:t>The small child cried.</a:t>
            </a:r>
            <a:endParaRPr/>
          </a:p>
        </p:txBody>
      </p:sp>
      <p:sp>
        <p:nvSpPr>
          <p:cNvPr id="215" name="Google Shape;215;p8"/>
          <p:cNvSpPr/>
          <p:nvPr/>
        </p:nvSpPr>
        <p:spPr>
          <a:xfrm>
            <a:off x="154907" y="1912944"/>
            <a:ext cx="7010664" cy="707886"/>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000"/>
              <a:buFont typeface="Calibri"/>
              <a:buAutoNum type="arabicPeriod"/>
            </a:pPr>
            <a:r>
              <a:rPr lang="en-AU" sz="2000">
                <a:solidFill>
                  <a:schemeClr val="dk1"/>
                </a:solidFill>
                <a:latin typeface="Century Gothic"/>
                <a:ea typeface="Century Gothic"/>
                <a:cs typeface="Century Gothic"/>
                <a:sym typeface="Century Gothic"/>
              </a:rPr>
              <a:t>Find the concrete nouns in the sentences below.</a:t>
            </a:r>
            <a:endParaRPr/>
          </a:p>
          <a:p>
            <a:pPr marL="457200" marR="0" lvl="0" indent="-457200" algn="l" rtl="0">
              <a:spcBef>
                <a:spcPts val="0"/>
              </a:spcBef>
              <a:spcAft>
                <a:spcPts val="0"/>
              </a:spcAft>
              <a:buClr>
                <a:schemeClr val="dk1"/>
              </a:buClr>
              <a:buSzPts val="2000"/>
              <a:buFont typeface="Calibri"/>
              <a:buAutoNum type="arabicPeriod"/>
            </a:pPr>
            <a:r>
              <a:rPr lang="en-AU" sz="2000">
                <a:solidFill>
                  <a:schemeClr val="dk1"/>
                </a:solidFill>
                <a:latin typeface="Century Gothic"/>
                <a:ea typeface="Century Gothic"/>
                <a:cs typeface="Century Gothic"/>
                <a:sym typeface="Century Gothic"/>
              </a:rPr>
              <a:t>Write the concrete noun onto your whiteboard.</a:t>
            </a:r>
            <a:endParaRPr/>
          </a:p>
        </p:txBody>
      </p:sp>
      <p:sp>
        <p:nvSpPr>
          <p:cNvPr id="216" name="Google Shape;216;p8"/>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Concept Development</a:t>
            </a:r>
            <a:endParaRPr/>
          </a:p>
        </p:txBody>
      </p:sp>
      <p:sp>
        <p:nvSpPr>
          <p:cNvPr id="217" name="Google Shape;217;p8"/>
          <p:cNvSpPr txBox="1"/>
          <p:nvPr/>
        </p:nvSpPr>
        <p:spPr>
          <a:xfrm>
            <a:off x="10221800" y="1027753"/>
            <a:ext cx="1988664" cy="1692771"/>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a:solidFill>
                  <a:schemeClr val="dk1"/>
                </a:solidFill>
                <a:latin typeface="Century Gothic"/>
                <a:ea typeface="Century Gothic"/>
                <a:cs typeface="Century Gothic"/>
                <a:sym typeface="Century Gothic"/>
              </a:rPr>
              <a:t>CFU:</a:t>
            </a:r>
            <a:endParaRPr/>
          </a:p>
          <a:p>
            <a:pPr marL="285750" marR="0" lvl="0" indent="-285750" algn="l" rtl="0">
              <a:spcBef>
                <a:spcPts val="0"/>
              </a:spcBef>
              <a:spcAft>
                <a:spcPts val="0"/>
              </a:spcAft>
              <a:buClr>
                <a:schemeClr val="dk1"/>
              </a:buClr>
              <a:buSzPts val="1800"/>
              <a:buFont typeface="Arial"/>
              <a:buChar char="•"/>
            </a:pPr>
            <a:r>
              <a:rPr lang="en-AU" sz="1800">
                <a:solidFill>
                  <a:schemeClr val="dk1"/>
                </a:solidFill>
                <a:latin typeface="Century Gothic"/>
                <a:ea typeface="Century Gothic"/>
                <a:cs typeface="Century Gothic"/>
                <a:sym typeface="Century Gothic"/>
              </a:rPr>
              <a:t>Explain why the circled words are concrete nouns.</a:t>
            </a:r>
            <a:endParaRPr/>
          </a:p>
        </p:txBody>
      </p:sp>
      <p:pic>
        <p:nvPicPr>
          <p:cNvPr id="218" name="Google Shape;218;p8" descr="Logo, icon&#10;&#10;Description automatically generated"/>
          <p:cNvPicPr preferRelativeResize="0"/>
          <p:nvPr/>
        </p:nvPicPr>
        <p:blipFill rotWithShape="1">
          <a:blip r:embed="rId3">
            <a:alphaModFix/>
          </a:blip>
          <a:srcRect/>
          <a:stretch/>
        </p:blipFill>
        <p:spPr>
          <a:xfrm>
            <a:off x="10294213" y="71250"/>
            <a:ext cx="674078" cy="674078"/>
          </a:xfrm>
          <a:prstGeom prst="rect">
            <a:avLst/>
          </a:prstGeom>
          <a:noFill/>
          <a:ln>
            <a:noFill/>
          </a:ln>
        </p:spPr>
      </p:pic>
      <p:sp>
        <p:nvSpPr>
          <p:cNvPr id="219" name="Google Shape;219;p8"/>
          <p:cNvSpPr/>
          <p:nvPr/>
        </p:nvSpPr>
        <p:spPr>
          <a:xfrm>
            <a:off x="1745673" y="3529947"/>
            <a:ext cx="789709" cy="576540"/>
          </a:xfrm>
          <a:prstGeom prst="ellipse">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0" name="Google Shape;220;p8"/>
          <p:cNvSpPr/>
          <p:nvPr/>
        </p:nvSpPr>
        <p:spPr>
          <a:xfrm>
            <a:off x="1873135" y="4439064"/>
            <a:ext cx="789709" cy="576540"/>
          </a:xfrm>
          <a:prstGeom prst="ellipse">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1" name="Google Shape;221;p8"/>
          <p:cNvSpPr/>
          <p:nvPr/>
        </p:nvSpPr>
        <p:spPr>
          <a:xfrm>
            <a:off x="1918855" y="5384748"/>
            <a:ext cx="789709" cy="576540"/>
          </a:xfrm>
          <a:prstGeom prst="ellipse">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22" name="Google Shape;222;p8" descr="Icon&#10;&#10;Description automatically generated"/>
          <p:cNvPicPr preferRelativeResize="0"/>
          <p:nvPr/>
        </p:nvPicPr>
        <p:blipFill rotWithShape="1">
          <a:blip r:embed="rId4">
            <a:alphaModFix/>
          </a:blip>
          <a:srcRect/>
          <a:stretch/>
        </p:blipFill>
        <p:spPr>
          <a:xfrm>
            <a:off x="11065966" y="71250"/>
            <a:ext cx="674078" cy="674078"/>
          </a:xfrm>
          <a:prstGeom prst="rect">
            <a:avLst/>
          </a:prstGeom>
          <a:noFill/>
          <a:ln>
            <a:noFill/>
          </a:ln>
        </p:spPr>
      </p:pic>
      <p:pic>
        <p:nvPicPr>
          <p:cNvPr id="223" name="Google Shape;223;p8" descr="Icon&#10;&#10;Description automatically generated"/>
          <p:cNvPicPr preferRelativeResize="0"/>
          <p:nvPr/>
        </p:nvPicPr>
        <p:blipFill rotWithShape="1">
          <a:blip r:embed="rId5">
            <a:alphaModFix/>
          </a:blip>
          <a:srcRect/>
          <a:stretch/>
        </p:blipFill>
        <p:spPr>
          <a:xfrm>
            <a:off x="8693925" y="74481"/>
            <a:ext cx="693813" cy="679158"/>
          </a:xfrm>
          <a:prstGeom prst="rect">
            <a:avLst/>
          </a:prstGeom>
          <a:noFill/>
          <a:ln>
            <a:noFill/>
          </a:ln>
        </p:spPr>
      </p:pic>
      <p:pic>
        <p:nvPicPr>
          <p:cNvPr id="224" name="Google Shape;224;p8" descr="Icon&#10;&#10;Description automatically generated"/>
          <p:cNvPicPr preferRelativeResize="0"/>
          <p:nvPr/>
        </p:nvPicPr>
        <p:blipFill rotWithShape="1">
          <a:blip r:embed="rId6">
            <a:alphaModFix/>
          </a:blip>
          <a:srcRect/>
          <a:stretch/>
        </p:blipFill>
        <p:spPr>
          <a:xfrm>
            <a:off x="9508087" y="57862"/>
            <a:ext cx="674079" cy="674079"/>
          </a:xfrm>
          <a:prstGeom prst="rect">
            <a:avLst/>
          </a:prstGeom>
          <a:noFill/>
          <a:ln>
            <a:noFill/>
          </a:ln>
        </p:spPr>
      </p:pic>
      <p:pic>
        <p:nvPicPr>
          <p:cNvPr id="225" name="Google Shape;225;p8" descr="Icon&#10;&#10;Description automatically generated"/>
          <p:cNvPicPr preferRelativeResize="0"/>
          <p:nvPr/>
        </p:nvPicPr>
        <p:blipFill rotWithShape="1">
          <a:blip r:embed="rId7">
            <a:alphaModFix/>
          </a:blip>
          <a:srcRect/>
          <a:stretch/>
        </p:blipFill>
        <p:spPr>
          <a:xfrm>
            <a:off x="9424906" y="847125"/>
            <a:ext cx="674079" cy="67407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9"/>
          <p:cNvSpPr txBox="1">
            <a:spLocks noGrp="1"/>
          </p:cNvSpPr>
          <p:nvPr>
            <p:ph type="body" idx="1"/>
          </p:nvPr>
        </p:nvSpPr>
        <p:spPr>
          <a:xfrm>
            <a:off x="154907" y="766354"/>
            <a:ext cx="11845504" cy="590441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endParaRPr/>
          </a:p>
          <a:p>
            <a:pPr marL="228600" lvl="0" indent="-101600" algn="l" rtl="0">
              <a:lnSpc>
                <a:spcPct val="90000"/>
              </a:lnSpc>
              <a:spcBef>
                <a:spcPts val="1000"/>
              </a:spcBef>
              <a:spcAft>
                <a:spcPts val="0"/>
              </a:spcAft>
              <a:buClr>
                <a:schemeClr val="dk1"/>
              </a:buClr>
              <a:buSzPts val="2000"/>
              <a:buFont typeface="Noto Sans Symbols"/>
              <a:buNone/>
            </a:pPr>
            <a:endParaRPr/>
          </a:p>
          <a:p>
            <a:pPr marL="0" lvl="0" indent="0" algn="l" rtl="0">
              <a:lnSpc>
                <a:spcPct val="90000"/>
              </a:lnSpc>
              <a:spcBef>
                <a:spcPts val="1000"/>
              </a:spcBef>
              <a:spcAft>
                <a:spcPts val="0"/>
              </a:spcAft>
              <a:buClr>
                <a:schemeClr val="dk1"/>
              </a:buClr>
              <a:buSzPts val="2000"/>
              <a:buNone/>
            </a:pPr>
            <a:endParaRPr sz="2000"/>
          </a:p>
        </p:txBody>
      </p:sp>
      <p:sp>
        <p:nvSpPr>
          <p:cNvPr id="231" name="Google Shape;231;p9"/>
          <p:cNvSpPr txBox="1"/>
          <p:nvPr/>
        </p:nvSpPr>
        <p:spPr>
          <a:xfrm>
            <a:off x="7125" y="379259"/>
            <a:ext cx="8822838" cy="1038667"/>
          </a:xfrm>
          <a:prstGeom prst="rect">
            <a:avLst/>
          </a:prstGeom>
          <a:solidFill>
            <a:srgbClr val="F5D327"/>
          </a:solid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000"/>
              <a:buFont typeface="Noto Sans Symbols"/>
              <a:buChar char="▪"/>
            </a:pPr>
            <a:r>
              <a:rPr lang="en-AU" sz="2000" dirty="0">
                <a:solidFill>
                  <a:schemeClr val="dk1"/>
                </a:solidFill>
                <a:latin typeface="Century Gothic"/>
                <a:ea typeface="Century Gothic"/>
                <a:cs typeface="Century Gothic"/>
                <a:sym typeface="Century Gothic"/>
              </a:rPr>
              <a:t>An </a:t>
            </a:r>
            <a:r>
              <a:rPr lang="en-AU" sz="2000" b="1" u="sng" dirty="0">
                <a:solidFill>
                  <a:schemeClr val="dk1"/>
                </a:solidFill>
                <a:latin typeface="Century Gothic"/>
                <a:ea typeface="Century Gothic"/>
                <a:cs typeface="Century Gothic"/>
                <a:sym typeface="Century Gothic"/>
              </a:rPr>
              <a:t>abstract noun </a:t>
            </a:r>
            <a:r>
              <a:rPr lang="en-AU" sz="2000" dirty="0">
                <a:solidFill>
                  <a:schemeClr val="dk1"/>
                </a:solidFill>
                <a:latin typeface="Century Gothic"/>
                <a:ea typeface="Century Gothic"/>
                <a:cs typeface="Century Gothic"/>
                <a:sym typeface="Century Gothic"/>
              </a:rPr>
              <a:t>is a noun (naming word) that you cannot experience with your senses (taste, touch, sight, sound and smell).</a:t>
            </a:r>
            <a:endParaRPr dirty="0"/>
          </a:p>
          <a:p>
            <a:pPr marL="228600" marR="0" lvl="0" indent="-228600" algn="l" rtl="0">
              <a:lnSpc>
                <a:spcPct val="90000"/>
              </a:lnSpc>
              <a:spcBef>
                <a:spcPts val="1000"/>
              </a:spcBef>
              <a:spcAft>
                <a:spcPts val="0"/>
              </a:spcAft>
              <a:buClr>
                <a:schemeClr val="dk1"/>
              </a:buClr>
              <a:buSzPts val="2000"/>
              <a:buFont typeface="Noto Sans Symbols"/>
              <a:buChar char="▪"/>
            </a:pPr>
            <a:r>
              <a:rPr lang="en-AU" sz="2000" b="1" u="sng" dirty="0">
                <a:solidFill>
                  <a:schemeClr val="dk1"/>
                </a:solidFill>
                <a:latin typeface="Century Gothic"/>
                <a:ea typeface="Century Gothic"/>
                <a:cs typeface="Century Gothic"/>
                <a:sym typeface="Century Gothic"/>
              </a:rPr>
              <a:t>Abstract nouns </a:t>
            </a:r>
            <a:r>
              <a:rPr lang="en-AU" sz="2000" dirty="0">
                <a:solidFill>
                  <a:schemeClr val="dk1"/>
                </a:solidFill>
                <a:latin typeface="Century Gothic"/>
                <a:ea typeface="Century Gothic"/>
                <a:cs typeface="Century Gothic"/>
                <a:sym typeface="Century Gothic"/>
              </a:rPr>
              <a:t>names </a:t>
            </a:r>
            <a:r>
              <a:rPr lang="en-AU" sz="2000" b="1" dirty="0">
                <a:solidFill>
                  <a:schemeClr val="dk1"/>
                </a:solidFill>
                <a:latin typeface="Century Gothic"/>
                <a:ea typeface="Century Gothic"/>
                <a:cs typeface="Century Gothic"/>
                <a:sym typeface="Century Gothic"/>
              </a:rPr>
              <a:t>ideas</a:t>
            </a:r>
            <a:r>
              <a:rPr lang="en-AU" sz="2000" dirty="0">
                <a:solidFill>
                  <a:schemeClr val="dk1"/>
                </a:solidFill>
                <a:latin typeface="Century Gothic"/>
                <a:ea typeface="Century Gothic"/>
                <a:cs typeface="Century Gothic"/>
                <a:sym typeface="Century Gothic"/>
              </a:rPr>
              <a:t> or </a:t>
            </a:r>
            <a:r>
              <a:rPr lang="en-AU" sz="2000" b="1" dirty="0">
                <a:solidFill>
                  <a:schemeClr val="dk1"/>
                </a:solidFill>
                <a:latin typeface="Century Gothic"/>
                <a:ea typeface="Century Gothic"/>
                <a:cs typeface="Century Gothic"/>
                <a:sym typeface="Century Gothic"/>
              </a:rPr>
              <a:t>feelings</a:t>
            </a:r>
            <a:r>
              <a:rPr lang="en-AU" sz="2000" dirty="0">
                <a:solidFill>
                  <a:schemeClr val="dk1"/>
                </a:solidFill>
                <a:latin typeface="Century Gothic"/>
                <a:ea typeface="Century Gothic"/>
                <a:cs typeface="Century Gothic"/>
                <a:sym typeface="Century Gothic"/>
              </a:rPr>
              <a:t>.</a:t>
            </a:r>
            <a:endParaRPr dirty="0"/>
          </a:p>
        </p:txBody>
      </p:sp>
      <p:sp>
        <p:nvSpPr>
          <p:cNvPr id="232" name="Google Shape;232;p9"/>
          <p:cNvSpPr/>
          <p:nvPr/>
        </p:nvSpPr>
        <p:spPr>
          <a:xfrm>
            <a:off x="299709" y="3529947"/>
            <a:ext cx="6203942"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2600">
                <a:solidFill>
                  <a:schemeClr val="dk1"/>
                </a:solidFill>
                <a:latin typeface="Century Gothic"/>
                <a:ea typeface="Century Gothic"/>
                <a:cs typeface="Century Gothic"/>
                <a:sym typeface="Century Gothic"/>
              </a:rPr>
              <a:t>Johnny was in love with his new sister.</a:t>
            </a:r>
            <a:endParaRPr/>
          </a:p>
        </p:txBody>
      </p:sp>
      <p:sp>
        <p:nvSpPr>
          <p:cNvPr id="233" name="Google Shape;233;p9"/>
          <p:cNvSpPr txBox="1"/>
          <p:nvPr/>
        </p:nvSpPr>
        <p:spPr>
          <a:xfrm>
            <a:off x="299709" y="4544650"/>
            <a:ext cx="12420517"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600"/>
              <a:buFont typeface="Calibri"/>
              <a:buNone/>
            </a:pPr>
            <a:r>
              <a:rPr lang="en-AU" sz="2600">
                <a:solidFill>
                  <a:schemeClr val="dk1"/>
                </a:solidFill>
                <a:latin typeface="Century Gothic"/>
                <a:ea typeface="Century Gothic"/>
                <a:cs typeface="Century Gothic"/>
                <a:sym typeface="Century Gothic"/>
              </a:rPr>
              <a:t>The small child felt  jealousy towards his older brother.</a:t>
            </a:r>
            <a:endParaRPr/>
          </a:p>
        </p:txBody>
      </p:sp>
      <p:sp>
        <p:nvSpPr>
          <p:cNvPr id="234" name="Google Shape;234;p9"/>
          <p:cNvSpPr txBox="1"/>
          <p:nvPr/>
        </p:nvSpPr>
        <p:spPr>
          <a:xfrm>
            <a:off x="259934" y="5458080"/>
            <a:ext cx="11845504"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600"/>
              <a:buFont typeface="Calibri"/>
              <a:buNone/>
            </a:pPr>
            <a:r>
              <a:rPr lang="en-AU" sz="2600" dirty="0">
                <a:solidFill>
                  <a:schemeClr val="dk1"/>
                </a:solidFill>
                <a:latin typeface="Century Gothic"/>
                <a:ea typeface="Century Gothic"/>
                <a:cs typeface="Century Gothic"/>
                <a:sym typeface="Century Gothic"/>
              </a:rPr>
              <a:t>The dog experienced sadness when his bone was taken away.</a:t>
            </a:r>
            <a:endParaRPr dirty="0"/>
          </a:p>
        </p:txBody>
      </p:sp>
      <p:sp>
        <p:nvSpPr>
          <p:cNvPr id="235" name="Google Shape;235;p9"/>
          <p:cNvSpPr/>
          <p:nvPr/>
        </p:nvSpPr>
        <p:spPr>
          <a:xfrm>
            <a:off x="154907" y="1912944"/>
            <a:ext cx="7010664" cy="707886"/>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000"/>
              <a:buFont typeface="Calibri"/>
              <a:buAutoNum type="arabicPeriod"/>
            </a:pPr>
            <a:r>
              <a:rPr lang="en-AU" sz="2000">
                <a:solidFill>
                  <a:schemeClr val="dk1"/>
                </a:solidFill>
                <a:latin typeface="Century Gothic"/>
                <a:ea typeface="Century Gothic"/>
                <a:cs typeface="Century Gothic"/>
                <a:sym typeface="Century Gothic"/>
              </a:rPr>
              <a:t>Find the abstract nouns in the sentences below.</a:t>
            </a:r>
            <a:endParaRPr/>
          </a:p>
          <a:p>
            <a:pPr marL="457200" marR="0" lvl="0" indent="-457200" algn="l" rtl="0">
              <a:spcBef>
                <a:spcPts val="0"/>
              </a:spcBef>
              <a:spcAft>
                <a:spcPts val="0"/>
              </a:spcAft>
              <a:buClr>
                <a:schemeClr val="dk1"/>
              </a:buClr>
              <a:buSzPts val="2000"/>
              <a:buFont typeface="Calibri"/>
              <a:buAutoNum type="arabicPeriod"/>
            </a:pPr>
            <a:r>
              <a:rPr lang="en-AU" sz="2000">
                <a:solidFill>
                  <a:schemeClr val="dk1"/>
                </a:solidFill>
                <a:latin typeface="Century Gothic"/>
                <a:ea typeface="Century Gothic"/>
                <a:cs typeface="Century Gothic"/>
                <a:sym typeface="Century Gothic"/>
              </a:rPr>
              <a:t>Write the abstract noun onto your whiteboard.</a:t>
            </a:r>
            <a:endParaRPr/>
          </a:p>
        </p:txBody>
      </p:sp>
      <p:sp>
        <p:nvSpPr>
          <p:cNvPr id="236" name="Google Shape;236;p9"/>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Concept Development</a:t>
            </a:r>
            <a:endParaRPr/>
          </a:p>
        </p:txBody>
      </p:sp>
      <p:sp>
        <p:nvSpPr>
          <p:cNvPr id="237" name="Google Shape;237;p9"/>
          <p:cNvSpPr txBox="1"/>
          <p:nvPr/>
        </p:nvSpPr>
        <p:spPr>
          <a:xfrm>
            <a:off x="10221800" y="1027753"/>
            <a:ext cx="1988664" cy="1692771"/>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a:solidFill>
                  <a:schemeClr val="dk1"/>
                </a:solidFill>
                <a:latin typeface="Century Gothic"/>
                <a:ea typeface="Century Gothic"/>
                <a:cs typeface="Century Gothic"/>
                <a:sym typeface="Century Gothic"/>
              </a:rPr>
              <a:t>CFU:</a:t>
            </a:r>
            <a:endParaRPr/>
          </a:p>
          <a:p>
            <a:pPr marL="285750" marR="0" lvl="0" indent="-285750" algn="l" rtl="0">
              <a:spcBef>
                <a:spcPts val="0"/>
              </a:spcBef>
              <a:spcAft>
                <a:spcPts val="0"/>
              </a:spcAft>
              <a:buClr>
                <a:schemeClr val="dk1"/>
              </a:buClr>
              <a:buSzPts val="1800"/>
              <a:buFont typeface="Arial"/>
              <a:buChar char="•"/>
            </a:pPr>
            <a:r>
              <a:rPr lang="en-AU" sz="1800">
                <a:solidFill>
                  <a:schemeClr val="dk1"/>
                </a:solidFill>
                <a:latin typeface="Century Gothic"/>
                <a:ea typeface="Century Gothic"/>
                <a:cs typeface="Century Gothic"/>
                <a:sym typeface="Century Gothic"/>
              </a:rPr>
              <a:t>Explain why the circled words are abstract nouns.</a:t>
            </a:r>
            <a:endParaRPr/>
          </a:p>
        </p:txBody>
      </p:sp>
      <p:pic>
        <p:nvPicPr>
          <p:cNvPr id="238" name="Google Shape;238;p9" descr="Icon&#10;&#10;Description automatically generated"/>
          <p:cNvPicPr preferRelativeResize="0"/>
          <p:nvPr/>
        </p:nvPicPr>
        <p:blipFill rotWithShape="1">
          <a:blip r:embed="rId3">
            <a:alphaModFix/>
          </a:blip>
          <a:srcRect/>
          <a:stretch/>
        </p:blipFill>
        <p:spPr>
          <a:xfrm>
            <a:off x="10182166" y="89735"/>
            <a:ext cx="674079" cy="674079"/>
          </a:xfrm>
          <a:prstGeom prst="rect">
            <a:avLst/>
          </a:prstGeom>
          <a:noFill/>
          <a:ln>
            <a:noFill/>
          </a:ln>
        </p:spPr>
      </p:pic>
      <p:pic>
        <p:nvPicPr>
          <p:cNvPr id="239" name="Google Shape;239;p9" descr="Icon&#10;&#10;Description automatically generated"/>
          <p:cNvPicPr preferRelativeResize="0"/>
          <p:nvPr/>
        </p:nvPicPr>
        <p:blipFill rotWithShape="1">
          <a:blip r:embed="rId4">
            <a:alphaModFix/>
          </a:blip>
          <a:srcRect/>
          <a:stretch/>
        </p:blipFill>
        <p:spPr>
          <a:xfrm>
            <a:off x="9387738" y="100831"/>
            <a:ext cx="674079" cy="674079"/>
          </a:xfrm>
          <a:prstGeom prst="rect">
            <a:avLst/>
          </a:prstGeom>
          <a:noFill/>
          <a:ln>
            <a:noFill/>
          </a:ln>
        </p:spPr>
      </p:pic>
      <p:sp>
        <p:nvSpPr>
          <p:cNvPr id="240" name="Google Shape;240;p9"/>
          <p:cNvSpPr/>
          <p:nvPr/>
        </p:nvSpPr>
        <p:spPr>
          <a:xfrm>
            <a:off x="2662844" y="3498376"/>
            <a:ext cx="789709" cy="576540"/>
          </a:xfrm>
          <a:prstGeom prst="ellipse">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1" name="Google Shape;241;p9"/>
          <p:cNvSpPr/>
          <p:nvPr/>
        </p:nvSpPr>
        <p:spPr>
          <a:xfrm>
            <a:off x="3401680" y="4483879"/>
            <a:ext cx="1311636" cy="576540"/>
          </a:xfrm>
          <a:prstGeom prst="ellipse">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2" name="Google Shape;242;p9"/>
          <p:cNvSpPr/>
          <p:nvPr/>
        </p:nvSpPr>
        <p:spPr>
          <a:xfrm>
            <a:off x="3792831" y="5387650"/>
            <a:ext cx="1497000" cy="576600"/>
          </a:xfrm>
          <a:prstGeom prst="ellipse">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43" name="Google Shape;243;p9" descr="Icon&#10;&#10;Description automatically generated"/>
          <p:cNvPicPr preferRelativeResize="0"/>
          <p:nvPr/>
        </p:nvPicPr>
        <p:blipFill rotWithShape="1">
          <a:blip r:embed="rId5">
            <a:alphaModFix/>
          </a:blip>
          <a:srcRect/>
          <a:stretch/>
        </p:blipFill>
        <p:spPr>
          <a:xfrm>
            <a:off x="10827881" y="79560"/>
            <a:ext cx="674078" cy="674078"/>
          </a:xfrm>
          <a:prstGeom prst="rect">
            <a:avLst/>
          </a:prstGeom>
          <a:noFill/>
          <a:ln>
            <a:noFill/>
          </a:ln>
        </p:spPr>
      </p:pic>
      <p:pic>
        <p:nvPicPr>
          <p:cNvPr id="244" name="Google Shape;244;p9" descr="Logo, icon&#10;&#10;Description automatically generated"/>
          <p:cNvPicPr preferRelativeResize="0"/>
          <p:nvPr/>
        </p:nvPicPr>
        <p:blipFill rotWithShape="1">
          <a:blip r:embed="rId6">
            <a:alphaModFix/>
          </a:blip>
          <a:srcRect/>
          <a:stretch/>
        </p:blipFill>
        <p:spPr>
          <a:xfrm>
            <a:off x="11529473" y="66844"/>
            <a:ext cx="674078" cy="674078"/>
          </a:xfrm>
          <a:prstGeom prst="rect">
            <a:avLst/>
          </a:prstGeom>
          <a:noFill/>
          <a:ln>
            <a:noFill/>
          </a:ln>
        </p:spPr>
      </p:pic>
      <p:pic>
        <p:nvPicPr>
          <p:cNvPr id="245" name="Google Shape;245;p9" descr="Icon&#10;&#10;Description automatically generated"/>
          <p:cNvPicPr preferRelativeResize="0"/>
          <p:nvPr/>
        </p:nvPicPr>
        <p:blipFill rotWithShape="1">
          <a:blip r:embed="rId7">
            <a:alphaModFix/>
          </a:blip>
          <a:srcRect/>
          <a:stretch/>
        </p:blipFill>
        <p:spPr>
          <a:xfrm>
            <a:off x="9424906" y="66844"/>
            <a:ext cx="693813" cy="679158"/>
          </a:xfrm>
          <a:prstGeom prst="rect">
            <a:avLst/>
          </a:prstGeom>
          <a:noFill/>
          <a:ln>
            <a:noFill/>
          </a:ln>
        </p:spPr>
      </p:pic>
      <p:pic>
        <p:nvPicPr>
          <p:cNvPr id="246" name="Google Shape;246;p9" descr="Icon&#10;&#10;Description automatically generated"/>
          <p:cNvPicPr preferRelativeResize="0"/>
          <p:nvPr/>
        </p:nvPicPr>
        <p:blipFill rotWithShape="1">
          <a:blip r:embed="rId4">
            <a:alphaModFix/>
          </a:blip>
          <a:srcRect/>
          <a:stretch/>
        </p:blipFill>
        <p:spPr>
          <a:xfrm>
            <a:off x="10153802" y="66844"/>
            <a:ext cx="674079" cy="674079"/>
          </a:xfrm>
          <a:prstGeom prst="rect">
            <a:avLst/>
          </a:prstGeom>
          <a:noFill/>
          <a:ln>
            <a:noFill/>
          </a:ln>
        </p:spPr>
      </p:pic>
      <p:pic>
        <p:nvPicPr>
          <p:cNvPr id="247" name="Google Shape;247;p9" descr="Icon&#10;&#10;Description automatically generated"/>
          <p:cNvPicPr preferRelativeResize="0"/>
          <p:nvPr/>
        </p:nvPicPr>
        <p:blipFill rotWithShape="1">
          <a:blip r:embed="rId3">
            <a:alphaModFix/>
          </a:blip>
          <a:srcRect/>
          <a:stretch/>
        </p:blipFill>
        <p:spPr>
          <a:xfrm>
            <a:off x="9442694" y="834412"/>
            <a:ext cx="674079" cy="674079"/>
          </a:xfrm>
          <a:prstGeom prst="rect">
            <a:avLst/>
          </a:prstGeom>
          <a:noFill/>
          <a:ln>
            <a:noFill/>
          </a:ln>
        </p:spPr>
      </p:pic>
      <p:sp>
        <p:nvSpPr>
          <p:cNvPr id="21" name="Google Shape;234;p9"/>
          <p:cNvSpPr txBox="1"/>
          <p:nvPr/>
        </p:nvSpPr>
        <p:spPr>
          <a:xfrm>
            <a:off x="364960" y="6117318"/>
            <a:ext cx="11845504"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600"/>
              <a:buFont typeface="Calibri"/>
              <a:buNone/>
            </a:pPr>
            <a:r>
              <a:rPr lang="en-AU" sz="2600" dirty="0" smtClean="0">
                <a:solidFill>
                  <a:schemeClr val="dk1"/>
                </a:solidFill>
                <a:latin typeface="Century Gothic"/>
                <a:ea typeface="Century Gothic"/>
                <a:cs typeface="Century Gothic"/>
                <a:sym typeface="Century Gothic"/>
              </a:rPr>
              <a:t>She showed dedication as the student leader. </a:t>
            </a:r>
            <a:endParaRPr dirty="0"/>
          </a:p>
        </p:txBody>
      </p:sp>
      <p:sp>
        <p:nvSpPr>
          <p:cNvPr id="22" name="Google Shape;242;p9"/>
          <p:cNvSpPr/>
          <p:nvPr/>
        </p:nvSpPr>
        <p:spPr>
          <a:xfrm>
            <a:off x="2402759" y="6025819"/>
            <a:ext cx="1938332" cy="576600"/>
          </a:xfrm>
          <a:prstGeom prst="ellipse">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4201</TotalTime>
  <Words>1233</Words>
  <Application>Microsoft Office PowerPoint</Application>
  <PresentationFormat>Widescreen</PresentationFormat>
  <Paragraphs>189</Paragraphs>
  <Slides>18</Slides>
  <Notes>18</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Noto Sans Symbols</vt:lpstr>
      <vt:lpstr>Quattrocento Sans</vt:lpstr>
      <vt:lpstr>Arial</vt:lpstr>
      <vt:lpstr>Century Gothic</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 LIEVRE Stephanie [Serpentine Primary School]</dc:creator>
  <cp:lastModifiedBy>LE LIEVRE Stephanie [Serpentine Primary School]</cp:lastModifiedBy>
  <cp:revision>7</cp:revision>
  <dcterms:created xsi:type="dcterms:W3CDTF">2021-08-04T08:19:39Z</dcterms:created>
  <dcterms:modified xsi:type="dcterms:W3CDTF">2022-07-24T14:01:09Z</dcterms:modified>
</cp:coreProperties>
</file>