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12192000" cy="6858000"/>
  <p:notesSz cx="6858000" cy="9144000"/>
  <p:embeddedFontLst>
    <p:embeddedFont>
      <p:font typeface="Century Gothic" panose="020B050202020202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Quattrocento Sans"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KQLt2B90u5folH7dKznGJq4rY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468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6"/>
          <p:cNvSpPr>
            <a:spLocks noGrp="1"/>
          </p:cNvSpPr>
          <p:nvPr>
            <p:ph type="pic" idx="2"/>
          </p:nvPr>
        </p:nvSpPr>
        <p:spPr>
          <a:xfrm>
            <a:off x="5183188" y="987425"/>
            <a:ext cx="6172200" cy="4873625"/>
          </a:xfrm>
          <a:prstGeom prst="rect">
            <a:avLst/>
          </a:prstGeom>
          <a:noFill/>
          <a:ln>
            <a:noFill/>
          </a:ln>
        </p:spPr>
      </p:sp>
      <p:sp>
        <p:nvSpPr>
          <p:cNvPr id="66" name="Google Shape;66;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ceptual Understanding">
  <p:cSld name="1_Conceptual Understanding">
    <p:spTree>
      <p:nvGrpSpPr>
        <p:cNvPr id="1" name="Shape 82"/>
        <p:cNvGrpSpPr/>
        <p:nvPr/>
      </p:nvGrpSpPr>
      <p:grpSpPr>
        <a:xfrm>
          <a:off x="0" y="0"/>
          <a:ext cx="0" cy="0"/>
          <a:chOff x="0" y="0"/>
          <a:chExt cx="0" cy="0"/>
        </a:xfrm>
      </p:grpSpPr>
      <p:sp>
        <p:nvSpPr>
          <p:cNvPr id="83" name="Google Shape;83;p29"/>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ual Understanding">
  <p:cSld name="Conceptual Understanding">
    <p:spTree>
      <p:nvGrpSpPr>
        <p:cNvPr id="1" name="Shape 23"/>
        <p:cNvGrpSpPr/>
        <p:nvPr/>
      </p:nvGrpSpPr>
      <p:grpSpPr>
        <a:xfrm>
          <a:off x="0" y="0"/>
          <a:ext cx="0" cy="0"/>
          <a:chOff x="0" y="0"/>
          <a:chExt cx="0" cy="0"/>
        </a:xfrm>
      </p:grpSpPr>
      <p:sp>
        <p:nvSpPr>
          <p:cNvPr id="24" name="Google Shape;24;p19"/>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a:off x="1561323" y="1773238"/>
            <a:ext cx="9144000" cy="3190648"/>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AU" b="1" dirty="0"/>
              <a:t>Year</a:t>
            </a:r>
            <a:r>
              <a:rPr lang="en-AU" b="1"/>
              <a:t>: </a:t>
            </a:r>
            <a:r>
              <a:rPr lang="en-AU" b="1" smtClean="0"/>
              <a:t>1/2</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Term: 2</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Objective: </a:t>
            </a:r>
            <a:r>
              <a:rPr lang="en-AU" dirty="0"/>
              <a:t>Convert fragments into </a:t>
            </a:r>
            <a:r>
              <a:rPr lang="en-AU" dirty="0" smtClean="0"/>
              <a:t>sentences</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Author: B. Howard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0"/>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I do</a:t>
            </a:r>
            <a:endParaRPr/>
          </a:p>
        </p:txBody>
      </p:sp>
      <p:sp>
        <p:nvSpPr>
          <p:cNvPr id="235" name="Google Shape;235;p10"/>
          <p:cNvSpPr/>
          <p:nvPr/>
        </p:nvSpPr>
        <p:spPr>
          <a:xfrm>
            <a:off x="105410" y="563880"/>
            <a:ext cx="9477375" cy="132207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Read each fragment carefully.</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Identify the information that is missing and write either “</a:t>
            </a:r>
            <a:r>
              <a:rPr lang="en-AU" sz="2000" b="1">
                <a:solidFill>
                  <a:schemeClr val="dk1"/>
                </a:solidFill>
                <a:latin typeface="Century Gothic"/>
                <a:ea typeface="Century Gothic"/>
                <a:cs typeface="Century Gothic"/>
                <a:sym typeface="Century Gothic"/>
              </a:rPr>
              <a:t>who</a:t>
            </a:r>
            <a:r>
              <a:rPr lang="en-AU" sz="2000">
                <a:solidFill>
                  <a:schemeClr val="dk1"/>
                </a:solidFill>
                <a:latin typeface="Century Gothic"/>
                <a:ea typeface="Century Gothic"/>
                <a:cs typeface="Century Gothic"/>
                <a:sym typeface="Century Gothic"/>
              </a:rPr>
              <a:t>” or “</a:t>
            </a:r>
            <a:r>
              <a:rPr lang="en-AU" sz="2000" b="1">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next to it.</a:t>
            </a:r>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Rewrite the sentence by adding in the missing information.</a:t>
            </a:r>
            <a:endParaRPr/>
          </a:p>
        </p:txBody>
      </p:sp>
      <p:sp>
        <p:nvSpPr>
          <p:cNvPr id="236" name="Google Shape;236;p10"/>
          <p:cNvSpPr txBox="1"/>
          <p:nvPr/>
        </p:nvSpPr>
        <p:spPr>
          <a:xfrm>
            <a:off x="10203336" y="913049"/>
            <a:ext cx="1988664" cy="1815882"/>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Which part of a sentence is this fragment missing?</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How do you know?</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p:txBody>
      </p:sp>
      <p:pic>
        <p:nvPicPr>
          <p:cNvPr id="237" name="Google Shape;237;p10"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38" name="Google Shape;238;p10" descr="Icon&#10;&#10;Description automatically generated"/>
          <p:cNvPicPr preferRelativeResize="0"/>
          <p:nvPr/>
        </p:nvPicPr>
        <p:blipFill rotWithShape="1">
          <a:blip r:embed="rId4">
            <a:alphaModFix/>
          </a:blip>
          <a:srcRect/>
          <a:stretch/>
        </p:blipFill>
        <p:spPr>
          <a:xfrm>
            <a:off x="9755685" y="69145"/>
            <a:ext cx="674079" cy="674079"/>
          </a:xfrm>
          <a:prstGeom prst="rect">
            <a:avLst/>
          </a:prstGeom>
          <a:noFill/>
          <a:ln>
            <a:noFill/>
          </a:ln>
        </p:spPr>
      </p:pic>
      <p:pic>
        <p:nvPicPr>
          <p:cNvPr id="239" name="Google Shape;239;p10" descr="Icon&#10;&#10;Description automatically generated"/>
          <p:cNvPicPr preferRelativeResize="0"/>
          <p:nvPr/>
        </p:nvPicPr>
        <p:blipFill rotWithShape="1">
          <a:blip r:embed="rId5">
            <a:alphaModFix/>
          </a:blip>
          <a:srcRect/>
          <a:stretch/>
        </p:blipFill>
        <p:spPr>
          <a:xfrm>
            <a:off x="10523590" y="69145"/>
            <a:ext cx="674078" cy="674078"/>
          </a:xfrm>
          <a:prstGeom prst="rect">
            <a:avLst/>
          </a:prstGeom>
          <a:noFill/>
          <a:ln>
            <a:noFill/>
          </a:ln>
        </p:spPr>
      </p:pic>
      <p:sp>
        <p:nvSpPr>
          <p:cNvPr id="240" name="Google Shape;240;p10"/>
          <p:cNvSpPr txBox="1"/>
          <p:nvPr/>
        </p:nvSpPr>
        <p:spPr>
          <a:xfrm>
            <a:off x="181610" y="1885950"/>
            <a:ext cx="3938270" cy="73723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rgbClr val="002060"/>
              </a:buClr>
              <a:buSzPts val="2800"/>
              <a:buFont typeface="Century Gothic"/>
              <a:buAutoNum type="arabicPeriod"/>
            </a:pPr>
            <a:r>
              <a:rPr lang="en-AU" sz="2800" b="1">
                <a:solidFill>
                  <a:srgbClr val="002060"/>
                </a:solidFill>
                <a:latin typeface="Century Gothic"/>
                <a:ea typeface="Century Gothic"/>
                <a:cs typeface="Century Gothic"/>
                <a:sym typeface="Century Gothic"/>
              </a:rPr>
              <a:t>ran up the stairs</a:t>
            </a:r>
            <a:endParaRPr/>
          </a:p>
        </p:txBody>
      </p:sp>
      <p:sp>
        <p:nvSpPr>
          <p:cNvPr id="241" name="Google Shape;241;p10"/>
          <p:cNvSpPr txBox="1"/>
          <p:nvPr/>
        </p:nvSpPr>
        <p:spPr>
          <a:xfrm>
            <a:off x="494030" y="2715895"/>
            <a:ext cx="739711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The orange cat ran up the stairs.</a:t>
            </a:r>
            <a:endParaRPr/>
          </a:p>
        </p:txBody>
      </p:sp>
      <p:sp>
        <p:nvSpPr>
          <p:cNvPr id="242" name="Google Shape;242;p10"/>
          <p:cNvSpPr txBox="1"/>
          <p:nvPr/>
        </p:nvSpPr>
        <p:spPr>
          <a:xfrm>
            <a:off x="4410075" y="1885950"/>
            <a:ext cx="117538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Who</a:t>
            </a:r>
            <a:endParaRPr/>
          </a:p>
        </p:txBody>
      </p:sp>
      <p:sp>
        <p:nvSpPr>
          <p:cNvPr id="243" name="Google Shape;243;p10"/>
          <p:cNvSpPr txBox="1"/>
          <p:nvPr/>
        </p:nvSpPr>
        <p:spPr>
          <a:xfrm>
            <a:off x="250190" y="3648075"/>
            <a:ext cx="393827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2060"/>
              </a:buClr>
              <a:buSzPts val="2800"/>
              <a:buFont typeface="Century Gothic"/>
              <a:buNone/>
            </a:pPr>
            <a:r>
              <a:rPr lang="en-AU" sz="2800" b="1">
                <a:solidFill>
                  <a:srgbClr val="002060"/>
                </a:solidFill>
                <a:latin typeface="Century Gothic"/>
                <a:ea typeface="Century Gothic"/>
                <a:cs typeface="Century Gothic"/>
                <a:sym typeface="Century Gothic"/>
              </a:rPr>
              <a:t>2. the sneaky kids</a:t>
            </a:r>
            <a:endParaRPr/>
          </a:p>
        </p:txBody>
      </p:sp>
      <p:sp>
        <p:nvSpPr>
          <p:cNvPr id="244" name="Google Shape;244;p10"/>
          <p:cNvSpPr txBox="1"/>
          <p:nvPr/>
        </p:nvSpPr>
        <p:spPr>
          <a:xfrm>
            <a:off x="375126" y="4455090"/>
            <a:ext cx="11441448"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The sneaky kids stole all of the cookies.</a:t>
            </a:r>
            <a:endParaRPr sz="2800" i="1">
              <a:solidFill>
                <a:srgbClr val="7F7F7F"/>
              </a:solidFill>
              <a:latin typeface="Century Gothic"/>
              <a:ea typeface="Century Gothic"/>
              <a:cs typeface="Century Gothic"/>
              <a:sym typeface="Century Gothic"/>
            </a:endParaRPr>
          </a:p>
        </p:txBody>
      </p:sp>
      <p:sp>
        <p:nvSpPr>
          <p:cNvPr id="245" name="Google Shape;245;p10"/>
          <p:cNvSpPr txBox="1"/>
          <p:nvPr/>
        </p:nvSpPr>
        <p:spPr>
          <a:xfrm>
            <a:off x="4119880" y="3648075"/>
            <a:ext cx="303085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What doing</a:t>
            </a:r>
            <a:endParaRPr/>
          </a:p>
        </p:txBody>
      </p:sp>
      <p:sp>
        <p:nvSpPr>
          <p:cNvPr id="246" name="Google Shape;246;p10"/>
          <p:cNvSpPr txBox="1"/>
          <p:nvPr/>
        </p:nvSpPr>
        <p:spPr>
          <a:xfrm>
            <a:off x="250190" y="5221605"/>
            <a:ext cx="393827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2060"/>
              </a:buClr>
              <a:buSzPts val="2800"/>
              <a:buFont typeface="Century Gothic"/>
              <a:buNone/>
            </a:pPr>
            <a:r>
              <a:rPr lang="en-AU" sz="2800" b="1">
                <a:solidFill>
                  <a:srgbClr val="002060"/>
                </a:solidFill>
                <a:latin typeface="Century Gothic"/>
                <a:ea typeface="Century Gothic"/>
                <a:cs typeface="Century Gothic"/>
                <a:sym typeface="Century Gothic"/>
              </a:rPr>
              <a:t>3. a small dog was</a:t>
            </a:r>
            <a:endParaRPr/>
          </a:p>
        </p:txBody>
      </p:sp>
      <p:sp>
        <p:nvSpPr>
          <p:cNvPr id="247" name="Google Shape;247;p10"/>
          <p:cNvSpPr txBox="1"/>
          <p:nvPr/>
        </p:nvSpPr>
        <p:spPr>
          <a:xfrm>
            <a:off x="375126" y="6028620"/>
            <a:ext cx="11441448"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dirty="0">
                <a:solidFill>
                  <a:srgbClr val="7F7F7F"/>
                </a:solidFill>
                <a:latin typeface="Century Gothic"/>
                <a:ea typeface="Century Gothic"/>
                <a:cs typeface="Century Gothic"/>
                <a:sym typeface="Century Gothic"/>
              </a:rPr>
              <a:t>A small dog was barking </a:t>
            </a:r>
            <a:r>
              <a:rPr lang="en-AU" sz="2800" i="1" dirty="0" smtClean="0">
                <a:solidFill>
                  <a:srgbClr val="7F7F7F"/>
                </a:solidFill>
                <a:latin typeface="Century Gothic"/>
                <a:ea typeface="Century Gothic"/>
                <a:cs typeface="Century Gothic"/>
                <a:sym typeface="Century Gothic"/>
              </a:rPr>
              <a:t>at the gate.</a:t>
            </a:r>
            <a:endParaRPr sz="2800" i="1" dirty="0">
              <a:solidFill>
                <a:srgbClr val="7F7F7F"/>
              </a:solidFill>
              <a:latin typeface="Century Gothic"/>
              <a:ea typeface="Century Gothic"/>
              <a:cs typeface="Century Gothic"/>
              <a:sym typeface="Century Gothic"/>
            </a:endParaRPr>
          </a:p>
        </p:txBody>
      </p:sp>
      <p:sp>
        <p:nvSpPr>
          <p:cNvPr id="248" name="Google Shape;248;p10"/>
          <p:cNvSpPr txBox="1"/>
          <p:nvPr/>
        </p:nvSpPr>
        <p:spPr>
          <a:xfrm>
            <a:off x="4119880" y="5221605"/>
            <a:ext cx="303085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What doing</a:t>
            </a:r>
            <a:endParaRPr/>
          </a:p>
        </p:txBody>
      </p:sp>
      <p:cxnSp>
        <p:nvCxnSpPr>
          <p:cNvPr id="249" name="Google Shape;249;p10"/>
          <p:cNvCxnSpPr/>
          <p:nvPr/>
        </p:nvCxnSpPr>
        <p:spPr>
          <a:xfrm>
            <a:off x="4375785" y="2474595"/>
            <a:ext cx="2425700" cy="0"/>
          </a:xfrm>
          <a:prstGeom prst="straightConnector1">
            <a:avLst/>
          </a:prstGeom>
          <a:noFill/>
          <a:ln w="12700" cap="flat" cmpd="sng">
            <a:solidFill>
              <a:srgbClr val="262626"/>
            </a:solidFill>
            <a:prstDash val="dot"/>
            <a:miter lim="800000"/>
            <a:headEnd type="none" w="sm" len="sm"/>
            <a:tailEnd type="none" w="sm" len="sm"/>
          </a:ln>
        </p:spPr>
      </p:cxnSp>
      <p:cxnSp>
        <p:nvCxnSpPr>
          <p:cNvPr id="250" name="Google Shape;250;p10"/>
          <p:cNvCxnSpPr/>
          <p:nvPr/>
        </p:nvCxnSpPr>
        <p:spPr>
          <a:xfrm>
            <a:off x="4375785" y="4337685"/>
            <a:ext cx="2425700" cy="0"/>
          </a:xfrm>
          <a:prstGeom prst="straightConnector1">
            <a:avLst/>
          </a:prstGeom>
          <a:noFill/>
          <a:ln w="12700" cap="flat" cmpd="sng">
            <a:solidFill>
              <a:srgbClr val="262626"/>
            </a:solidFill>
            <a:prstDash val="dot"/>
            <a:miter lim="800000"/>
            <a:headEnd type="none" w="sm" len="sm"/>
            <a:tailEnd type="none" w="sm" len="sm"/>
          </a:ln>
        </p:spPr>
      </p:cxnSp>
      <p:cxnSp>
        <p:nvCxnSpPr>
          <p:cNvPr id="251" name="Google Shape;251;p10"/>
          <p:cNvCxnSpPr/>
          <p:nvPr/>
        </p:nvCxnSpPr>
        <p:spPr>
          <a:xfrm>
            <a:off x="4422775" y="5865495"/>
            <a:ext cx="2425700" cy="0"/>
          </a:xfrm>
          <a:prstGeom prst="straightConnector1">
            <a:avLst/>
          </a:prstGeom>
          <a:noFill/>
          <a:ln w="12700" cap="flat" cmpd="sng">
            <a:solidFill>
              <a:srgbClr val="262626"/>
            </a:solidFill>
            <a:prstDash val="dot"/>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xEl>
                                              <p:pRg st="0" end="0"/>
                                            </p:txEl>
                                          </p:spTgt>
                                        </p:tgtEl>
                                        <p:attrNameLst>
                                          <p:attrName>style.visibility</p:attrName>
                                        </p:attrNameLst>
                                      </p:cBhvr>
                                      <p:to>
                                        <p:strVal val="visible"/>
                                      </p:to>
                                    </p:set>
                                    <p:animEffect transition="in" filter="fade">
                                      <p:cBhvr>
                                        <p:cTn id="12" dur="500"/>
                                        <p:tgtEl>
                                          <p:spTgt spid="2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fade">
                                      <p:cBhvr>
                                        <p:cTn id="17" dur="5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4"/>
                                        </p:tgtEl>
                                        <p:attrNameLst>
                                          <p:attrName>style.visibility</p:attrName>
                                        </p:attrNameLst>
                                      </p:cBhvr>
                                      <p:to>
                                        <p:strVal val="visible"/>
                                      </p:to>
                                    </p:set>
                                    <p:animEffect transition="in" filter="fade">
                                      <p:cBhvr>
                                        <p:cTn id="22" dur="500"/>
                                        <p:tgtEl>
                                          <p:spTgt spid="2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8"/>
                                        </p:tgtEl>
                                        <p:attrNameLst>
                                          <p:attrName>style.visibility</p:attrName>
                                        </p:attrNameLst>
                                      </p:cBhvr>
                                      <p:to>
                                        <p:strVal val="visible"/>
                                      </p:to>
                                    </p:set>
                                    <p:animEffect transition="in" filter="fade">
                                      <p:cBhvr>
                                        <p:cTn id="27" dur="500"/>
                                        <p:tgtEl>
                                          <p:spTgt spid="2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7"/>
                                        </p:tgtEl>
                                        <p:attrNameLst>
                                          <p:attrName>style.visibility</p:attrName>
                                        </p:attrNameLst>
                                      </p:cBhvr>
                                      <p:to>
                                        <p:strVal val="visible"/>
                                      </p:to>
                                    </p:set>
                                    <p:animEffect transition="in" filter="fade">
                                      <p:cBhvr>
                                        <p:cTn id="32"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1"/>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We do</a:t>
            </a:r>
            <a:endParaRPr/>
          </a:p>
        </p:txBody>
      </p:sp>
      <p:pic>
        <p:nvPicPr>
          <p:cNvPr id="257" name="Google Shape;257;p11"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58" name="Google Shape;258;p11" descr="Icon&#10;&#10;Description automatically generated"/>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259" name="Google Shape;259;p11" descr="Icon&#10;&#10;Description automatically generated"/>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60" name="Google Shape;260;p11" descr="Icon&#10;&#10;Description automatically generated"/>
          <p:cNvPicPr preferRelativeResize="0"/>
          <p:nvPr/>
        </p:nvPicPr>
        <p:blipFill rotWithShape="1">
          <a:blip r:embed="rId6">
            <a:alphaModFix/>
          </a:blip>
          <a:srcRect/>
          <a:stretch/>
        </p:blipFill>
        <p:spPr>
          <a:xfrm>
            <a:off x="9719969" y="81393"/>
            <a:ext cx="674078" cy="674078"/>
          </a:xfrm>
          <a:prstGeom prst="rect">
            <a:avLst/>
          </a:prstGeom>
          <a:noFill/>
          <a:ln>
            <a:noFill/>
          </a:ln>
        </p:spPr>
      </p:pic>
      <p:sp>
        <p:nvSpPr>
          <p:cNvPr id="261" name="Google Shape;261;p11"/>
          <p:cNvSpPr/>
          <p:nvPr/>
        </p:nvSpPr>
        <p:spPr>
          <a:xfrm>
            <a:off x="105304" y="563795"/>
            <a:ext cx="6538092" cy="1015663"/>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the process students have to follow to complete the task here (numbered and step-by-step)</a:t>
            </a:r>
            <a:endParaRPr/>
          </a:p>
        </p:txBody>
      </p:sp>
      <p:sp>
        <p:nvSpPr>
          <p:cNvPr id="262" name="Google Shape;262;p11"/>
          <p:cNvSpPr txBox="1"/>
          <p:nvPr/>
        </p:nvSpPr>
        <p:spPr>
          <a:xfrm>
            <a:off x="10203336" y="913049"/>
            <a:ext cx="1988664" cy="203009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is missing from each fragment?</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else could I have put instead of “my big brother”/ “the small fairy”</a:t>
            </a:r>
            <a:endParaRPr/>
          </a:p>
        </p:txBody>
      </p:sp>
      <p:sp>
        <p:nvSpPr>
          <p:cNvPr id="263" name="Google Shape;263;p11"/>
          <p:cNvSpPr/>
          <p:nvPr/>
        </p:nvSpPr>
        <p:spPr>
          <a:xfrm>
            <a:off x="105410" y="563880"/>
            <a:ext cx="8766175" cy="132207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Read each fragment carefully.</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Identify the information that is missing and write either “</a:t>
            </a:r>
            <a:r>
              <a:rPr lang="en-AU" sz="2000" b="1">
                <a:solidFill>
                  <a:schemeClr val="dk1"/>
                </a:solidFill>
                <a:latin typeface="Century Gothic"/>
                <a:ea typeface="Century Gothic"/>
                <a:cs typeface="Century Gothic"/>
                <a:sym typeface="Century Gothic"/>
              </a:rPr>
              <a:t>who</a:t>
            </a:r>
            <a:r>
              <a:rPr lang="en-AU" sz="2000">
                <a:solidFill>
                  <a:schemeClr val="dk1"/>
                </a:solidFill>
                <a:latin typeface="Century Gothic"/>
                <a:ea typeface="Century Gothic"/>
                <a:cs typeface="Century Gothic"/>
                <a:sym typeface="Century Gothic"/>
              </a:rPr>
              <a:t>” or “</a:t>
            </a:r>
            <a:r>
              <a:rPr lang="en-AU" sz="2000" b="1">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next to it.</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Rewrite the sentence by adding in the missing information.</a:t>
            </a:r>
            <a:endParaRPr sz="2000">
              <a:solidFill>
                <a:schemeClr val="dk1"/>
              </a:solidFill>
              <a:latin typeface="Century Gothic"/>
              <a:ea typeface="Century Gothic"/>
              <a:cs typeface="Century Gothic"/>
              <a:sym typeface="Century Gothic"/>
            </a:endParaRPr>
          </a:p>
        </p:txBody>
      </p:sp>
      <p:sp>
        <p:nvSpPr>
          <p:cNvPr id="264" name="Google Shape;264;p11"/>
          <p:cNvSpPr txBox="1"/>
          <p:nvPr/>
        </p:nvSpPr>
        <p:spPr>
          <a:xfrm>
            <a:off x="181610" y="1885950"/>
            <a:ext cx="3938270" cy="73723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rgbClr val="002060"/>
              </a:buClr>
              <a:buSzPts val="2800"/>
              <a:buFont typeface="Century Gothic"/>
              <a:buAutoNum type="arabicPeriod"/>
            </a:pPr>
            <a:r>
              <a:rPr lang="en-AU" sz="2800" b="1">
                <a:solidFill>
                  <a:srgbClr val="002060"/>
                </a:solidFill>
                <a:latin typeface="Century Gothic"/>
                <a:ea typeface="Century Gothic"/>
                <a:cs typeface="Century Gothic"/>
                <a:sym typeface="Century Gothic"/>
              </a:rPr>
              <a:t>They always like to</a:t>
            </a:r>
            <a:endParaRPr/>
          </a:p>
        </p:txBody>
      </p:sp>
      <p:sp>
        <p:nvSpPr>
          <p:cNvPr id="265" name="Google Shape;265;p11"/>
          <p:cNvSpPr txBox="1"/>
          <p:nvPr/>
        </p:nvSpPr>
        <p:spPr>
          <a:xfrm>
            <a:off x="494030" y="2715895"/>
            <a:ext cx="1002982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They always like to eat after going swimming.</a:t>
            </a:r>
            <a:endParaRPr/>
          </a:p>
        </p:txBody>
      </p:sp>
      <p:sp>
        <p:nvSpPr>
          <p:cNvPr id="266" name="Google Shape;266;p11"/>
          <p:cNvSpPr txBox="1"/>
          <p:nvPr/>
        </p:nvSpPr>
        <p:spPr>
          <a:xfrm>
            <a:off x="4410075" y="1885950"/>
            <a:ext cx="302133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What doing</a:t>
            </a:r>
            <a:endParaRPr/>
          </a:p>
        </p:txBody>
      </p:sp>
      <p:sp>
        <p:nvSpPr>
          <p:cNvPr id="267" name="Google Shape;267;p11"/>
          <p:cNvSpPr txBox="1"/>
          <p:nvPr/>
        </p:nvSpPr>
        <p:spPr>
          <a:xfrm>
            <a:off x="250190" y="3648075"/>
            <a:ext cx="393827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2060"/>
              </a:buClr>
              <a:buSzPts val="2800"/>
              <a:buFont typeface="Century Gothic"/>
              <a:buNone/>
            </a:pPr>
            <a:r>
              <a:rPr lang="en-AU" sz="2800" b="1">
                <a:solidFill>
                  <a:srgbClr val="002060"/>
                </a:solidFill>
                <a:latin typeface="Century Gothic"/>
                <a:ea typeface="Century Gothic"/>
                <a:cs typeface="Century Gothic"/>
                <a:sym typeface="Century Gothic"/>
              </a:rPr>
              <a:t>2. ate all of the cake</a:t>
            </a:r>
            <a:endParaRPr/>
          </a:p>
        </p:txBody>
      </p:sp>
      <p:sp>
        <p:nvSpPr>
          <p:cNvPr id="268" name="Google Shape;268;p11"/>
          <p:cNvSpPr txBox="1"/>
          <p:nvPr/>
        </p:nvSpPr>
        <p:spPr>
          <a:xfrm>
            <a:off x="375126" y="4455090"/>
            <a:ext cx="11441448"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My big brother ate all of the cake.</a:t>
            </a:r>
            <a:endParaRPr/>
          </a:p>
        </p:txBody>
      </p:sp>
      <p:sp>
        <p:nvSpPr>
          <p:cNvPr id="269" name="Google Shape;269;p11"/>
          <p:cNvSpPr txBox="1"/>
          <p:nvPr/>
        </p:nvSpPr>
        <p:spPr>
          <a:xfrm>
            <a:off x="4820920" y="3688715"/>
            <a:ext cx="125285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Who</a:t>
            </a:r>
            <a:endParaRPr/>
          </a:p>
        </p:txBody>
      </p:sp>
      <p:sp>
        <p:nvSpPr>
          <p:cNvPr id="270" name="Google Shape;270;p11"/>
          <p:cNvSpPr txBox="1"/>
          <p:nvPr/>
        </p:nvSpPr>
        <p:spPr>
          <a:xfrm>
            <a:off x="250190" y="5221605"/>
            <a:ext cx="444627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2060"/>
              </a:buClr>
              <a:buSzPts val="2800"/>
              <a:buFont typeface="Century Gothic"/>
              <a:buNone/>
            </a:pPr>
            <a:r>
              <a:rPr lang="en-AU" sz="2800" b="1">
                <a:solidFill>
                  <a:srgbClr val="002060"/>
                </a:solidFill>
                <a:latin typeface="Century Gothic"/>
                <a:ea typeface="Century Gothic"/>
                <a:cs typeface="Century Gothic"/>
                <a:sym typeface="Century Gothic"/>
              </a:rPr>
              <a:t>3. landed on a branch</a:t>
            </a:r>
            <a:endParaRPr/>
          </a:p>
        </p:txBody>
      </p:sp>
      <p:sp>
        <p:nvSpPr>
          <p:cNvPr id="271" name="Google Shape;271;p11"/>
          <p:cNvSpPr txBox="1"/>
          <p:nvPr/>
        </p:nvSpPr>
        <p:spPr>
          <a:xfrm>
            <a:off x="375126" y="6028620"/>
            <a:ext cx="11441448"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The small fairy landed on a branch.</a:t>
            </a:r>
            <a:endParaRPr/>
          </a:p>
        </p:txBody>
      </p:sp>
      <p:sp>
        <p:nvSpPr>
          <p:cNvPr id="272" name="Google Shape;272;p11"/>
          <p:cNvSpPr txBox="1"/>
          <p:nvPr/>
        </p:nvSpPr>
        <p:spPr>
          <a:xfrm>
            <a:off x="4950460" y="5241925"/>
            <a:ext cx="303085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Who</a:t>
            </a:r>
            <a:endParaRPr/>
          </a:p>
        </p:txBody>
      </p:sp>
      <p:cxnSp>
        <p:nvCxnSpPr>
          <p:cNvPr id="273" name="Google Shape;273;p11"/>
          <p:cNvCxnSpPr/>
          <p:nvPr/>
        </p:nvCxnSpPr>
        <p:spPr>
          <a:xfrm>
            <a:off x="4422775" y="5865495"/>
            <a:ext cx="2425700" cy="0"/>
          </a:xfrm>
          <a:prstGeom prst="straightConnector1">
            <a:avLst/>
          </a:prstGeom>
          <a:noFill/>
          <a:ln w="12700" cap="flat" cmpd="sng">
            <a:solidFill>
              <a:srgbClr val="262626"/>
            </a:solidFill>
            <a:prstDash val="dot"/>
            <a:miter lim="800000"/>
            <a:headEnd type="none" w="sm" len="sm"/>
            <a:tailEnd type="none" w="sm" len="sm"/>
          </a:ln>
        </p:spPr>
      </p:cxnSp>
      <p:cxnSp>
        <p:nvCxnSpPr>
          <p:cNvPr id="274" name="Google Shape;274;p11"/>
          <p:cNvCxnSpPr/>
          <p:nvPr/>
        </p:nvCxnSpPr>
        <p:spPr>
          <a:xfrm>
            <a:off x="4410075" y="4337050"/>
            <a:ext cx="2425700" cy="0"/>
          </a:xfrm>
          <a:prstGeom prst="straightConnector1">
            <a:avLst/>
          </a:prstGeom>
          <a:noFill/>
          <a:ln w="12700" cap="flat" cmpd="sng">
            <a:solidFill>
              <a:srgbClr val="262626"/>
            </a:solidFill>
            <a:prstDash val="dot"/>
            <a:miter lim="800000"/>
            <a:headEnd type="none" w="sm" len="sm"/>
            <a:tailEnd type="none" w="sm" len="sm"/>
          </a:ln>
        </p:spPr>
      </p:cxnSp>
      <p:cxnSp>
        <p:nvCxnSpPr>
          <p:cNvPr id="275" name="Google Shape;275;p11"/>
          <p:cNvCxnSpPr/>
          <p:nvPr/>
        </p:nvCxnSpPr>
        <p:spPr>
          <a:xfrm>
            <a:off x="4410075" y="2520950"/>
            <a:ext cx="2425700" cy="0"/>
          </a:xfrm>
          <a:prstGeom prst="straightConnector1">
            <a:avLst/>
          </a:prstGeom>
          <a:noFill/>
          <a:ln w="12700" cap="flat" cmpd="sng">
            <a:solidFill>
              <a:srgbClr val="262626"/>
            </a:solidFill>
            <a:prstDash val="dot"/>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500"/>
                                        <p:tgtEl>
                                          <p:spTgt spid="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xEl>
                                              <p:pRg st="0" end="0"/>
                                            </p:txEl>
                                          </p:spTgt>
                                        </p:tgtEl>
                                        <p:attrNameLst>
                                          <p:attrName>style.visibility</p:attrName>
                                        </p:attrNameLst>
                                      </p:cBhvr>
                                      <p:to>
                                        <p:strVal val="visible"/>
                                      </p:to>
                                    </p:set>
                                    <p:animEffect transition="in" filter="fade">
                                      <p:cBhvr>
                                        <p:cTn id="12" dur="500"/>
                                        <p:tgtEl>
                                          <p:spTgt spid="2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500"/>
                                        <p:tgtEl>
                                          <p:spTgt spid="2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gtEl>
                                        <p:attrNameLst>
                                          <p:attrName>style.visibility</p:attrName>
                                        </p:attrNameLst>
                                      </p:cBhvr>
                                      <p:to>
                                        <p:strVal val="visible"/>
                                      </p:to>
                                    </p:set>
                                    <p:animEffect transition="in" filter="fade">
                                      <p:cBhvr>
                                        <p:cTn id="22" dur="500"/>
                                        <p:tgtEl>
                                          <p:spTgt spid="2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2"/>
                                        </p:tgtEl>
                                        <p:attrNameLst>
                                          <p:attrName>style.visibility</p:attrName>
                                        </p:attrNameLst>
                                      </p:cBhvr>
                                      <p:to>
                                        <p:strVal val="visible"/>
                                      </p:to>
                                    </p:set>
                                    <p:animEffect transition="in" filter="fade">
                                      <p:cBhvr>
                                        <p:cTn id="27" dur="500"/>
                                        <p:tgtEl>
                                          <p:spTgt spid="2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1"/>
                                        </p:tgtEl>
                                        <p:attrNameLst>
                                          <p:attrName>style.visibility</p:attrName>
                                        </p:attrNameLst>
                                      </p:cBhvr>
                                      <p:to>
                                        <p:strVal val="visible"/>
                                      </p:to>
                                    </p:set>
                                    <p:animEffect transition="in" filter="fade">
                                      <p:cBhvr>
                                        <p:cTn id="32"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2"/>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We do</a:t>
            </a:r>
            <a:endParaRPr/>
          </a:p>
        </p:txBody>
      </p:sp>
      <p:pic>
        <p:nvPicPr>
          <p:cNvPr id="281" name="Google Shape;281;p12"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82" name="Google Shape;282;p12" descr="Icon&#10;&#10;Description automatically generated"/>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283" name="Google Shape;283;p12" descr="Icon&#10;&#10;Description automatically generated"/>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84" name="Google Shape;284;p12" descr="Icon&#10;&#10;Description automatically generated"/>
          <p:cNvPicPr preferRelativeResize="0"/>
          <p:nvPr/>
        </p:nvPicPr>
        <p:blipFill rotWithShape="1">
          <a:blip r:embed="rId6">
            <a:alphaModFix/>
          </a:blip>
          <a:srcRect/>
          <a:stretch/>
        </p:blipFill>
        <p:spPr>
          <a:xfrm>
            <a:off x="9719969" y="81393"/>
            <a:ext cx="674078" cy="674078"/>
          </a:xfrm>
          <a:prstGeom prst="rect">
            <a:avLst/>
          </a:prstGeom>
          <a:noFill/>
          <a:ln>
            <a:noFill/>
          </a:ln>
        </p:spPr>
      </p:pic>
      <p:sp>
        <p:nvSpPr>
          <p:cNvPr id="285" name="Google Shape;285;p12"/>
          <p:cNvSpPr/>
          <p:nvPr/>
        </p:nvSpPr>
        <p:spPr>
          <a:xfrm>
            <a:off x="105304" y="563795"/>
            <a:ext cx="6538092" cy="1015663"/>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the process students have to follow to complete the task here (numbered and step-by-step)</a:t>
            </a:r>
            <a:endParaRPr/>
          </a:p>
        </p:txBody>
      </p:sp>
      <p:sp>
        <p:nvSpPr>
          <p:cNvPr id="286" name="Google Shape;286;p12"/>
          <p:cNvSpPr txBox="1"/>
          <p:nvPr/>
        </p:nvSpPr>
        <p:spPr>
          <a:xfrm>
            <a:off x="10203336" y="913049"/>
            <a:ext cx="1988664" cy="95313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is missing from each fragment?</a:t>
            </a:r>
            <a:endParaRPr/>
          </a:p>
        </p:txBody>
      </p:sp>
      <p:sp>
        <p:nvSpPr>
          <p:cNvPr id="287" name="Google Shape;287;p12"/>
          <p:cNvSpPr/>
          <p:nvPr/>
        </p:nvSpPr>
        <p:spPr>
          <a:xfrm>
            <a:off x="105410" y="563880"/>
            <a:ext cx="8766175" cy="132207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Read each fragment carefully.</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Identify the information that is missing and write either “</a:t>
            </a:r>
            <a:r>
              <a:rPr lang="en-AU" sz="2000" b="1">
                <a:solidFill>
                  <a:schemeClr val="dk1"/>
                </a:solidFill>
                <a:latin typeface="Century Gothic"/>
                <a:ea typeface="Century Gothic"/>
                <a:cs typeface="Century Gothic"/>
                <a:sym typeface="Century Gothic"/>
              </a:rPr>
              <a:t>who</a:t>
            </a:r>
            <a:r>
              <a:rPr lang="en-AU" sz="2000">
                <a:solidFill>
                  <a:schemeClr val="dk1"/>
                </a:solidFill>
                <a:latin typeface="Century Gothic"/>
                <a:ea typeface="Century Gothic"/>
                <a:cs typeface="Century Gothic"/>
                <a:sym typeface="Century Gothic"/>
              </a:rPr>
              <a:t>” or “</a:t>
            </a:r>
            <a:r>
              <a:rPr lang="en-AU" sz="2000" b="1">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next to it.</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Rewrite the sentence by adding in the missing information.</a:t>
            </a:r>
            <a:endParaRPr sz="2000">
              <a:solidFill>
                <a:schemeClr val="dk1"/>
              </a:solidFill>
              <a:latin typeface="Century Gothic"/>
              <a:ea typeface="Century Gothic"/>
              <a:cs typeface="Century Gothic"/>
              <a:sym typeface="Century Gothic"/>
            </a:endParaRPr>
          </a:p>
        </p:txBody>
      </p:sp>
      <p:sp>
        <p:nvSpPr>
          <p:cNvPr id="288" name="Google Shape;288;p12"/>
          <p:cNvSpPr txBox="1"/>
          <p:nvPr/>
        </p:nvSpPr>
        <p:spPr>
          <a:xfrm>
            <a:off x="181610" y="1885950"/>
            <a:ext cx="3938270" cy="73723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rgbClr val="002060"/>
              </a:buClr>
              <a:buSzPts val="2800"/>
              <a:buFont typeface="Century Gothic"/>
              <a:buAutoNum type="arabicPeriod"/>
            </a:pPr>
            <a:r>
              <a:rPr lang="en-AU" sz="2800" b="1">
                <a:solidFill>
                  <a:srgbClr val="002060"/>
                </a:solidFill>
                <a:latin typeface="Century Gothic"/>
                <a:ea typeface="Century Gothic"/>
                <a:cs typeface="Century Gothic"/>
                <a:sym typeface="Century Gothic"/>
              </a:rPr>
              <a:t>The dragon </a:t>
            </a:r>
            <a:endParaRPr/>
          </a:p>
        </p:txBody>
      </p:sp>
      <p:sp>
        <p:nvSpPr>
          <p:cNvPr id="289" name="Google Shape;289;p12"/>
          <p:cNvSpPr txBox="1"/>
          <p:nvPr/>
        </p:nvSpPr>
        <p:spPr>
          <a:xfrm>
            <a:off x="494030" y="2715895"/>
            <a:ext cx="739711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The dragon [type answer here]</a:t>
            </a:r>
            <a:endParaRPr/>
          </a:p>
        </p:txBody>
      </p:sp>
      <p:sp>
        <p:nvSpPr>
          <p:cNvPr id="290" name="Google Shape;290;p12"/>
          <p:cNvSpPr txBox="1"/>
          <p:nvPr/>
        </p:nvSpPr>
        <p:spPr>
          <a:xfrm>
            <a:off x="4410075" y="1885950"/>
            <a:ext cx="302133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What doing</a:t>
            </a:r>
            <a:endParaRPr/>
          </a:p>
        </p:txBody>
      </p:sp>
      <p:sp>
        <p:nvSpPr>
          <p:cNvPr id="291" name="Google Shape;291;p12"/>
          <p:cNvSpPr txBox="1"/>
          <p:nvPr/>
        </p:nvSpPr>
        <p:spPr>
          <a:xfrm>
            <a:off x="250190" y="3648075"/>
            <a:ext cx="393827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2060"/>
              </a:buClr>
              <a:buSzPts val="2800"/>
              <a:buFont typeface="Century Gothic"/>
              <a:buNone/>
            </a:pPr>
            <a:r>
              <a:rPr lang="en-AU" sz="2800" b="1">
                <a:solidFill>
                  <a:srgbClr val="002060"/>
                </a:solidFill>
                <a:latin typeface="Century Gothic"/>
                <a:ea typeface="Century Gothic"/>
                <a:cs typeface="Century Gothic"/>
                <a:sym typeface="Century Gothic"/>
              </a:rPr>
              <a:t>2. Tina and Dan will</a:t>
            </a:r>
            <a:endParaRPr/>
          </a:p>
        </p:txBody>
      </p:sp>
      <p:sp>
        <p:nvSpPr>
          <p:cNvPr id="292" name="Google Shape;292;p12"/>
          <p:cNvSpPr txBox="1"/>
          <p:nvPr/>
        </p:nvSpPr>
        <p:spPr>
          <a:xfrm>
            <a:off x="375126" y="4455090"/>
            <a:ext cx="11441448"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Tina and Dan will [type answer here]</a:t>
            </a:r>
            <a:endParaRPr/>
          </a:p>
        </p:txBody>
      </p:sp>
      <p:sp>
        <p:nvSpPr>
          <p:cNvPr id="293" name="Google Shape;293;p12"/>
          <p:cNvSpPr txBox="1"/>
          <p:nvPr/>
        </p:nvSpPr>
        <p:spPr>
          <a:xfrm>
            <a:off x="4119880" y="3648075"/>
            <a:ext cx="303085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What doing</a:t>
            </a:r>
            <a:endParaRPr/>
          </a:p>
        </p:txBody>
      </p:sp>
      <p:sp>
        <p:nvSpPr>
          <p:cNvPr id="294" name="Google Shape;294;p12"/>
          <p:cNvSpPr txBox="1"/>
          <p:nvPr/>
        </p:nvSpPr>
        <p:spPr>
          <a:xfrm>
            <a:off x="250190" y="5221605"/>
            <a:ext cx="444627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2060"/>
              </a:buClr>
              <a:buSzPts val="2800"/>
              <a:buFont typeface="Century Gothic"/>
              <a:buNone/>
            </a:pPr>
            <a:r>
              <a:rPr lang="en-AU" sz="2800" b="1">
                <a:solidFill>
                  <a:srgbClr val="002060"/>
                </a:solidFill>
                <a:latin typeface="Century Gothic"/>
                <a:ea typeface="Century Gothic"/>
                <a:cs typeface="Century Gothic"/>
                <a:sym typeface="Century Gothic"/>
              </a:rPr>
              <a:t>3. slid on the wet floor</a:t>
            </a:r>
            <a:endParaRPr/>
          </a:p>
        </p:txBody>
      </p:sp>
      <p:sp>
        <p:nvSpPr>
          <p:cNvPr id="295" name="Google Shape;295;p12"/>
          <p:cNvSpPr txBox="1"/>
          <p:nvPr/>
        </p:nvSpPr>
        <p:spPr>
          <a:xfrm>
            <a:off x="375126" y="6028620"/>
            <a:ext cx="11441448"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 [type answer here] slid on the wet floor.</a:t>
            </a:r>
            <a:endParaRPr/>
          </a:p>
        </p:txBody>
      </p:sp>
      <p:sp>
        <p:nvSpPr>
          <p:cNvPr id="296" name="Google Shape;296;p12"/>
          <p:cNvSpPr txBox="1"/>
          <p:nvPr/>
        </p:nvSpPr>
        <p:spPr>
          <a:xfrm>
            <a:off x="4950460" y="5241925"/>
            <a:ext cx="303085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F7F7F"/>
              </a:buClr>
              <a:buSzPts val="2800"/>
              <a:buFont typeface="Century Gothic"/>
              <a:buNone/>
            </a:pPr>
            <a:r>
              <a:rPr lang="en-AU" sz="2800" i="1">
                <a:solidFill>
                  <a:srgbClr val="7F7F7F"/>
                </a:solidFill>
                <a:latin typeface="Century Gothic"/>
                <a:ea typeface="Century Gothic"/>
                <a:cs typeface="Century Gothic"/>
                <a:sym typeface="Century Gothic"/>
              </a:rPr>
              <a:t>Who</a:t>
            </a:r>
            <a:endParaRPr/>
          </a:p>
        </p:txBody>
      </p:sp>
      <p:cxnSp>
        <p:nvCxnSpPr>
          <p:cNvPr id="297" name="Google Shape;297;p12"/>
          <p:cNvCxnSpPr/>
          <p:nvPr/>
        </p:nvCxnSpPr>
        <p:spPr>
          <a:xfrm>
            <a:off x="4422775" y="5865495"/>
            <a:ext cx="2425700" cy="0"/>
          </a:xfrm>
          <a:prstGeom prst="straightConnector1">
            <a:avLst/>
          </a:prstGeom>
          <a:noFill/>
          <a:ln w="12700" cap="flat" cmpd="sng">
            <a:solidFill>
              <a:srgbClr val="262626"/>
            </a:solidFill>
            <a:prstDash val="dot"/>
            <a:miter lim="800000"/>
            <a:headEnd type="none" w="sm" len="sm"/>
            <a:tailEnd type="none" w="sm" len="sm"/>
          </a:ln>
        </p:spPr>
      </p:cxnSp>
      <p:cxnSp>
        <p:nvCxnSpPr>
          <p:cNvPr id="298" name="Google Shape;298;p12"/>
          <p:cNvCxnSpPr/>
          <p:nvPr/>
        </p:nvCxnSpPr>
        <p:spPr>
          <a:xfrm>
            <a:off x="4323715" y="2520950"/>
            <a:ext cx="2425700" cy="0"/>
          </a:xfrm>
          <a:prstGeom prst="straightConnector1">
            <a:avLst/>
          </a:prstGeom>
          <a:noFill/>
          <a:ln w="12700" cap="flat" cmpd="sng">
            <a:solidFill>
              <a:srgbClr val="262626"/>
            </a:solidFill>
            <a:prstDash val="dot"/>
            <a:miter lim="800000"/>
            <a:headEnd type="none" w="sm" len="sm"/>
            <a:tailEnd type="none" w="sm" len="sm"/>
          </a:ln>
        </p:spPr>
      </p:cxnSp>
      <p:cxnSp>
        <p:nvCxnSpPr>
          <p:cNvPr id="299" name="Google Shape;299;p12"/>
          <p:cNvCxnSpPr/>
          <p:nvPr/>
        </p:nvCxnSpPr>
        <p:spPr>
          <a:xfrm>
            <a:off x="4119880" y="4455160"/>
            <a:ext cx="2425700" cy="0"/>
          </a:xfrm>
          <a:prstGeom prst="straightConnector1">
            <a:avLst/>
          </a:prstGeom>
          <a:noFill/>
          <a:ln w="12700" cap="flat" cmpd="sng">
            <a:solidFill>
              <a:srgbClr val="262626"/>
            </a:solidFill>
            <a:prstDash val="dot"/>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9">
                                            <p:txEl>
                                              <p:pRg st="0" end="0"/>
                                            </p:txEl>
                                          </p:spTgt>
                                        </p:tgtEl>
                                        <p:attrNameLst>
                                          <p:attrName>style.visibility</p:attrName>
                                        </p:attrNameLst>
                                      </p:cBhvr>
                                      <p:to>
                                        <p:strVal val="visible"/>
                                      </p:to>
                                    </p:set>
                                    <p:animEffect transition="in" filter="fade">
                                      <p:cBhvr>
                                        <p:cTn id="12" dur="500"/>
                                        <p:tgtEl>
                                          <p:spTgt spid="2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3"/>
                                        </p:tgtEl>
                                        <p:attrNameLst>
                                          <p:attrName>style.visibility</p:attrName>
                                        </p:attrNameLst>
                                      </p:cBhvr>
                                      <p:to>
                                        <p:strVal val="visible"/>
                                      </p:to>
                                    </p:set>
                                    <p:animEffect transition="in" filter="fade">
                                      <p:cBhvr>
                                        <p:cTn id="17" dur="500"/>
                                        <p:tgtEl>
                                          <p:spTgt spid="2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2"/>
                                        </p:tgtEl>
                                        <p:attrNameLst>
                                          <p:attrName>style.visibility</p:attrName>
                                        </p:attrNameLst>
                                      </p:cBhvr>
                                      <p:to>
                                        <p:strVal val="visible"/>
                                      </p:to>
                                    </p:set>
                                    <p:animEffect transition="in" filter="fade">
                                      <p:cBhvr>
                                        <p:cTn id="22" dur="500"/>
                                        <p:tgtEl>
                                          <p:spTgt spid="2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6"/>
                                        </p:tgtEl>
                                        <p:attrNameLst>
                                          <p:attrName>style.visibility</p:attrName>
                                        </p:attrNameLst>
                                      </p:cBhvr>
                                      <p:to>
                                        <p:strVal val="visible"/>
                                      </p:to>
                                    </p:set>
                                    <p:animEffect transition="in" filter="fade">
                                      <p:cBhvr>
                                        <p:cTn id="27" dur="500"/>
                                        <p:tgtEl>
                                          <p:spTgt spid="2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5"/>
                                        </p:tgtEl>
                                        <p:attrNameLst>
                                          <p:attrName>style.visibility</p:attrName>
                                        </p:attrNameLst>
                                      </p:cBhvr>
                                      <p:to>
                                        <p:strVal val="visible"/>
                                      </p:to>
                                    </p:set>
                                    <p:animEffect transition="in" filter="fade">
                                      <p:cBhvr>
                                        <p:cTn id="32"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3"/>
          <p:cNvSpPr txBox="1"/>
          <p:nvPr/>
        </p:nvSpPr>
        <p:spPr>
          <a:xfrm>
            <a:off x="0" y="-1"/>
            <a:ext cx="3600450" cy="368300"/>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a:p>
        </p:txBody>
      </p:sp>
      <p:sp>
        <p:nvSpPr>
          <p:cNvPr id="305" name="Google Shape;305;p13"/>
          <p:cNvSpPr/>
          <p:nvPr/>
        </p:nvSpPr>
        <p:spPr>
          <a:xfrm>
            <a:off x="105304" y="563795"/>
            <a:ext cx="6538092" cy="1015663"/>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the process students have to follow to complete the task here (numbered and step-by-step)</a:t>
            </a:r>
            <a:endParaRPr/>
          </a:p>
        </p:txBody>
      </p:sp>
      <p:pic>
        <p:nvPicPr>
          <p:cNvPr id="306" name="Google Shape;306;p13" descr="Icon&#10;&#10;Description automatically generated"/>
          <p:cNvPicPr preferRelativeResize="0"/>
          <p:nvPr/>
        </p:nvPicPr>
        <p:blipFill rotWithShape="1">
          <a:blip r:embed="rId3">
            <a:alphaModFix/>
          </a:blip>
          <a:srcRect/>
          <a:stretch/>
        </p:blipFill>
        <p:spPr>
          <a:xfrm>
            <a:off x="10860629" y="96450"/>
            <a:ext cx="674078" cy="674078"/>
          </a:xfrm>
          <a:prstGeom prst="rect">
            <a:avLst/>
          </a:prstGeom>
          <a:noFill/>
          <a:ln>
            <a:noFill/>
          </a:ln>
        </p:spPr>
      </p:pic>
      <p:sp>
        <p:nvSpPr>
          <p:cNvPr id="307" name="Google Shape;307;p13"/>
          <p:cNvSpPr/>
          <p:nvPr/>
        </p:nvSpPr>
        <p:spPr>
          <a:xfrm>
            <a:off x="105410" y="2226310"/>
            <a:ext cx="10754995" cy="61404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a:solidFill>
                  <a:schemeClr val="dk1"/>
                </a:solidFill>
                <a:latin typeface="Century Gothic"/>
                <a:ea typeface="Century Gothic"/>
                <a:cs typeface="Century Gothic"/>
                <a:sym typeface="Century Gothic"/>
              </a:rPr>
              <a:t>Complete these in your workbook:</a:t>
            </a:r>
            <a:br>
              <a:rPr lang="en-AU" sz="2000">
                <a:solidFill>
                  <a:schemeClr val="dk1"/>
                </a:solidFill>
                <a:latin typeface="Century Gothic"/>
                <a:ea typeface="Century Gothic"/>
                <a:cs typeface="Century Gothic"/>
                <a:sym typeface="Century Gothic"/>
              </a:rPr>
            </a:br>
            <a:r>
              <a:rPr lang="en-AU" sz="1400">
                <a:solidFill>
                  <a:schemeClr val="dk1"/>
                </a:solidFill>
                <a:latin typeface="Century Gothic"/>
                <a:ea typeface="Century Gothic"/>
                <a:cs typeface="Century Gothic"/>
                <a:sym typeface="Century Gothic"/>
              </a:rPr>
              <a:t>(alternatively, all of the fragments are available to print as a worksheet)</a:t>
            </a:r>
            <a:endParaRPr sz="1400">
              <a:solidFill>
                <a:schemeClr val="dk1"/>
              </a:solidFill>
              <a:latin typeface="Century Gothic"/>
              <a:ea typeface="Century Gothic"/>
              <a:cs typeface="Century Gothic"/>
              <a:sym typeface="Century Gothic"/>
            </a:endParaRPr>
          </a:p>
        </p:txBody>
      </p:sp>
      <p:sp>
        <p:nvSpPr>
          <p:cNvPr id="308" name="Google Shape;308;p13"/>
          <p:cNvSpPr/>
          <p:nvPr/>
        </p:nvSpPr>
        <p:spPr>
          <a:xfrm>
            <a:off x="105410" y="563880"/>
            <a:ext cx="10755000" cy="132210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Read each fragment carefully.</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Identify the information that is missing and write either “</a:t>
            </a:r>
            <a:r>
              <a:rPr lang="en-AU" sz="2000" b="1">
                <a:solidFill>
                  <a:schemeClr val="dk1"/>
                </a:solidFill>
                <a:latin typeface="Century Gothic"/>
                <a:ea typeface="Century Gothic"/>
                <a:cs typeface="Century Gothic"/>
                <a:sym typeface="Century Gothic"/>
              </a:rPr>
              <a:t>who</a:t>
            </a:r>
            <a:r>
              <a:rPr lang="en-AU" sz="2000">
                <a:solidFill>
                  <a:schemeClr val="dk1"/>
                </a:solidFill>
                <a:latin typeface="Century Gothic"/>
                <a:ea typeface="Century Gothic"/>
                <a:cs typeface="Century Gothic"/>
                <a:sym typeface="Century Gothic"/>
              </a:rPr>
              <a:t>” or “</a:t>
            </a:r>
            <a:r>
              <a:rPr lang="en-AU" sz="2000" b="1">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next to it.</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Rewrite the sentence by adding in the missing information.</a:t>
            </a:r>
            <a:endParaRPr sz="2000">
              <a:solidFill>
                <a:schemeClr val="dk1"/>
              </a:solidFill>
              <a:latin typeface="Century Gothic"/>
              <a:ea typeface="Century Gothic"/>
              <a:cs typeface="Century Gothic"/>
              <a:sym typeface="Century Gothic"/>
            </a:endParaRPr>
          </a:p>
        </p:txBody>
      </p:sp>
      <p:sp>
        <p:nvSpPr>
          <p:cNvPr id="309" name="Google Shape;309;p13"/>
          <p:cNvSpPr txBox="1"/>
          <p:nvPr/>
        </p:nvSpPr>
        <p:spPr>
          <a:xfrm>
            <a:off x="279876" y="2966650"/>
            <a:ext cx="11441448" cy="230695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Century Gothic"/>
              <a:buAutoNum type="arabicPeriod"/>
            </a:pPr>
            <a:r>
              <a:rPr lang="en-AU" sz="3200">
                <a:solidFill>
                  <a:schemeClr val="dk1"/>
                </a:solidFill>
                <a:latin typeface="Century Gothic"/>
                <a:ea typeface="Century Gothic"/>
                <a:cs typeface="Century Gothic"/>
                <a:sym typeface="Century Gothic"/>
              </a:rPr>
              <a:t>Molly and her dog went</a:t>
            </a:r>
            <a:endParaRPr/>
          </a:p>
          <a:p>
            <a:pPr marL="514350" marR="0" lvl="0" indent="-514350" algn="l" rtl="0">
              <a:lnSpc>
                <a:spcPct val="150000"/>
              </a:lnSpc>
              <a:spcBef>
                <a:spcPts val="0"/>
              </a:spcBef>
              <a:spcAft>
                <a:spcPts val="0"/>
              </a:spcAft>
              <a:buClr>
                <a:schemeClr val="dk1"/>
              </a:buClr>
              <a:buSzPts val="3200"/>
              <a:buFont typeface="Century Gothic"/>
              <a:buAutoNum type="arabicPeriod"/>
            </a:pPr>
            <a:r>
              <a:rPr lang="en-AU" sz="3200">
                <a:solidFill>
                  <a:schemeClr val="dk1"/>
                </a:solidFill>
                <a:latin typeface="Century Gothic"/>
                <a:ea typeface="Century Gothic"/>
                <a:cs typeface="Century Gothic"/>
                <a:sym typeface="Century Gothic"/>
              </a:rPr>
              <a:t>played on the slide</a:t>
            </a:r>
            <a:endParaRPr/>
          </a:p>
          <a:p>
            <a:pPr marL="514350" marR="0" lvl="0" indent="-514350" algn="l" rtl="0">
              <a:lnSpc>
                <a:spcPct val="150000"/>
              </a:lnSpc>
              <a:spcBef>
                <a:spcPts val="0"/>
              </a:spcBef>
              <a:spcAft>
                <a:spcPts val="0"/>
              </a:spcAft>
              <a:buClr>
                <a:schemeClr val="dk1"/>
              </a:buClr>
              <a:buSzPts val="3200"/>
              <a:buFont typeface="Century Gothic"/>
              <a:buAutoNum type="arabicPeriod"/>
            </a:pPr>
            <a:r>
              <a:rPr lang="en-AU" sz="3200">
                <a:solidFill>
                  <a:schemeClr val="dk1"/>
                </a:solidFill>
                <a:latin typeface="Century Gothic"/>
                <a:ea typeface="Century Gothic"/>
                <a:cs typeface="Century Gothic"/>
                <a:sym typeface="Century Gothic"/>
              </a:rPr>
              <a:t>quickly flew away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4"/>
          <p:cNvSpPr txBox="1"/>
          <p:nvPr/>
        </p:nvSpPr>
        <p:spPr>
          <a:xfrm>
            <a:off x="0" y="-1"/>
            <a:ext cx="3600450" cy="368300"/>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a:p>
        </p:txBody>
      </p:sp>
      <p:sp>
        <p:nvSpPr>
          <p:cNvPr id="315" name="Google Shape;315;p14"/>
          <p:cNvSpPr/>
          <p:nvPr/>
        </p:nvSpPr>
        <p:spPr>
          <a:xfrm>
            <a:off x="105304" y="563795"/>
            <a:ext cx="6538092" cy="1015663"/>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the process students have to follow to complete the task here (numbered and step-by-step)</a:t>
            </a:r>
            <a:endParaRPr/>
          </a:p>
        </p:txBody>
      </p:sp>
      <p:pic>
        <p:nvPicPr>
          <p:cNvPr id="316" name="Google Shape;316;p14" descr="Icon&#10;&#10;Description automatically generated"/>
          <p:cNvPicPr preferRelativeResize="0"/>
          <p:nvPr/>
        </p:nvPicPr>
        <p:blipFill rotWithShape="1">
          <a:blip r:embed="rId3">
            <a:alphaModFix/>
          </a:blip>
          <a:srcRect/>
          <a:stretch/>
        </p:blipFill>
        <p:spPr>
          <a:xfrm>
            <a:off x="10860629" y="96450"/>
            <a:ext cx="674078" cy="674078"/>
          </a:xfrm>
          <a:prstGeom prst="rect">
            <a:avLst/>
          </a:prstGeom>
          <a:noFill/>
          <a:ln>
            <a:noFill/>
          </a:ln>
        </p:spPr>
      </p:pic>
      <p:sp>
        <p:nvSpPr>
          <p:cNvPr id="317" name="Google Shape;317;p14"/>
          <p:cNvSpPr/>
          <p:nvPr/>
        </p:nvSpPr>
        <p:spPr>
          <a:xfrm>
            <a:off x="105410" y="2226310"/>
            <a:ext cx="10828020" cy="61404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a:solidFill>
                  <a:schemeClr val="dk1"/>
                </a:solidFill>
                <a:latin typeface="Century Gothic"/>
                <a:ea typeface="Century Gothic"/>
                <a:cs typeface="Century Gothic"/>
                <a:sym typeface="Century Gothic"/>
              </a:rPr>
              <a:t>Complete these in your workbook</a:t>
            </a:r>
            <a:br>
              <a:rPr lang="en-AU" sz="2000">
                <a:solidFill>
                  <a:schemeClr val="dk1"/>
                </a:solidFill>
                <a:latin typeface="Century Gothic"/>
                <a:ea typeface="Century Gothic"/>
                <a:cs typeface="Century Gothic"/>
                <a:sym typeface="Century Gothic"/>
              </a:rPr>
            </a:br>
            <a:r>
              <a:rPr lang="en-AU" sz="1400">
                <a:solidFill>
                  <a:schemeClr val="dk1"/>
                </a:solidFill>
                <a:latin typeface="Century Gothic"/>
                <a:ea typeface="Century Gothic"/>
                <a:cs typeface="Century Gothic"/>
                <a:sym typeface="Century Gothic"/>
              </a:rPr>
              <a:t>(alternatively, all of the fragments are available to print as a worksheet)</a:t>
            </a:r>
            <a:endParaRPr/>
          </a:p>
        </p:txBody>
      </p:sp>
      <p:sp>
        <p:nvSpPr>
          <p:cNvPr id="318" name="Google Shape;318;p14"/>
          <p:cNvSpPr/>
          <p:nvPr/>
        </p:nvSpPr>
        <p:spPr>
          <a:xfrm>
            <a:off x="105410" y="563880"/>
            <a:ext cx="10754995" cy="132207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Read each fragment carefully.</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Identify the information that is missing and write either “</a:t>
            </a:r>
            <a:r>
              <a:rPr lang="en-AU" sz="2000" b="1">
                <a:solidFill>
                  <a:schemeClr val="dk1"/>
                </a:solidFill>
                <a:latin typeface="Century Gothic"/>
                <a:ea typeface="Century Gothic"/>
                <a:cs typeface="Century Gothic"/>
                <a:sym typeface="Century Gothic"/>
              </a:rPr>
              <a:t>who</a:t>
            </a:r>
            <a:r>
              <a:rPr lang="en-AU" sz="2000">
                <a:solidFill>
                  <a:schemeClr val="dk1"/>
                </a:solidFill>
                <a:latin typeface="Century Gothic"/>
                <a:ea typeface="Century Gothic"/>
                <a:cs typeface="Century Gothic"/>
                <a:sym typeface="Century Gothic"/>
              </a:rPr>
              <a:t>” or “</a:t>
            </a:r>
            <a:r>
              <a:rPr lang="en-AU" sz="2000" b="1">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next to it.</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Rewrite the sentence by adding in the missing information.</a:t>
            </a:r>
            <a:endParaRPr sz="2000">
              <a:solidFill>
                <a:schemeClr val="dk1"/>
              </a:solidFill>
              <a:latin typeface="Century Gothic"/>
              <a:ea typeface="Century Gothic"/>
              <a:cs typeface="Century Gothic"/>
              <a:sym typeface="Century Gothic"/>
            </a:endParaRPr>
          </a:p>
        </p:txBody>
      </p:sp>
      <p:sp>
        <p:nvSpPr>
          <p:cNvPr id="319" name="Google Shape;319;p14"/>
          <p:cNvSpPr txBox="1"/>
          <p:nvPr/>
        </p:nvSpPr>
        <p:spPr>
          <a:xfrm>
            <a:off x="279876" y="2966650"/>
            <a:ext cx="11441448" cy="156962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Century Gothic"/>
              <a:buAutoNum type="arabicPeriod"/>
            </a:pPr>
            <a:r>
              <a:rPr lang="en-AU" sz="3200" dirty="0" smtClean="0">
                <a:solidFill>
                  <a:schemeClr val="dk1"/>
                </a:solidFill>
                <a:latin typeface="Century Gothic"/>
                <a:ea typeface="Century Gothic"/>
                <a:cs typeface="Century Gothic"/>
                <a:sym typeface="Century Gothic"/>
              </a:rPr>
              <a:t>Insert fragments based on content/topics/texts covered in class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4"/>
          <p:cNvSpPr txBox="1"/>
          <p:nvPr/>
        </p:nvSpPr>
        <p:spPr>
          <a:xfrm>
            <a:off x="0" y="-1"/>
            <a:ext cx="3600450" cy="368300"/>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a:p>
        </p:txBody>
      </p:sp>
      <p:sp>
        <p:nvSpPr>
          <p:cNvPr id="315" name="Google Shape;315;p14"/>
          <p:cNvSpPr/>
          <p:nvPr/>
        </p:nvSpPr>
        <p:spPr>
          <a:xfrm>
            <a:off x="105304" y="563795"/>
            <a:ext cx="6538092" cy="1015663"/>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Write the process students have to follow to complete the task here (numbered and step-by-step)</a:t>
            </a:r>
            <a:endParaRPr/>
          </a:p>
        </p:txBody>
      </p:sp>
      <p:pic>
        <p:nvPicPr>
          <p:cNvPr id="316" name="Google Shape;316;p14" descr="Icon&#10;&#10;Description automatically generated"/>
          <p:cNvPicPr preferRelativeResize="0"/>
          <p:nvPr/>
        </p:nvPicPr>
        <p:blipFill rotWithShape="1">
          <a:blip r:embed="rId3">
            <a:alphaModFix/>
          </a:blip>
          <a:srcRect/>
          <a:stretch/>
        </p:blipFill>
        <p:spPr>
          <a:xfrm>
            <a:off x="10860629" y="96450"/>
            <a:ext cx="674078" cy="674078"/>
          </a:xfrm>
          <a:prstGeom prst="rect">
            <a:avLst/>
          </a:prstGeom>
          <a:noFill/>
          <a:ln>
            <a:noFill/>
          </a:ln>
        </p:spPr>
      </p:pic>
      <p:sp>
        <p:nvSpPr>
          <p:cNvPr id="317" name="Google Shape;317;p14"/>
          <p:cNvSpPr/>
          <p:nvPr/>
        </p:nvSpPr>
        <p:spPr>
          <a:xfrm>
            <a:off x="105410" y="2226310"/>
            <a:ext cx="10828020" cy="61404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a:solidFill>
                  <a:schemeClr val="dk1"/>
                </a:solidFill>
                <a:latin typeface="Century Gothic"/>
                <a:ea typeface="Century Gothic"/>
                <a:cs typeface="Century Gothic"/>
                <a:sym typeface="Century Gothic"/>
              </a:rPr>
              <a:t>Complete these in your workbook</a:t>
            </a:r>
            <a:br>
              <a:rPr lang="en-AU" sz="2000">
                <a:solidFill>
                  <a:schemeClr val="dk1"/>
                </a:solidFill>
                <a:latin typeface="Century Gothic"/>
                <a:ea typeface="Century Gothic"/>
                <a:cs typeface="Century Gothic"/>
                <a:sym typeface="Century Gothic"/>
              </a:rPr>
            </a:br>
            <a:r>
              <a:rPr lang="en-AU" sz="1400">
                <a:solidFill>
                  <a:schemeClr val="dk1"/>
                </a:solidFill>
                <a:latin typeface="Century Gothic"/>
                <a:ea typeface="Century Gothic"/>
                <a:cs typeface="Century Gothic"/>
                <a:sym typeface="Century Gothic"/>
              </a:rPr>
              <a:t>(alternatively, all of the fragments are available to print as a worksheet)</a:t>
            </a:r>
            <a:endParaRPr/>
          </a:p>
        </p:txBody>
      </p:sp>
      <p:sp>
        <p:nvSpPr>
          <p:cNvPr id="318" name="Google Shape;318;p14"/>
          <p:cNvSpPr/>
          <p:nvPr/>
        </p:nvSpPr>
        <p:spPr>
          <a:xfrm>
            <a:off x="105410" y="563880"/>
            <a:ext cx="10754995" cy="132207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Read each fragment carefully.</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Identify the information that is missing and write either “</a:t>
            </a:r>
            <a:r>
              <a:rPr lang="en-AU" sz="2000" b="1">
                <a:solidFill>
                  <a:schemeClr val="dk1"/>
                </a:solidFill>
                <a:latin typeface="Century Gothic"/>
                <a:ea typeface="Century Gothic"/>
                <a:cs typeface="Century Gothic"/>
                <a:sym typeface="Century Gothic"/>
              </a:rPr>
              <a:t>who</a:t>
            </a:r>
            <a:r>
              <a:rPr lang="en-AU" sz="2000">
                <a:solidFill>
                  <a:schemeClr val="dk1"/>
                </a:solidFill>
                <a:latin typeface="Century Gothic"/>
                <a:ea typeface="Century Gothic"/>
                <a:cs typeface="Century Gothic"/>
                <a:sym typeface="Century Gothic"/>
              </a:rPr>
              <a:t>” or “</a:t>
            </a:r>
            <a:r>
              <a:rPr lang="en-AU" sz="2000" b="1">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next to it.</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Rewrite the sentence by adding in the missing information.</a:t>
            </a:r>
            <a:endParaRPr sz="2000">
              <a:solidFill>
                <a:schemeClr val="dk1"/>
              </a:solidFill>
              <a:latin typeface="Century Gothic"/>
              <a:ea typeface="Century Gothic"/>
              <a:cs typeface="Century Gothic"/>
              <a:sym typeface="Century Gothic"/>
            </a:endParaRPr>
          </a:p>
        </p:txBody>
      </p:sp>
      <p:sp>
        <p:nvSpPr>
          <p:cNvPr id="319" name="Google Shape;319;p14"/>
          <p:cNvSpPr txBox="1"/>
          <p:nvPr/>
        </p:nvSpPr>
        <p:spPr>
          <a:xfrm>
            <a:off x="279876" y="2966650"/>
            <a:ext cx="11441448" cy="230695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Century Gothic"/>
              <a:buAutoNum type="arabicPeriod"/>
            </a:pPr>
            <a:r>
              <a:rPr lang="en-AU" sz="3200">
                <a:solidFill>
                  <a:schemeClr val="dk1"/>
                </a:solidFill>
                <a:latin typeface="Century Gothic"/>
                <a:ea typeface="Century Gothic"/>
                <a:cs typeface="Century Gothic"/>
                <a:sym typeface="Century Gothic"/>
              </a:rPr>
              <a:t>rode his blue scooter</a:t>
            </a:r>
            <a:endParaRPr/>
          </a:p>
          <a:p>
            <a:pPr marL="514350" marR="0" lvl="0" indent="-514350" algn="l" rtl="0">
              <a:lnSpc>
                <a:spcPct val="150000"/>
              </a:lnSpc>
              <a:spcBef>
                <a:spcPts val="0"/>
              </a:spcBef>
              <a:spcAft>
                <a:spcPts val="0"/>
              </a:spcAft>
              <a:buClr>
                <a:schemeClr val="dk1"/>
              </a:buClr>
              <a:buSzPts val="3200"/>
              <a:buFont typeface="Century Gothic"/>
              <a:buAutoNum type="arabicPeriod"/>
            </a:pPr>
            <a:r>
              <a:rPr lang="en-AU" sz="3200">
                <a:solidFill>
                  <a:schemeClr val="dk1"/>
                </a:solidFill>
                <a:latin typeface="Century Gothic"/>
                <a:ea typeface="Century Gothic"/>
                <a:cs typeface="Century Gothic"/>
                <a:sym typeface="Century Gothic"/>
              </a:rPr>
              <a:t>the little girl is</a:t>
            </a:r>
            <a:endParaRPr/>
          </a:p>
          <a:p>
            <a:pPr marL="514350" marR="0" lvl="0" indent="-514350" algn="l" rtl="0">
              <a:lnSpc>
                <a:spcPct val="150000"/>
              </a:lnSpc>
              <a:spcBef>
                <a:spcPts val="0"/>
              </a:spcBef>
              <a:spcAft>
                <a:spcPts val="0"/>
              </a:spcAft>
              <a:buClr>
                <a:schemeClr val="dk1"/>
              </a:buClr>
              <a:buSzPts val="3200"/>
              <a:buFont typeface="Century Gothic"/>
              <a:buAutoNum type="arabicPeriod"/>
            </a:pPr>
            <a:r>
              <a:rPr lang="en-AU" sz="3200">
                <a:solidFill>
                  <a:schemeClr val="dk1"/>
                </a:solidFill>
                <a:latin typeface="Century Gothic"/>
                <a:ea typeface="Century Gothic"/>
                <a:cs typeface="Century Gothic"/>
                <a:sym typeface="Century Gothic"/>
              </a:rPr>
              <a:t>the two geese were</a:t>
            </a:r>
            <a:endParaRPr/>
          </a:p>
        </p:txBody>
      </p:sp>
    </p:spTree>
    <p:extLst>
      <p:ext uri="{BB962C8B-B14F-4D97-AF65-F5344CB8AC3E}">
        <p14:creationId xmlns:p14="http://schemas.microsoft.com/office/powerpoint/2010/main" val="362897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5"/>
          <p:cNvSpPr txBox="1">
            <a:spLocks noGrp="1"/>
          </p:cNvSpPr>
          <p:nvPr>
            <p:ph type="title"/>
          </p:nvPr>
        </p:nvSpPr>
        <p:spPr>
          <a:xfrm rot="-5400000">
            <a:off x="-1626235" y="3197225"/>
            <a:ext cx="5298440" cy="46291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entury Gothic"/>
              <a:buNone/>
            </a:pPr>
            <a:r>
              <a:rPr lang="en-AU" sz="2400" b="1"/>
              <a:t>Converting Fragments into Sentences</a:t>
            </a:r>
            <a:endParaRPr/>
          </a:p>
        </p:txBody>
      </p:sp>
      <p:sp>
        <p:nvSpPr>
          <p:cNvPr id="325" name="Google Shape;325;p15"/>
          <p:cNvSpPr txBox="1">
            <a:spLocks noGrp="1"/>
          </p:cNvSpPr>
          <p:nvPr>
            <p:ph type="body" idx="1"/>
          </p:nvPr>
        </p:nvSpPr>
        <p:spPr>
          <a:xfrm rot="-5400000">
            <a:off x="3364865" y="-1445260"/>
            <a:ext cx="5982970" cy="9697085"/>
          </a:xfrm>
          <a:prstGeom prst="rect">
            <a:avLst/>
          </a:prstGeom>
          <a:noFill/>
          <a:ln>
            <a:noFill/>
          </a:ln>
        </p:spPr>
        <p:txBody>
          <a:bodyPr spcFirstLastPara="1" wrap="square" lIns="91425" tIns="45700" rIns="91425" bIns="45700" anchor="t" anchorCtr="0">
            <a:noAutofit/>
          </a:bodyPr>
          <a:lstStyle/>
          <a:p>
            <a:pPr marL="514350" lvl="0" indent="-514350" algn="l" rtl="0">
              <a:lnSpc>
                <a:spcPct val="150000"/>
              </a:lnSpc>
              <a:spcBef>
                <a:spcPts val="0"/>
              </a:spcBef>
              <a:spcAft>
                <a:spcPts val="0"/>
              </a:spcAft>
              <a:buClr>
                <a:schemeClr val="dk1"/>
              </a:buClr>
              <a:buSzPts val="1800"/>
              <a:buAutoNum type="arabicPeriod"/>
            </a:pPr>
            <a:r>
              <a:rPr lang="en-AU" sz="1800"/>
              <a:t>Molly and her dog went	..................................</a:t>
            </a:r>
            <a:endParaRPr/>
          </a:p>
          <a:p>
            <a:pPr marL="0" lvl="0" indent="0" algn="l" rtl="0">
              <a:lnSpc>
                <a:spcPct val="150000"/>
              </a:lnSpc>
              <a:spcBef>
                <a:spcPts val="1000"/>
              </a:spcBef>
              <a:spcAft>
                <a:spcPts val="0"/>
              </a:spcAft>
              <a:buClr>
                <a:schemeClr val="dk1"/>
              </a:buClr>
              <a:buSzPts val="1800"/>
              <a:buNone/>
            </a:pPr>
            <a:r>
              <a:rPr lang="en-AU" sz="1800">
                <a:latin typeface="Century Gothic"/>
                <a:ea typeface="Century Gothic"/>
                <a:cs typeface="Century Gothic"/>
                <a:sym typeface="Century Gothic"/>
              </a:rPr>
              <a:t>__________________________________________________</a:t>
            </a:r>
            <a:br>
              <a:rPr lang="en-AU" sz="1800">
                <a:latin typeface="Century Gothic"/>
                <a:ea typeface="Century Gothic"/>
                <a:cs typeface="Century Gothic"/>
                <a:sym typeface="Century Gothic"/>
              </a:rPr>
            </a:br>
            <a:endParaRPr sz="1800">
              <a:latin typeface="Century Gothic"/>
              <a:ea typeface="Century Gothic"/>
              <a:cs typeface="Century Gothic"/>
              <a:sym typeface="Century Gothic"/>
            </a:endParaRPr>
          </a:p>
          <a:p>
            <a:pPr marL="0" lvl="0" indent="0" algn="l" rtl="0">
              <a:lnSpc>
                <a:spcPct val="150000"/>
              </a:lnSpc>
              <a:spcBef>
                <a:spcPts val="1000"/>
              </a:spcBef>
              <a:spcAft>
                <a:spcPts val="0"/>
              </a:spcAft>
              <a:buClr>
                <a:schemeClr val="dk1"/>
              </a:buClr>
              <a:buSzPts val="1800"/>
              <a:buNone/>
            </a:pPr>
            <a:r>
              <a:rPr lang="en-AU" sz="1800"/>
              <a:t>2. played on the slide	            ....................................</a:t>
            </a:r>
            <a:endParaRPr/>
          </a:p>
          <a:p>
            <a:pPr marL="0" lvl="0" indent="0" algn="l" rtl="0">
              <a:lnSpc>
                <a:spcPct val="150000"/>
              </a:lnSpc>
              <a:spcBef>
                <a:spcPts val="1000"/>
              </a:spcBef>
              <a:spcAft>
                <a:spcPts val="0"/>
              </a:spcAft>
              <a:buClr>
                <a:schemeClr val="dk1"/>
              </a:buClr>
              <a:buSzPts val="1800"/>
              <a:buNone/>
            </a:pPr>
            <a:r>
              <a:rPr lang="en-AU" sz="1800"/>
              <a:t>__________________________________________________</a:t>
            </a:r>
            <a:endParaRPr sz="1800">
              <a:latin typeface="Century Gothic"/>
              <a:ea typeface="Century Gothic"/>
              <a:cs typeface="Century Gothic"/>
              <a:sym typeface="Century Gothic"/>
            </a:endParaRPr>
          </a:p>
          <a:p>
            <a:pPr marL="514350" lvl="0" indent="-400050" algn="l" rtl="0">
              <a:lnSpc>
                <a:spcPct val="150000"/>
              </a:lnSpc>
              <a:spcBef>
                <a:spcPts val="1000"/>
              </a:spcBef>
              <a:spcAft>
                <a:spcPts val="0"/>
              </a:spcAft>
              <a:buClr>
                <a:schemeClr val="dk1"/>
              </a:buClr>
              <a:buSzPts val="1800"/>
              <a:buNone/>
            </a:pPr>
            <a:endParaRPr sz="1800">
              <a:latin typeface="Century Gothic"/>
              <a:ea typeface="Century Gothic"/>
              <a:cs typeface="Century Gothic"/>
              <a:sym typeface="Century Gothic"/>
            </a:endParaRPr>
          </a:p>
          <a:p>
            <a:pPr marL="0" lvl="0" indent="0" algn="l" rtl="0">
              <a:lnSpc>
                <a:spcPct val="150000"/>
              </a:lnSpc>
              <a:spcBef>
                <a:spcPts val="1000"/>
              </a:spcBef>
              <a:spcAft>
                <a:spcPts val="0"/>
              </a:spcAft>
              <a:buClr>
                <a:schemeClr val="dk1"/>
              </a:buClr>
              <a:buSzPts val="1800"/>
              <a:buNone/>
            </a:pPr>
            <a:r>
              <a:rPr lang="en-AU" sz="1800"/>
              <a:t>3. quickly flew away	            ....................................</a:t>
            </a:r>
            <a:br>
              <a:rPr lang="en-AU" sz="1800"/>
            </a:br>
            <a:r>
              <a:rPr lang="en-AU" sz="1800"/>
              <a:t>__________________________________________________</a:t>
            </a:r>
            <a:br>
              <a:rPr lang="en-AU" sz="1800"/>
            </a:br>
            <a:endParaRPr sz="1800">
              <a:latin typeface="Century Gothic"/>
              <a:ea typeface="Century Gothic"/>
              <a:cs typeface="Century Gothic"/>
              <a:sym typeface="Century Gothic"/>
            </a:endParaRPr>
          </a:p>
          <a:p>
            <a:pPr marL="0" lvl="0" indent="0" algn="l" rtl="0">
              <a:lnSpc>
                <a:spcPct val="150000"/>
              </a:lnSpc>
              <a:spcBef>
                <a:spcPts val="1000"/>
              </a:spcBef>
              <a:spcAft>
                <a:spcPts val="0"/>
              </a:spcAft>
              <a:buClr>
                <a:schemeClr val="dk1"/>
              </a:buClr>
              <a:buSzPts val="1800"/>
              <a:buNone/>
            </a:pPr>
            <a:r>
              <a:rPr lang="en-AU" sz="1800"/>
              <a:t>4. rode his blue scooter	            ....................................</a:t>
            </a:r>
            <a:endParaRPr/>
          </a:p>
          <a:p>
            <a:pPr marL="0" lvl="0" indent="0" algn="l" rtl="0">
              <a:lnSpc>
                <a:spcPct val="150000"/>
              </a:lnSpc>
              <a:spcBef>
                <a:spcPts val="1000"/>
              </a:spcBef>
              <a:spcAft>
                <a:spcPts val="0"/>
              </a:spcAft>
              <a:buClr>
                <a:schemeClr val="dk1"/>
              </a:buClr>
              <a:buSzPts val="1800"/>
              <a:buNone/>
            </a:pPr>
            <a:r>
              <a:rPr lang="en-AU" sz="1800"/>
              <a:t>__________________________________________________</a:t>
            </a:r>
            <a:endParaRPr sz="1800">
              <a:latin typeface="Century Gothic"/>
              <a:ea typeface="Century Gothic"/>
              <a:cs typeface="Century Gothic"/>
              <a:sym typeface="Century Gothic"/>
            </a:endParaRPr>
          </a:p>
          <a:p>
            <a:pPr marL="0" lvl="0" indent="0" algn="l" rtl="0">
              <a:lnSpc>
                <a:spcPct val="150000"/>
              </a:lnSpc>
              <a:spcBef>
                <a:spcPts val="1000"/>
              </a:spcBef>
              <a:spcAft>
                <a:spcPts val="0"/>
              </a:spcAft>
              <a:buClr>
                <a:schemeClr val="dk1"/>
              </a:buClr>
              <a:buSzPts val="1800"/>
              <a:buNone/>
            </a:pPr>
            <a:endParaRPr sz="1800">
              <a:latin typeface="Century Gothic"/>
              <a:ea typeface="Century Gothic"/>
              <a:cs typeface="Century Gothic"/>
              <a:sym typeface="Century Gothic"/>
            </a:endParaRPr>
          </a:p>
          <a:p>
            <a:pPr marL="0" lvl="0" indent="0" algn="l" rtl="0">
              <a:lnSpc>
                <a:spcPct val="150000"/>
              </a:lnSpc>
              <a:spcBef>
                <a:spcPts val="1000"/>
              </a:spcBef>
              <a:spcAft>
                <a:spcPts val="0"/>
              </a:spcAft>
              <a:buClr>
                <a:schemeClr val="dk1"/>
              </a:buClr>
              <a:buSzPts val="1800"/>
              <a:buNone/>
            </a:pPr>
            <a:r>
              <a:rPr lang="en-AU" sz="1800"/>
              <a:t>5. the little girl is		            ....................................</a:t>
            </a:r>
            <a:endParaRPr/>
          </a:p>
          <a:p>
            <a:pPr marL="0" lvl="0" indent="0" algn="l" rtl="0">
              <a:lnSpc>
                <a:spcPct val="150000"/>
              </a:lnSpc>
              <a:spcBef>
                <a:spcPts val="1000"/>
              </a:spcBef>
              <a:spcAft>
                <a:spcPts val="0"/>
              </a:spcAft>
              <a:buClr>
                <a:schemeClr val="dk1"/>
              </a:buClr>
              <a:buSzPts val="1800"/>
              <a:buNone/>
            </a:pPr>
            <a:r>
              <a:rPr lang="en-AU" sz="1800"/>
              <a:t>__________________________________________________</a:t>
            </a:r>
            <a:endParaRPr sz="1800">
              <a:latin typeface="Century Gothic"/>
              <a:ea typeface="Century Gothic"/>
              <a:cs typeface="Century Gothic"/>
              <a:sym typeface="Century Gothic"/>
            </a:endParaRPr>
          </a:p>
          <a:p>
            <a:pPr marL="514350" lvl="0" indent="-400050" algn="l" rtl="0">
              <a:lnSpc>
                <a:spcPct val="150000"/>
              </a:lnSpc>
              <a:spcBef>
                <a:spcPts val="1000"/>
              </a:spcBef>
              <a:spcAft>
                <a:spcPts val="0"/>
              </a:spcAft>
              <a:buClr>
                <a:schemeClr val="dk1"/>
              </a:buClr>
              <a:buSzPts val="1800"/>
              <a:buNone/>
            </a:pPr>
            <a:endParaRPr sz="1800">
              <a:latin typeface="Century Gothic"/>
              <a:ea typeface="Century Gothic"/>
              <a:cs typeface="Century Gothic"/>
              <a:sym typeface="Century Gothic"/>
            </a:endParaRPr>
          </a:p>
          <a:p>
            <a:pPr marL="0" lvl="0" indent="0" algn="l" rtl="0">
              <a:lnSpc>
                <a:spcPct val="150000"/>
              </a:lnSpc>
              <a:spcBef>
                <a:spcPts val="1000"/>
              </a:spcBef>
              <a:spcAft>
                <a:spcPts val="0"/>
              </a:spcAft>
              <a:buClr>
                <a:schemeClr val="dk1"/>
              </a:buClr>
              <a:buSzPts val="1800"/>
              <a:buNone/>
            </a:pPr>
            <a:r>
              <a:rPr lang="en-AU" sz="1800"/>
              <a:t>6. the two geese were	            ....................................</a:t>
            </a:r>
            <a:endParaRPr/>
          </a:p>
          <a:p>
            <a:pPr marL="0" lvl="0" indent="0" algn="l" rtl="0">
              <a:lnSpc>
                <a:spcPct val="150000"/>
              </a:lnSpc>
              <a:spcBef>
                <a:spcPts val="1000"/>
              </a:spcBef>
              <a:spcAft>
                <a:spcPts val="0"/>
              </a:spcAft>
              <a:buClr>
                <a:schemeClr val="dk1"/>
              </a:buClr>
              <a:buSzPts val="1800"/>
              <a:buNone/>
            </a:pPr>
            <a:r>
              <a:rPr lang="en-AU" sz="1800"/>
              <a:t>__________________________________________________</a:t>
            </a:r>
            <a:endParaRPr sz="1800">
              <a:latin typeface="Century Gothic"/>
              <a:ea typeface="Century Gothic"/>
              <a:cs typeface="Century Gothic"/>
              <a:sym typeface="Century Gothic"/>
            </a:endParaRPr>
          </a:p>
          <a:p>
            <a:pPr marL="514350" lvl="0" indent="-400050" algn="l" rtl="0">
              <a:lnSpc>
                <a:spcPct val="150000"/>
              </a:lnSpc>
              <a:spcBef>
                <a:spcPts val="1000"/>
              </a:spcBef>
              <a:spcAft>
                <a:spcPts val="0"/>
              </a:spcAft>
              <a:buClr>
                <a:schemeClr val="dk1"/>
              </a:buClr>
              <a:buSzPts val="1800"/>
              <a:buNone/>
            </a:pPr>
            <a:endParaRPr sz="1800">
              <a:latin typeface="Century Gothic"/>
              <a:ea typeface="Century Gothic"/>
              <a:cs typeface="Century Gothic"/>
              <a:sym typeface="Century Gothic"/>
            </a:endParaRPr>
          </a:p>
          <a:p>
            <a:pPr marL="228600" lvl="0" indent="-114300" algn="l" rtl="0">
              <a:lnSpc>
                <a:spcPct val="90000"/>
              </a:lnSpc>
              <a:spcBef>
                <a:spcPts val="1000"/>
              </a:spcBef>
              <a:spcAft>
                <a:spcPts val="0"/>
              </a:spcAft>
              <a:buClr>
                <a:schemeClr val="dk1"/>
              </a:buClr>
              <a:buSzPts val="1800"/>
              <a:buNone/>
            </a:pPr>
            <a:endParaRPr sz="1800">
              <a:latin typeface="Century Gothic"/>
              <a:ea typeface="Century Gothic"/>
              <a:cs typeface="Century Gothic"/>
              <a:sym typeface="Century Gothic"/>
            </a:endParaRPr>
          </a:p>
        </p:txBody>
      </p:sp>
      <p:sp>
        <p:nvSpPr>
          <p:cNvPr id="326" name="Google Shape;326;p15"/>
          <p:cNvSpPr/>
          <p:nvPr/>
        </p:nvSpPr>
        <p:spPr>
          <a:xfrm rot="-5400000">
            <a:off x="-2277745" y="3197225"/>
            <a:ext cx="5675630" cy="46291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200"/>
              <a:buFont typeface="Century Gothic"/>
              <a:buNone/>
            </a:pPr>
            <a:r>
              <a:rPr lang="en-AU" sz="1200">
                <a:solidFill>
                  <a:schemeClr val="dk1"/>
                </a:solidFill>
                <a:latin typeface="Century Gothic"/>
                <a:ea typeface="Century Gothic"/>
                <a:cs typeface="Century Gothic"/>
                <a:sym typeface="Century Gothic"/>
              </a:rPr>
              <a:t>Name:				Date: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2"/>
        <p:cNvGrpSpPr/>
        <p:nvPr/>
      </p:nvGrpSpPr>
      <p:grpSpPr>
        <a:xfrm>
          <a:off x="0" y="0"/>
          <a:ext cx="0" cy="0"/>
          <a:chOff x="0" y="0"/>
          <a:chExt cx="0" cy="0"/>
        </a:xfrm>
      </p:grpSpPr>
      <p:pic>
        <p:nvPicPr>
          <p:cNvPr id="93" name="Google Shape;93;p2" descr="Icon&#10;&#10;Description automatically generated"/>
          <p:cNvPicPr preferRelativeResize="0">
            <a:picLocks noGrp="1"/>
          </p:cNvPicPr>
          <p:nvPr>
            <p:ph type="body" idx="1"/>
          </p:nvPr>
        </p:nvPicPr>
        <p:blipFill rotWithShape="1">
          <a:blip r:embed="rId3">
            <a:alphaModFix/>
          </a:blip>
          <a:srcRect/>
          <a:stretch/>
        </p:blipFill>
        <p:spPr>
          <a:xfrm>
            <a:off x="10432839" y="4874453"/>
            <a:ext cx="674079" cy="674079"/>
          </a:xfrm>
          <a:prstGeom prst="rect">
            <a:avLst/>
          </a:prstGeom>
          <a:noFill/>
          <a:ln>
            <a:noFill/>
          </a:ln>
        </p:spPr>
      </p:pic>
      <p:pic>
        <p:nvPicPr>
          <p:cNvPr id="94" name="Google Shape;94;p2" descr="Logo, icon&#10;&#10;Description automatically generated"/>
          <p:cNvPicPr preferRelativeResize="0"/>
          <p:nvPr/>
        </p:nvPicPr>
        <p:blipFill rotWithShape="1">
          <a:blip r:embed="rId4">
            <a:alphaModFix/>
          </a:blip>
          <a:srcRect/>
          <a:stretch/>
        </p:blipFill>
        <p:spPr>
          <a:xfrm>
            <a:off x="4299121" y="4284569"/>
            <a:ext cx="674078" cy="674078"/>
          </a:xfrm>
          <a:prstGeom prst="rect">
            <a:avLst/>
          </a:prstGeom>
          <a:noFill/>
          <a:ln>
            <a:noFill/>
          </a:ln>
        </p:spPr>
      </p:pic>
      <p:pic>
        <p:nvPicPr>
          <p:cNvPr id="95" name="Google Shape;95;p2" descr="Icon&#10;&#10;Description automatically generated"/>
          <p:cNvPicPr preferRelativeResize="0"/>
          <p:nvPr/>
        </p:nvPicPr>
        <p:blipFill rotWithShape="1">
          <a:blip r:embed="rId5">
            <a:alphaModFix/>
          </a:blip>
          <a:srcRect/>
          <a:stretch/>
        </p:blipFill>
        <p:spPr>
          <a:xfrm>
            <a:off x="4294065" y="5632726"/>
            <a:ext cx="674078" cy="674078"/>
          </a:xfrm>
          <a:prstGeom prst="rect">
            <a:avLst/>
          </a:prstGeom>
          <a:noFill/>
          <a:ln>
            <a:noFill/>
          </a:ln>
        </p:spPr>
      </p:pic>
      <p:pic>
        <p:nvPicPr>
          <p:cNvPr id="96" name="Google Shape;96;p2" descr="Logo, icon&#10;&#10;Description automatically generated"/>
          <p:cNvPicPr preferRelativeResize="0"/>
          <p:nvPr/>
        </p:nvPicPr>
        <p:blipFill rotWithShape="1">
          <a:blip r:embed="rId6">
            <a:alphaModFix/>
          </a:blip>
          <a:srcRect/>
          <a:stretch/>
        </p:blipFill>
        <p:spPr>
          <a:xfrm>
            <a:off x="715322" y="2389965"/>
            <a:ext cx="674078" cy="674078"/>
          </a:xfrm>
          <a:prstGeom prst="rect">
            <a:avLst/>
          </a:prstGeom>
          <a:noFill/>
          <a:ln>
            <a:noFill/>
          </a:ln>
        </p:spPr>
      </p:pic>
      <p:pic>
        <p:nvPicPr>
          <p:cNvPr id="97" name="Google Shape;97;p2" descr="Icon&#10;&#10;Description automatically generated"/>
          <p:cNvPicPr preferRelativeResize="0"/>
          <p:nvPr/>
        </p:nvPicPr>
        <p:blipFill rotWithShape="1">
          <a:blip r:embed="rId7">
            <a:alphaModFix/>
          </a:blip>
          <a:srcRect/>
          <a:stretch/>
        </p:blipFill>
        <p:spPr>
          <a:xfrm>
            <a:off x="1389400" y="2389965"/>
            <a:ext cx="674078" cy="674078"/>
          </a:xfrm>
          <a:prstGeom prst="rect">
            <a:avLst/>
          </a:prstGeom>
          <a:noFill/>
          <a:ln>
            <a:noFill/>
          </a:ln>
        </p:spPr>
      </p:pic>
      <p:pic>
        <p:nvPicPr>
          <p:cNvPr id="98" name="Google Shape;98;p2" descr="Icon&#10;&#10;Description automatically generated"/>
          <p:cNvPicPr preferRelativeResize="0"/>
          <p:nvPr/>
        </p:nvPicPr>
        <p:blipFill rotWithShape="1">
          <a:blip r:embed="rId8">
            <a:alphaModFix/>
          </a:blip>
          <a:srcRect/>
          <a:stretch/>
        </p:blipFill>
        <p:spPr>
          <a:xfrm>
            <a:off x="715322" y="3064043"/>
            <a:ext cx="674078" cy="674078"/>
          </a:xfrm>
          <a:prstGeom prst="rect">
            <a:avLst/>
          </a:prstGeom>
          <a:noFill/>
          <a:ln>
            <a:noFill/>
          </a:ln>
        </p:spPr>
      </p:pic>
      <p:pic>
        <p:nvPicPr>
          <p:cNvPr id="99" name="Google Shape;99;p2" descr="Icon&#10;&#10;Description automatically generated"/>
          <p:cNvPicPr preferRelativeResize="0"/>
          <p:nvPr/>
        </p:nvPicPr>
        <p:blipFill rotWithShape="1">
          <a:blip r:embed="rId9">
            <a:alphaModFix/>
          </a:blip>
          <a:srcRect/>
          <a:stretch/>
        </p:blipFill>
        <p:spPr>
          <a:xfrm>
            <a:off x="1389400" y="3049933"/>
            <a:ext cx="674078" cy="674078"/>
          </a:xfrm>
          <a:prstGeom prst="rect">
            <a:avLst/>
          </a:prstGeom>
          <a:noFill/>
          <a:ln>
            <a:noFill/>
          </a:ln>
        </p:spPr>
      </p:pic>
      <p:pic>
        <p:nvPicPr>
          <p:cNvPr id="100" name="Google Shape;100;p2"/>
          <p:cNvPicPr preferRelativeResize="0"/>
          <p:nvPr/>
        </p:nvPicPr>
        <p:blipFill rotWithShape="1">
          <a:blip r:embed="rId10">
            <a:alphaModFix/>
          </a:blip>
          <a:srcRect/>
          <a:stretch/>
        </p:blipFill>
        <p:spPr>
          <a:xfrm>
            <a:off x="885384" y="5618025"/>
            <a:ext cx="674078" cy="674078"/>
          </a:xfrm>
          <a:prstGeom prst="rect">
            <a:avLst/>
          </a:prstGeom>
          <a:noFill/>
          <a:ln>
            <a:noFill/>
          </a:ln>
        </p:spPr>
      </p:pic>
      <p:pic>
        <p:nvPicPr>
          <p:cNvPr id="101" name="Google Shape;101;p2" descr="Icon&#10;&#10;Description automatically generated"/>
          <p:cNvPicPr preferRelativeResize="0"/>
          <p:nvPr/>
        </p:nvPicPr>
        <p:blipFill rotWithShape="1">
          <a:blip r:embed="rId11">
            <a:alphaModFix/>
          </a:blip>
          <a:srcRect/>
          <a:stretch/>
        </p:blipFill>
        <p:spPr>
          <a:xfrm>
            <a:off x="885384" y="4929837"/>
            <a:ext cx="674078" cy="674078"/>
          </a:xfrm>
          <a:prstGeom prst="rect">
            <a:avLst/>
          </a:prstGeom>
          <a:noFill/>
          <a:ln>
            <a:noFill/>
          </a:ln>
        </p:spPr>
      </p:pic>
      <p:pic>
        <p:nvPicPr>
          <p:cNvPr id="102" name="Google Shape;102;p2" descr="Icon&#10;&#10;Description automatically generated"/>
          <p:cNvPicPr preferRelativeResize="0"/>
          <p:nvPr/>
        </p:nvPicPr>
        <p:blipFill rotWithShape="1">
          <a:blip r:embed="rId12">
            <a:alphaModFix/>
          </a:blip>
          <a:srcRect/>
          <a:stretch/>
        </p:blipFill>
        <p:spPr>
          <a:xfrm>
            <a:off x="4299121" y="3604476"/>
            <a:ext cx="674078" cy="674078"/>
          </a:xfrm>
          <a:prstGeom prst="rect">
            <a:avLst/>
          </a:prstGeom>
          <a:noFill/>
          <a:ln>
            <a:noFill/>
          </a:ln>
        </p:spPr>
      </p:pic>
      <p:pic>
        <p:nvPicPr>
          <p:cNvPr id="103" name="Google Shape;103;p2" descr="Icon&#10;&#10;Description automatically generated"/>
          <p:cNvPicPr preferRelativeResize="0"/>
          <p:nvPr/>
        </p:nvPicPr>
        <p:blipFill rotWithShape="1">
          <a:blip r:embed="rId13">
            <a:alphaModFix/>
          </a:blip>
          <a:srcRect/>
          <a:stretch/>
        </p:blipFill>
        <p:spPr>
          <a:xfrm>
            <a:off x="4294064" y="4958647"/>
            <a:ext cx="674079" cy="674079"/>
          </a:xfrm>
          <a:prstGeom prst="rect">
            <a:avLst/>
          </a:prstGeom>
          <a:noFill/>
          <a:ln>
            <a:noFill/>
          </a:ln>
        </p:spPr>
      </p:pic>
      <p:sp>
        <p:nvSpPr>
          <p:cNvPr id="104" name="Google Shape;104;p2"/>
          <p:cNvSpPr txBox="1"/>
          <p:nvPr/>
        </p:nvSpPr>
        <p:spPr>
          <a:xfrm>
            <a:off x="1999476" y="2617597"/>
            <a:ext cx="1525356"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Multiple Choice </a:t>
            </a:r>
            <a:endParaRPr sz="2400" b="1" i="0" u="none" strike="noStrike" cap="none">
              <a:solidFill>
                <a:srgbClr val="000000"/>
              </a:solidFill>
              <a:latin typeface="Quattrocento Sans"/>
              <a:ea typeface="Quattrocento Sans"/>
              <a:cs typeface="Quattrocento Sans"/>
              <a:sym typeface="Quattrocento Sans"/>
            </a:endParaRPr>
          </a:p>
        </p:txBody>
      </p:sp>
      <p:sp>
        <p:nvSpPr>
          <p:cNvPr id="105" name="Google Shape;105;p2"/>
          <p:cNvSpPr txBox="1"/>
          <p:nvPr/>
        </p:nvSpPr>
        <p:spPr>
          <a:xfrm>
            <a:off x="1026266" y="538194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Vote</a:t>
            </a:r>
            <a:endParaRPr sz="2400" b="1" i="0" u="none" strike="noStrike" cap="none">
              <a:solidFill>
                <a:srgbClr val="000000"/>
              </a:solidFill>
              <a:latin typeface="Quattrocento Sans"/>
              <a:ea typeface="Quattrocento Sans"/>
              <a:cs typeface="Quattrocento Sans"/>
              <a:sym typeface="Quattrocento Sans"/>
            </a:endParaRPr>
          </a:p>
        </p:txBody>
      </p:sp>
      <p:sp>
        <p:nvSpPr>
          <p:cNvPr id="106" name="Google Shape;106;p2"/>
          <p:cNvSpPr txBox="1"/>
          <p:nvPr/>
        </p:nvSpPr>
        <p:spPr>
          <a:xfrm>
            <a:off x="5005000" y="378255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Pair Share</a:t>
            </a:r>
            <a:endParaRPr sz="2400" b="1" i="0" u="none" strike="noStrike" cap="none">
              <a:solidFill>
                <a:srgbClr val="000000"/>
              </a:solidFill>
              <a:latin typeface="Quattrocento Sans"/>
              <a:ea typeface="Quattrocento Sans"/>
              <a:cs typeface="Quattrocento Sans"/>
              <a:sym typeface="Quattrocento Sans"/>
            </a:endParaRPr>
          </a:p>
        </p:txBody>
      </p:sp>
      <p:sp>
        <p:nvSpPr>
          <p:cNvPr id="107" name="Google Shape;107;p2"/>
          <p:cNvSpPr txBox="1"/>
          <p:nvPr/>
        </p:nvSpPr>
        <p:spPr>
          <a:xfrm>
            <a:off x="5005000" y="4447989"/>
            <a:ext cx="2630530"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Pick a Stick/Answer (non-volunteer)</a:t>
            </a:r>
            <a:endParaRPr sz="2400" b="1" i="0" u="none" strike="noStrike" cap="none">
              <a:solidFill>
                <a:srgbClr val="000000"/>
              </a:solidFill>
              <a:latin typeface="Quattrocento Sans"/>
              <a:ea typeface="Quattrocento Sans"/>
              <a:cs typeface="Quattrocento Sans"/>
              <a:sym typeface="Quattrocento Sans"/>
            </a:endParaRPr>
          </a:p>
        </p:txBody>
      </p:sp>
      <p:sp>
        <p:nvSpPr>
          <p:cNvPr id="108" name="Google Shape;108;p2"/>
          <p:cNvSpPr txBox="1"/>
          <p:nvPr/>
        </p:nvSpPr>
        <p:spPr>
          <a:xfrm>
            <a:off x="5005000" y="511341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Whiteboards</a:t>
            </a:r>
            <a:endParaRPr sz="2400" b="1" i="0" u="none" strike="noStrike" cap="none">
              <a:solidFill>
                <a:srgbClr val="000000"/>
              </a:solidFill>
              <a:latin typeface="Quattrocento Sans"/>
              <a:ea typeface="Quattrocento Sans"/>
              <a:cs typeface="Quattrocento Sans"/>
              <a:sym typeface="Quattrocento Sans"/>
            </a:endParaRPr>
          </a:p>
        </p:txBody>
      </p:sp>
      <p:sp>
        <p:nvSpPr>
          <p:cNvPr id="109" name="Google Shape;109;p2"/>
          <p:cNvSpPr txBox="1"/>
          <p:nvPr/>
        </p:nvSpPr>
        <p:spPr>
          <a:xfrm>
            <a:off x="5005000" y="5787509"/>
            <a:ext cx="2485458"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In Your Workbook</a:t>
            </a:r>
            <a:endParaRPr sz="2400" b="1" i="0" u="none" strike="noStrike" cap="none">
              <a:solidFill>
                <a:srgbClr val="000000"/>
              </a:solidFill>
              <a:latin typeface="Quattrocento Sans"/>
              <a:ea typeface="Quattrocento Sans"/>
              <a:cs typeface="Quattrocento Sans"/>
              <a:sym typeface="Quattrocento Sans"/>
            </a:endParaRPr>
          </a:p>
        </p:txBody>
      </p:sp>
      <p:sp>
        <p:nvSpPr>
          <p:cNvPr id="110" name="Google Shape;110;p2"/>
          <p:cNvSpPr txBox="1"/>
          <p:nvPr/>
        </p:nvSpPr>
        <p:spPr>
          <a:xfrm>
            <a:off x="9834568" y="5527738"/>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Read with me</a:t>
            </a:r>
            <a:endParaRPr sz="2400" b="1" i="0" u="none" strike="noStrike" cap="none">
              <a:solidFill>
                <a:srgbClr val="000000"/>
              </a:solidFill>
              <a:latin typeface="Quattrocento Sans"/>
              <a:ea typeface="Quattrocento Sans"/>
              <a:cs typeface="Quattrocento Sans"/>
              <a:sym typeface="Quattrocento Sans"/>
            </a:endParaRPr>
          </a:p>
        </p:txBody>
      </p:sp>
      <p:pic>
        <p:nvPicPr>
          <p:cNvPr id="111" name="Google Shape;111;p2" descr="Icon&#10;&#10;Description automatically generated"/>
          <p:cNvPicPr preferRelativeResize="0"/>
          <p:nvPr/>
        </p:nvPicPr>
        <p:blipFill rotWithShape="1">
          <a:blip r:embed="rId14">
            <a:alphaModFix/>
          </a:blip>
          <a:srcRect/>
          <a:stretch/>
        </p:blipFill>
        <p:spPr>
          <a:xfrm>
            <a:off x="10391324" y="3607995"/>
            <a:ext cx="693813" cy="679158"/>
          </a:xfrm>
          <a:prstGeom prst="rect">
            <a:avLst/>
          </a:prstGeom>
          <a:noFill/>
          <a:ln>
            <a:noFill/>
          </a:ln>
        </p:spPr>
      </p:pic>
      <p:sp>
        <p:nvSpPr>
          <p:cNvPr id="112" name="Google Shape;112;p2"/>
          <p:cNvSpPr txBox="1"/>
          <p:nvPr/>
        </p:nvSpPr>
        <p:spPr>
          <a:xfrm>
            <a:off x="9866214" y="429551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Track with me</a:t>
            </a:r>
            <a:endParaRPr sz="2400" b="1" i="0" u="none" strike="noStrike" cap="none">
              <a:solidFill>
                <a:srgbClr val="000000"/>
              </a:solidFill>
              <a:latin typeface="Quattrocento Sans"/>
              <a:ea typeface="Quattrocento Sans"/>
              <a:cs typeface="Quattrocento Sans"/>
              <a:sym typeface="Quattrocento Sans"/>
            </a:endParaRPr>
          </a:p>
        </p:txBody>
      </p:sp>
      <p:sp>
        <p:nvSpPr>
          <p:cNvPr id="113" name="Google Shape;113;p2"/>
          <p:cNvSpPr txBox="1"/>
          <p:nvPr/>
        </p:nvSpPr>
        <p:spPr>
          <a:xfrm>
            <a:off x="4130311" y="472809"/>
            <a:ext cx="3433156" cy="92333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0" i="0" u="none" strike="noStrike" cap="none">
                <a:solidFill>
                  <a:schemeClr val="dk1"/>
                </a:solidFill>
                <a:latin typeface="Calibri"/>
                <a:ea typeface="Calibri"/>
                <a:cs typeface="Calibri"/>
                <a:sym typeface="Calibri"/>
              </a:rPr>
              <a:t>Copy and paste these icons to the appropriate slides to indicate engagement norms/CFU strategies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p:nvPr/>
        </p:nvSpPr>
        <p:spPr>
          <a:xfrm>
            <a:off x="923925" y="2190750"/>
            <a:ext cx="10553700" cy="521970"/>
          </a:xfrm>
          <a:prstGeom prst="rect">
            <a:avLst/>
          </a:prstGeom>
          <a:solidFill>
            <a:schemeClr val="lt1"/>
          </a:solidFill>
          <a:ln w="19050" cap="flat" cmpd="sng">
            <a:solidFill>
              <a:srgbClr val="00B050"/>
            </a:solidFill>
            <a:prstDash val="solid"/>
            <a:round/>
            <a:headEnd type="none" w="sm" len="sm"/>
            <a:tailEnd type="none" w="sm" len="sm"/>
          </a:ln>
          <a:effectLst>
            <a:outerShdw blurRad="57785" dist="33020" dir="3180000" algn="ctr">
              <a:srgbClr val="000000">
                <a:alpha val="2980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chemeClr val="dk1"/>
                </a:solidFill>
                <a:latin typeface="Century Gothic"/>
                <a:ea typeface="Century Gothic"/>
                <a:cs typeface="Century Gothic"/>
                <a:sym typeface="Century Gothic"/>
              </a:rPr>
              <a:t>We are learning to </a:t>
            </a:r>
            <a:r>
              <a:rPr lang="en-AU" sz="2800" dirty="0" smtClean="0">
                <a:solidFill>
                  <a:schemeClr val="dk1"/>
                </a:solidFill>
                <a:latin typeface="Century Gothic"/>
                <a:ea typeface="Century Gothic"/>
                <a:cs typeface="Century Gothic"/>
                <a:sym typeface="Century Gothic"/>
              </a:rPr>
              <a:t>convert </a:t>
            </a:r>
            <a:r>
              <a:rPr lang="en-AU" sz="2800" dirty="0">
                <a:solidFill>
                  <a:schemeClr val="dk1"/>
                </a:solidFill>
                <a:latin typeface="Century Gothic"/>
                <a:ea typeface="Century Gothic"/>
                <a:cs typeface="Century Gothic"/>
                <a:sym typeface="Century Gothic"/>
              </a:rPr>
              <a:t>fragments into sentences.</a:t>
            </a:r>
            <a:endParaRPr dirty="0"/>
          </a:p>
        </p:txBody>
      </p:sp>
      <p:sp>
        <p:nvSpPr>
          <p:cNvPr id="119" name="Google Shape;119;p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Learning Objective</a:t>
            </a:r>
            <a:endParaRPr/>
          </a:p>
        </p:txBody>
      </p:sp>
      <p:pic>
        <p:nvPicPr>
          <p:cNvPr id="120" name="Google Shape;120;p3" descr="Icon&#10;&#10;Description automatically generated"/>
          <p:cNvPicPr preferRelativeResize="0">
            <a:picLocks noGrp="1"/>
          </p:cNvPicPr>
          <p:nvPr>
            <p:ph type="body" idx="1"/>
          </p:nvPr>
        </p:nvPicPr>
        <p:blipFill rotWithShape="1">
          <a:blip r:embed="rId3">
            <a:alphaModFix/>
          </a:blip>
          <a:srcRect/>
          <a:stretch/>
        </p:blipFill>
        <p:spPr>
          <a:xfrm>
            <a:off x="10061364" y="184665"/>
            <a:ext cx="674079" cy="6740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p:nvPr/>
        </p:nvSpPr>
        <p:spPr>
          <a:xfrm>
            <a:off x="154940" y="766445"/>
            <a:ext cx="9477375" cy="2367915"/>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a:t>
            </a:r>
            <a:r>
              <a:rPr lang="en-AU" sz="2000" b="1">
                <a:solidFill>
                  <a:schemeClr val="dk1"/>
                </a:solidFill>
                <a:latin typeface="Century Gothic"/>
                <a:ea typeface="Century Gothic"/>
                <a:cs typeface="Century Gothic"/>
                <a:sym typeface="Century Gothic"/>
              </a:rPr>
              <a:t>sentence</a:t>
            </a:r>
            <a:r>
              <a:rPr lang="en-AU" sz="2000">
                <a:solidFill>
                  <a:schemeClr val="dk1"/>
                </a:solidFill>
                <a:latin typeface="Century Gothic"/>
                <a:ea typeface="Century Gothic"/>
                <a:cs typeface="Century Gothic"/>
                <a:sym typeface="Century Gothic"/>
              </a:rPr>
              <a:t> is a group of words that is made of two parts:</a:t>
            </a:r>
            <a:endParaRPr/>
          </a:p>
          <a:p>
            <a:pPr marL="457200" marR="0" lvl="0" indent="-457200" algn="l" rtl="0">
              <a:lnSpc>
                <a:spcPct val="90000"/>
              </a:lnSpc>
              <a:spcBef>
                <a:spcPts val="100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A </a:t>
            </a:r>
            <a:r>
              <a:rPr lang="en-AU" sz="2000" u="sng">
                <a:solidFill>
                  <a:schemeClr val="dk1"/>
                </a:solidFill>
                <a:latin typeface="Century Gothic"/>
                <a:ea typeface="Century Gothic"/>
                <a:cs typeface="Century Gothic"/>
                <a:sym typeface="Century Gothic"/>
              </a:rPr>
              <a:t>who/what</a:t>
            </a:r>
            <a:r>
              <a:rPr lang="en-AU" sz="2000">
                <a:solidFill>
                  <a:schemeClr val="dk1"/>
                </a:solidFill>
                <a:latin typeface="Century Gothic"/>
                <a:ea typeface="Century Gothic"/>
                <a:cs typeface="Century Gothic"/>
                <a:sym typeface="Century Gothic"/>
              </a:rPr>
              <a:t> (which is also called the </a:t>
            </a:r>
            <a:r>
              <a:rPr lang="en-AU" sz="2000" i="1">
                <a:solidFill>
                  <a:schemeClr val="dk1"/>
                </a:solidFill>
                <a:latin typeface="Century Gothic"/>
                <a:ea typeface="Century Gothic"/>
                <a:cs typeface="Century Gothic"/>
                <a:sym typeface="Century Gothic"/>
              </a:rPr>
              <a:t>subject).</a:t>
            </a:r>
            <a:endParaRPr/>
          </a:p>
          <a:p>
            <a:pPr marL="457200" marR="0" lvl="0" indent="-457200" algn="l" rtl="0">
              <a:lnSpc>
                <a:spcPct val="90000"/>
              </a:lnSpc>
              <a:spcBef>
                <a:spcPts val="100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A </a:t>
            </a:r>
            <a:r>
              <a:rPr lang="en-AU" sz="2000" u="sng">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(which is also called a</a:t>
            </a:r>
            <a:r>
              <a:rPr lang="en-AU" sz="2000" i="1">
                <a:solidFill>
                  <a:schemeClr val="dk1"/>
                </a:solidFill>
                <a:latin typeface="Century Gothic"/>
                <a:ea typeface="Century Gothic"/>
                <a:cs typeface="Century Gothic"/>
                <a:sym typeface="Century Gothic"/>
              </a:rPr>
              <a:t> verb).</a:t>
            </a:r>
            <a:endParaRPr/>
          </a:p>
          <a:p>
            <a:pPr marL="0" marR="0" lvl="0" indent="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Noto Sans Symbols"/>
              <a:buNone/>
            </a:pPr>
            <a:r>
              <a:rPr lang="en-AU" sz="2000">
                <a:solidFill>
                  <a:schemeClr val="dk1"/>
                </a:solidFill>
                <a:latin typeface="Century Gothic"/>
                <a:ea typeface="Century Gothic"/>
                <a:cs typeface="Century Gothic"/>
                <a:sym typeface="Century Gothic"/>
              </a:rPr>
              <a:t>If a group of words is missing one of these parts, it is called a </a:t>
            </a:r>
            <a:r>
              <a:rPr lang="en-AU" sz="2000" b="1">
                <a:solidFill>
                  <a:schemeClr val="dk1"/>
                </a:solidFill>
                <a:latin typeface="Century Gothic"/>
                <a:ea typeface="Century Gothic"/>
                <a:cs typeface="Century Gothic"/>
                <a:sym typeface="Century Gothic"/>
              </a:rPr>
              <a:t>fragment. </a:t>
            </a:r>
            <a:r>
              <a:rPr lang="en-AU" sz="2000" i="1">
                <a:solidFill>
                  <a:schemeClr val="dk1"/>
                </a:solidFill>
                <a:latin typeface="Century Gothic"/>
                <a:ea typeface="Century Gothic"/>
                <a:cs typeface="Century Gothic"/>
                <a:sym typeface="Century Gothic"/>
              </a:rPr>
              <a:t>Fragments are not sentences.</a:t>
            </a:r>
            <a:endParaRPr sz="2000" b="1">
              <a:solidFill>
                <a:schemeClr val="dk1"/>
              </a:solidFill>
              <a:latin typeface="Century Gothic"/>
              <a:ea typeface="Century Gothic"/>
              <a:cs typeface="Century Gothic"/>
              <a:sym typeface="Century Gothic"/>
            </a:endParaRPr>
          </a:p>
          <a:p>
            <a:pPr marL="228600" marR="0" lvl="0" indent="-10160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a:p>
            <a:pPr marL="228600" marR="0" lvl="0" indent="-10160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p:txBody>
      </p:sp>
      <p:sp>
        <p:nvSpPr>
          <p:cNvPr id="126" name="Google Shape;126;p4"/>
          <p:cNvSpPr/>
          <p:nvPr/>
        </p:nvSpPr>
        <p:spPr>
          <a:xfrm>
            <a:off x="289560" y="3554730"/>
            <a:ext cx="5148580" cy="460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Examples: These are sentences.</a:t>
            </a:r>
            <a:endParaRPr/>
          </a:p>
        </p:txBody>
      </p:sp>
      <p:sp>
        <p:nvSpPr>
          <p:cNvPr id="127" name="Google Shape;127;p4"/>
          <p:cNvSpPr txBox="1"/>
          <p:nvPr/>
        </p:nvSpPr>
        <p:spPr>
          <a:xfrm>
            <a:off x="289613" y="4436048"/>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1. The ducks swim in the pond.</a:t>
            </a:r>
            <a:endParaRPr sz="2000">
              <a:solidFill>
                <a:schemeClr val="dk1"/>
              </a:solidFill>
              <a:latin typeface="Century Gothic"/>
              <a:ea typeface="Century Gothic"/>
              <a:cs typeface="Century Gothic"/>
              <a:sym typeface="Century Gothic"/>
            </a:endParaRPr>
          </a:p>
        </p:txBody>
      </p:sp>
      <p:sp>
        <p:nvSpPr>
          <p:cNvPr id="128" name="Google Shape;128;p4"/>
          <p:cNvSpPr txBox="1"/>
          <p:nvPr/>
        </p:nvSpPr>
        <p:spPr>
          <a:xfrm>
            <a:off x="289613" y="510433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2. The little girl fell over.  </a:t>
            </a:r>
            <a:endParaRPr sz="2000">
              <a:solidFill>
                <a:schemeClr val="dk1"/>
              </a:solidFill>
              <a:latin typeface="Century Gothic"/>
              <a:ea typeface="Century Gothic"/>
              <a:cs typeface="Century Gothic"/>
              <a:sym typeface="Century Gothic"/>
            </a:endParaRPr>
          </a:p>
        </p:txBody>
      </p:sp>
      <p:sp>
        <p:nvSpPr>
          <p:cNvPr id="129" name="Google Shape;129;p4"/>
          <p:cNvSpPr txBox="1"/>
          <p:nvPr/>
        </p:nvSpPr>
        <p:spPr>
          <a:xfrm>
            <a:off x="289346" y="5790928"/>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3. Bill made a big cake. </a:t>
            </a:r>
            <a:r>
              <a:rPr lang="en-AU" sz="2000">
                <a:solidFill>
                  <a:schemeClr val="dk1"/>
                </a:solidFill>
                <a:latin typeface="Century Gothic"/>
                <a:ea typeface="Century Gothic"/>
                <a:cs typeface="Century Gothic"/>
                <a:sym typeface="Century Gothic"/>
              </a:rPr>
              <a:t> </a:t>
            </a:r>
            <a:endParaRPr/>
          </a:p>
        </p:txBody>
      </p:sp>
      <p:pic>
        <p:nvPicPr>
          <p:cNvPr id="130" name="Google Shape;130;p4" descr="https://cdn3.vectorstock.com/i/1000x1000/77/52/yes-tick-icon-vector-22957752.jpg"/>
          <p:cNvPicPr preferRelativeResize="0"/>
          <p:nvPr/>
        </p:nvPicPr>
        <p:blipFill rotWithShape="1">
          <a:blip r:embed="rId3">
            <a:alphaModFix/>
          </a:blip>
          <a:srcRect b="10582"/>
          <a:stretch/>
        </p:blipFill>
        <p:spPr>
          <a:xfrm>
            <a:off x="5239789" y="3195438"/>
            <a:ext cx="837870" cy="621089"/>
          </a:xfrm>
          <a:prstGeom prst="rect">
            <a:avLst/>
          </a:prstGeom>
          <a:noFill/>
          <a:ln>
            <a:noFill/>
          </a:ln>
        </p:spPr>
      </p:pic>
      <p:sp>
        <p:nvSpPr>
          <p:cNvPr id="131" name="Google Shape;131;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2" name="Google Shape;132;p4"/>
          <p:cNvSpPr txBox="1"/>
          <p:nvPr/>
        </p:nvSpPr>
        <p:spPr>
          <a:xfrm>
            <a:off x="9913620" y="1250315"/>
            <a:ext cx="2257425" cy="181483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does a  sentence always need? </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For each sentence example: What is the who/what doing in this sentence?</a:t>
            </a:r>
            <a:endParaRPr/>
          </a:p>
        </p:txBody>
      </p:sp>
      <p:pic>
        <p:nvPicPr>
          <p:cNvPr id="133" name="Google Shape;133;p4"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35" name="Google Shape;135;p4"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41" name="Google Shape;141;p5"/>
          <p:cNvSpPr/>
          <p:nvPr/>
        </p:nvSpPr>
        <p:spPr>
          <a:xfrm>
            <a:off x="334645" y="3462020"/>
            <a:ext cx="5854065" cy="460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FF0000"/>
                </a:solidFill>
                <a:latin typeface="Century Gothic"/>
                <a:ea typeface="Century Gothic"/>
                <a:cs typeface="Century Gothic"/>
                <a:sym typeface="Century Gothic"/>
              </a:rPr>
              <a:t>Non-Examples: These are fragments.</a:t>
            </a:r>
            <a:endParaRPr/>
          </a:p>
        </p:txBody>
      </p:sp>
      <p:sp>
        <p:nvSpPr>
          <p:cNvPr id="142" name="Google Shape;142;p5"/>
          <p:cNvSpPr txBox="1"/>
          <p:nvPr/>
        </p:nvSpPr>
        <p:spPr>
          <a:xfrm>
            <a:off x="258597" y="4269622"/>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1. Milly is</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43" name="Google Shape;143;p5"/>
          <p:cNvSpPr txBox="1"/>
          <p:nvPr/>
        </p:nvSpPr>
        <p:spPr>
          <a:xfrm>
            <a:off x="258597" y="5598794"/>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2.  danced in the garden</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44" name="Google Shape;144;p5"/>
          <p:cNvSpPr txBox="1"/>
          <p:nvPr/>
        </p:nvSpPr>
        <p:spPr>
          <a:xfrm>
            <a:off x="1184987" y="4707011"/>
            <a:ext cx="8601295" cy="368300"/>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is a fragment (not a sentence) because it is missing the </a:t>
            </a:r>
            <a:r>
              <a:rPr lang="en-AU" sz="1800" u="sng">
                <a:solidFill>
                  <a:srgbClr val="FF0000"/>
                </a:solidFill>
                <a:latin typeface="Century Gothic"/>
                <a:ea typeface="Century Gothic"/>
                <a:cs typeface="Century Gothic"/>
                <a:sym typeface="Century Gothic"/>
              </a:rPr>
              <a:t>what doing.</a:t>
            </a:r>
            <a:endParaRPr/>
          </a:p>
        </p:txBody>
      </p:sp>
      <p:sp>
        <p:nvSpPr>
          <p:cNvPr id="145" name="Google Shape;145;p5"/>
          <p:cNvSpPr txBox="1"/>
          <p:nvPr/>
        </p:nvSpPr>
        <p:spPr>
          <a:xfrm>
            <a:off x="1230548" y="5998099"/>
            <a:ext cx="8555734" cy="368300"/>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is a fragment (not a sentence) because it is missing the </a:t>
            </a:r>
            <a:r>
              <a:rPr lang="en-AU" sz="1800" u="sng">
                <a:solidFill>
                  <a:srgbClr val="FF0000"/>
                </a:solidFill>
                <a:latin typeface="Century Gothic"/>
                <a:ea typeface="Century Gothic"/>
                <a:cs typeface="Century Gothic"/>
                <a:sym typeface="Century Gothic"/>
              </a:rPr>
              <a:t>who</a:t>
            </a:r>
            <a:r>
              <a:rPr lang="en-AU" sz="1800">
                <a:solidFill>
                  <a:srgbClr val="FF0000"/>
                </a:solidFill>
                <a:latin typeface="Century Gothic"/>
                <a:ea typeface="Century Gothic"/>
                <a:cs typeface="Century Gothic"/>
                <a:sym typeface="Century Gothic"/>
              </a:rPr>
              <a:t>.</a:t>
            </a:r>
            <a:endParaRPr/>
          </a:p>
        </p:txBody>
      </p:sp>
      <p:pic>
        <p:nvPicPr>
          <p:cNvPr id="146" name="Google Shape;146;p5" descr="See the source image"/>
          <p:cNvPicPr preferRelativeResize="0"/>
          <p:nvPr/>
        </p:nvPicPr>
        <p:blipFill rotWithShape="1">
          <a:blip r:embed="rId3">
            <a:alphaModFix/>
          </a:blip>
          <a:srcRect l="50750"/>
          <a:stretch/>
        </p:blipFill>
        <p:spPr>
          <a:xfrm>
            <a:off x="6119553" y="3398928"/>
            <a:ext cx="857250" cy="784725"/>
          </a:xfrm>
          <a:prstGeom prst="rect">
            <a:avLst/>
          </a:prstGeom>
          <a:noFill/>
          <a:ln>
            <a:noFill/>
          </a:ln>
        </p:spPr>
      </p:pic>
      <p:sp>
        <p:nvSpPr>
          <p:cNvPr id="147" name="Google Shape;147;p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48" name="Google Shape;148;p5"/>
          <p:cNvSpPr txBox="1"/>
          <p:nvPr/>
        </p:nvSpPr>
        <p:spPr>
          <a:xfrm>
            <a:off x="10203336" y="1141144"/>
            <a:ext cx="1988664" cy="209169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For each fragment: Why is this not an example of a sentence?</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is this fragment missing?</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entury Gothic"/>
              <a:ea typeface="Century Gothic"/>
              <a:cs typeface="Century Gothic"/>
              <a:sym typeface="Century Gothic"/>
            </a:endParaRPr>
          </a:p>
        </p:txBody>
      </p:sp>
      <p:pic>
        <p:nvPicPr>
          <p:cNvPr id="149" name="Google Shape;149;p5"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50" name="Google Shape;150;p5"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51" name="Google Shape;151;p5" descr="Icon&#10;&#10;Description automatically generated"/>
          <p:cNvPicPr preferRelativeResize="0"/>
          <p:nvPr/>
        </p:nvPicPr>
        <p:blipFill rotWithShape="1">
          <a:blip r:embed="rId6">
            <a:alphaModFix/>
          </a:blip>
          <a:srcRect/>
          <a:stretch/>
        </p:blipFill>
        <p:spPr>
          <a:xfrm>
            <a:off x="9786282" y="142360"/>
            <a:ext cx="693813" cy="679158"/>
          </a:xfrm>
          <a:prstGeom prst="rect">
            <a:avLst/>
          </a:prstGeom>
          <a:noFill/>
          <a:ln>
            <a:noFill/>
          </a:ln>
        </p:spPr>
      </p:pic>
      <p:sp>
        <p:nvSpPr>
          <p:cNvPr id="152" name="Google Shape;152;p5"/>
          <p:cNvSpPr txBox="1"/>
          <p:nvPr/>
        </p:nvSpPr>
        <p:spPr>
          <a:xfrm>
            <a:off x="154940" y="766445"/>
            <a:ext cx="9477375" cy="2367915"/>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a:t>
            </a:r>
            <a:r>
              <a:rPr lang="en-AU" sz="2000" b="1">
                <a:solidFill>
                  <a:schemeClr val="dk1"/>
                </a:solidFill>
                <a:latin typeface="Century Gothic"/>
                <a:ea typeface="Century Gothic"/>
                <a:cs typeface="Century Gothic"/>
                <a:sym typeface="Century Gothic"/>
              </a:rPr>
              <a:t>sentence</a:t>
            </a:r>
            <a:r>
              <a:rPr lang="en-AU" sz="2000">
                <a:solidFill>
                  <a:schemeClr val="dk1"/>
                </a:solidFill>
                <a:latin typeface="Century Gothic"/>
                <a:ea typeface="Century Gothic"/>
                <a:cs typeface="Century Gothic"/>
                <a:sym typeface="Century Gothic"/>
              </a:rPr>
              <a:t> is a group of words that is made of two parts:</a:t>
            </a:r>
            <a:endParaRPr sz="2000">
              <a:solidFill>
                <a:schemeClr val="dk1"/>
              </a:solidFill>
              <a:latin typeface="Century Gothic"/>
              <a:ea typeface="Century Gothic"/>
              <a:cs typeface="Century Gothic"/>
              <a:sym typeface="Century Gothic"/>
            </a:endParaRPr>
          </a:p>
          <a:p>
            <a:pPr marL="457200" marR="0" lvl="0" indent="-457200" algn="l" rtl="0">
              <a:lnSpc>
                <a:spcPct val="90000"/>
              </a:lnSpc>
              <a:spcBef>
                <a:spcPts val="100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A </a:t>
            </a:r>
            <a:r>
              <a:rPr lang="en-AU" sz="2000" u="sng">
                <a:solidFill>
                  <a:schemeClr val="dk1"/>
                </a:solidFill>
                <a:latin typeface="Century Gothic"/>
                <a:ea typeface="Century Gothic"/>
                <a:cs typeface="Century Gothic"/>
                <a:sym typeface="Century Gothic"/>
              </a:rPr>
              <a:t>who/what</a:t>
            </a:r>
            <a:r>
              <a:rPr lang="en-AU" sz="2000">
                <a:solidFill>
                  <a:schemeClr val="dk1"/>
                </a:solidFill>
                <a:latin typeface="Century Gothic"/>
                <a:ea typeface="Century Gothic"/>
                <a:cs typeface="Century Gothic"/>
                <a:sym typeface="Century Gothic"/>
              </a:rPr>
              <a:t> (which is also called the </a:t>
            </a:r>
            <a:r>
              <a:rPr lang="en-AU" sz="2000" i="1">
                <a:solidFill>
                  <a:schemeClr val="dk1"/>
                </a:solidFill>
                <a:latin typeface="Century Gothic"/>
                <a:ea typeface="Century Gothic"/>
                <a:cs typeface="Century Gothic"/>
                <a:sym typeface="Century Gothic"/>
              </a:rPr>
              <a:t>subject).</a:t>
            </a:r>
            <a:endParaRPr sz="2000" i="1">
              <a:solidFill>
                <a:schemeClr val="dk1"/>
              </a:solidFill>
              <a:latin typeface="Century Gothic"/>
              <a:ea typeface="Century Gothic"/>
              <a:cs typeface="Century Gothic"/>
              <a:sym typeface="Century Gothic"/>
            </a:endParaRPr>
          </a:p>
          <a:p>
            <a:pPr marL="457200" marR="0" lvl="0" indent="-457200" algn="l" rtl="0">
              <a:lnSpc>
                <a:spcPct val="90000"/>
              </a:lnSpc>
              <a:spcBef>
                <a:spcPts val="100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A </a:t>
            </a:r>
            <a:r>
              <a:rPr lang="en-AU" sz="2000" u="sng">
                <a:solidFill>
                  <a:schemeClr val="dk1"/>
                </a:solidFill>
                <a:latin typeface="Century Gothic"/>
                <a:ea typeface="Century Gothic"/>
                <a:cs typeface="Century Gothic"/>
                <a:sym typeface="Century Gothic"/>
              </a:rPr>
              <a:t>what doing</a:t>
            </a:r>
            <a:r>
              <a:rPr lang="en-AU" sz="2000">
                <a:solidFill>
                  <a:schemeClr val="dk1"/>
                </a:solidFill>
                <a:latin typeface="Century Gothic"/>
                <a:ea typeface="Century Gothic"/>
                <a:cs typeface="Century Gothic"/>
                <a:sym typeface="Century Gothic"/>
              </a:rPr>
              <a:t> (which is also called a</a:t>
            </a:r>
            <a:r>
              <a:rPr lang="en-AU" sz="2000" i="1">
                <a:solidFill>
                  <a:schemeClr val="dk1"/>
                </a:solidFill>
                <a:latin typeface="Century Gothic"/>
                <a:ea typeface="Century Gothic"/>
                <a:cs typeface="Century Gothic"/>
                <a:sym typeface="Century Gothic"/>
              </a:rPr>
              <a:t> verb).</a:t>
            </a:r>
            <a:endParaRPr sz="2000" i="1">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Noto Sans Symbols"/>
              <a:buNone/>
            </a:pPr>
            <a:r>
              <a:rPr lang="en-AU" sz="2000">
                <a:solidFill>
                  <a:schemeClr val="dk1"/>
                </a:solidFill>
                <a:latin typeface="Century Gothic"/>
                <a:ea typeface="Century Gothic"/>
                <a:cs typeface="Century Gothic"/>
                <a:sym typeface="Century Gothic"/>
              </a:rPr>
              <a:t>If a group of words is missing one of these parts, it is called a </a:t>
            </a:r>
            <a:r>
              <a:rPr lang="en-AU" sz="2000" b="1">
                <a:solidFill>
                  <a:schemeClr val="dk1"/>
                </a:solidFill>
                <a:latin typeface="Century Gothic"/>
                <a:ea typeface="Century Gothic"/>
                <a:cs typeface="Century Gothic"/>
                <a:sym typeface="Century Gothic"/>
              </a:rPr>
              <a:t>fragment. </a:t>
            </a:r>
            <a:r>
              <a:rPr lang="en-AU" sz="2000" i="1">
                <a:solidFill>
                  <a:schemeClr val="dk1"/>
                </a:solidFill>
                <a:latin typeface="Century Gothic"/>
                <a:ea typeface="Century Gothic"/>
                <a:cs typeface="Century Gothic"/>
                <a:sym typeface="Century Gothic"/>
              </a:rPr>
              <a:t>Fragments are not sentences.</a:t>
            </a:r>
            <a:endParaRPr sz="20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58" name="Google Shape;158;p6"/>
          <p:cNvSpPr txBox="1"/>
          <p:nvPr/>
        </p:nvSpPr>
        <p:spPr>
          <a:xfrm>
            <a:off x="259715" y="3870325"/>
            <a:ext cx="4576445"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went to the zoo yesterday</a:t>
            </a:r>
            <a:endParaRPr/>
          </a:p>
        </p:txBody>
      </p:sp>
      <p:sp>
        <p:nvSpPr>
          <p:cNvPr id="159" name="Google Shape;159;p6"/>
          <p:cNvSpPr txBox="1"/>
          <p:nvPr/>
        </p:nvSpPr>
        <p:spPr>
          <a:xfrm>
            <a:off x="259715" y="4557395"/>
            <a:ext cx="1890395"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the boys </a:t>
            </a:r>
            <a:endParaRPr/>
          </a:p>
        </p:txBody>
      </p:sp>
      <p:sp>
        <p:nvSpPr>
          <p:cNvPr id="160" name="Google Shape;160;p6"/>
          <p:cNvSpPr/>
          <p:nvPr/>
        </p:nvSpPr>
        <p:spPr>
          <a:xfrm>
            <a:off x="259715" y="2593975"/>
            <a:ext cx="9372600" cy="58356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600"/>
              <a:buFont typeface="Calibri"/>
              <a:buAutoNum type="arabicPeriod"/>
            </a:pPr>
            <a:r>
              <a:rPr lang="en-AU" sz="1600">
                <a:solidFill>
                  <a:schemeClr val="dk1"/>
                </a:solidFill>
                <a:latin typeface="Century Gothic"/>
                <a:ea typeface="Century Gothic"/>
                <a:cs typeface="Century Gothic"/>
                <a:sym typeface="Century Gothic"/>
              </a:rPr>
              <a:t>Read each fragment.</a:t>
            </a:r>
            <a:endParaRPr/>
          </a:p>
          <a:p>
            <a:pPr marL="457200" marR="0" lvl="0" indent="-457200" algn="l" rtl="0">
              <a:spcBef>
                <a:spcPts val="0"/>
              </a:spcBef>
              <a:spcAft>
                <a:spcPts val="0"/>
              </a:spcAft>
              <a:buClr>
                <a:schemeClr val="dk1"/>
              </a:buClr>
              <a:buSzPts val="1600"/>
              <a:buFont typeface="Calibri"/>
              <a:buAutoNum type="arabicPeriod"/>
            </a:pPr>
            <a:r>
              <a:rPr lang="en-AU" sz="1600">
                <a:solidFill>
                  <a:schemeClr val="dk1"/>
                </a:solidFill>
                <a:latin typeface="Century Gothic"/>
                <a:ea typeface="Century Gothic"/>
                <a:cs typeface="Century Gothic"/>
                <a:sym typeface="Century Gothic"/>
              </a:rPr>
              <a:t>Circle the information the fragment needs. Either, </a:t>
            </a:r>
            <a:r>
              <a:rPr lang="en-AU" sz="1600" b="1">
                <a:solidFill>
                  <a:schemeClr val="dk1"/>
                </a:solidFill>
                <a:latin typeface="Century Gothic"/>
                <a:ea typeface="Century Gothic"/>
                <a:cs typeface="Century Gothic"/>
                <a:sym typeface="Century Gothic"/>
              </a:rPr>
              <a:t>who/what </a:t>
            </a:r>
            <a:r>
              <a:rPr lang="en-AU" sz="1600">
                <a:solidFill>
                  <a:schemeClr val="dk1"/>
                </a:solidFill>
                <a:latin typeface="Century Gothic"/>
                <a:ea typeface="Century Gothic"/>
                <a:cs typeface="Century Gothic"/>
                <a:sym typeface="Century Gothic"/>
              </a:rPr>
              <a:t>or </a:t>
            </a:r>
            <a:r>
              <a:rPr lang="en-AU" sz="1600" b="1">
                <a:solidFill>
                  <a:schemeClr val="dk1"/>
                </a:solidFill>
                <a:latin typeface="Century Gothic"/>
                <a:ea typeface="Century Gothic"/>
                <a:cs typeface="Century Gothic"/>
                <a:sym typeface="Century Gothic"/>
              </a:rPr>
              <a:t>what doing (verb).</a:t>
            </a:r>
            <a:endParaRPr/>
          </a:p>
        </p:txBody>
      </p:sp>
      <p:sp>
        <p:nvSpPr>
          <p:cNvPr id="161" name="Google Shape;161;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62" name="Google Shape;162;p6"/>
          <p:cNvSpPr txBox="1"/>
          <p:nvPr/>
        </p:nvSpPr>
        <p:spPr>
          <a:xfrm>
            <a:off x="10221800" y="1027753"/>
            <a:ext cx="1988664" cy="353822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If a fragment has </a:t>
            </a:r>
            <a:r>
              <a:rPr lang="en-AU" sz="1400" b="1">
                <a:solidFill>
                  <a:schemeClr val="dk1"/>
                </a:solidFill>
                <a:latin typeface="Century Gothic"/>
                <a:ea typeface="Century Gothic"/>
                <a:cs typeface="Century Gothic"/>
                <a:sym typeface="Century Gothic"/>
              </a:rPr>
              <a:t>who/what</a:t>
            </a:r>
            <a:r>
              <a:rPr lang="en-AU" sz="1400">
                <a:solidFill>
                  <a:schemeClr val="dk1"/>
                </a:solidFill>
                <a:latin typeface="Century Gothic"/>
                <a:ea typeface="Century Gothic"/>
                <a:cs typeface="Century Gothic"/>
                <a:sym typeface="Century Gothic"/>
              </a:rPr>
              <a:t> then what must be added?</a:t>
            </a:r>
            <a:br>
              <a:rPr lang="en-AU" sz="1400">
                <a:solidFill>
                  <a:schemeClr val="dk1"/>
                </a:solidFill>
                <a:latin typeface="Century Gothic"/>
                <a:ea typeface="Century Gothic"/>
                <a:cs typeface="Century Gothic"/>
                <a:sym typeface="Century Gothic"/>
              </a:rPr>
            </a:b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If a fragment has </a:t>
            </a:r>
            <a:r>
              <a:rPr lang="en-AU" sz="1400" b="1">
                <a:solidFill>
                  <a:schemeClr val="dk1"/>
                </a:solidFill>
                <a:latin typeface="Century Gothic"/>
                <a:ea typeface="Century Gothic"/>
                <a:cs typeface="Century Gothic"/>
                <a:sym typeface="Century Gothic"/>
              </a:rPr>
              <a:t>what doing (verb) </a:t>
            </a:r>
            <a:r>
              <a:rPr lang="en-AU" sz="1400">
                <a:solidFill>
                  <a:schemeClr val="dk1"/>
                </a:solidFill>
                <a:latin typeface="Century Gothic"/>
                <a:ea typeface="Century Gothic"/>
                <a:cs typeface="Century Gothic"/>
                <a:sym typeface="Century Gothic"/>
              </a:rPr>
              <a:t>then what must you add?</a:t>
            </a:r>
            <a:br>
              <a:rPr lang="en-AU" sz="1400">
                <a:solidFill>
                  <a:schemeClr val="dk1"/>
                </a:solidFill>
                <a:latin typeface="Century Gothic"/>
                <a:ea typeface="Century Gothic"/>
                <a:cs typeface="Century Gothic"/>
                <a:sym typeface="Century Gothic"/>
              </a:rPr>
            </a:b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can I not add </a:t>
            </a:r>
            <a:r>
              <a:rPr lang="en-AU" sz="1400" b="1">
                <a:solidFill>
                  <a:schemeClr val="dk1"/>
                </a:solidFill>
                <a:latin typeface="Century Gothic"/>
                <a:ea typeface="Century Gothic"/>
                <a:cs typeface="Century Gothic"/>
                <a:sym typeface="Century Gothic"/>
              </a:rPr>
              <a:t>who/what </a:t>
            </a:r>
            <a:r>
              <a:rPr lang="en-AU" sz="1400">
                <a:solidFill>
                  <a:schemeClr val="dk1"/>
                </a:solidFill>
                <a:latin typeface="Century Gothic"/>
                <a:ea typeface="Century Gothic"/>
                <a:cs typeface="Century Gothic"/>
                <a:sym typeface="Century Gothic"/>
              </a:rPr>
              <a:t> to a fragment that already has </a:t>
            </a:r>
            <a:r>
              <a:rPr lang="en-AU" sz="1400" b="1">
                <a:solidFill>
                  <a:schemeClr val="dk1"/>
                </a:solidFill>
                <a:latin typeface="Century Gothic"/>
                <a:ea typeface="Century Gothic"/>
                <a:cs typeface="Century Gothic"/>
                <a:sym typeface="Century Gothic"/>
              </a:rPr>
              <a:t>who/what</a:t>
            </a:r>
            <a:r>
              <a:rPr lang="en-AU" sz="1400">
                <a:solidFill>
                  <a:schemeClr val="dk1"/>
                </a:solidFill>
                <a:latin typeface="Century Gothic"/>
                <a:ea typeface="Century Gothic"/>
                <a:cs typeface="Century Gothic"/>
                <a:sym typeface="Century Gothic"/>
              </a:rPr>
              <a:t> in it?</a:t>
            </a:r>
            <a:endParaRPr/>
          </a:p>
        </p:txBody>
      </p:sp>
      <p:pic>
        <p:nvPicPr>
          <p:cNvPr id="163" name="Google Shape;163;p6"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164" name="Google Shape;164;p6" descr="Icon&#10;&#10;Description automatically generated"/>
          <p:cNvPicPr preferRelativeResize="0"/>
          <p:nvPr/>
        </p:nvPicPr>
        <p:blipFill rotWithShape="1">
          <a:blip r:embed="rId4">
            <a:alphaModFix/>
          </a:blip>
          <a:srcRect/>
          <a:stretch/>
        </p:blipFill>
        <p:spPr>
          <a:xfrm>
            <a:off x="9387738" y="100831"/>
            <a:ext cx="674079" cy="674079"/>
          </a:xfrm>
          <a:prstGeom prst="rect">
            <a:avLst/>
          </a:prstGeom>
          <a:noFill/>
          <a:ln>
            <a:noFill/>
          </a:ln>
        </p:spPr>
      </p:pic>
      <p:sp>
        <p:nvSpPr>
          <p:cNvPr id="165" name="Google Shape;165;p6"/>
          <p:cNvSpPr txBox="1"/>
          <p:nvPr/>
        </p:nvSpPr>
        <p:spPr>
          <a:xfrm>
            <a:off x="154940" y="766445"/>
            <a:ext cx="9477375" cy="1660525"/>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a:t>
            </a:r>
            <a:r>
              <a:rPr lang="en-AU" sz="2000" b="1">
                <a:solidFill>
                  <a:schemeClr val="dk1"/>
                </a:solidFill>
                <a:latin typeface="Century Gothic"/>
                <a:ea typeface="Century Gothic"/>
                <a:cs typeface="Century Gothic"/>
                <a:sym typeface="Century Gothic"/>
              </a:rPr>
              <a:t>fragment</a:t>
            </a:r>
            <a:r>
              <a:rPr lang="en-AU" sz="2000">
                <a:solidFill>
                  <a:schemeClr val="dk1"/>
                </a:solidFill>
                <a:latin typeface="Century Gothic"/>
                <a:ea typeface="Century Gothic"/>
                <a:cs typeface="Century Gothic"/>
                <a:sym typeface="Century Gothic"/>
              </a:rPr>
              <a:t> can be turned into a </a:t>
            </a:r>
            <a:r>
              <a:rPr lang="en-AU" sz="2000" b="1">
                <a:solidFill>
                  <a:schemeClr val="dk1"/>
                </a:solidFill>
                <a:latin typeface="Century Gothic"/>
                <a:ea typeface="Century Gothic"/>
                <a:cs typeface="Century Gothic"/>
                <a:sym typeface="Century Gothic"/>
              </a:rPr>
              <a:t>sentence</a:t>
            </a:r>
            <a:r>
              <a:rPr lang="en-AU" sz="2000">
                <a:solidFill>
                  <a:schemeClr val="dk1"/>
                </a:solidFill>
                <a:latin typeface="Century Gothic"/>
                <a:ea typeface="Century Gothic"/>
                <a:cs typeface="Century Gothic"/>
                <a:sym typeface="Century Gothic"/>
              </a:rPr>
              <a:t> by adding the information that the fragment is missing.</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the fragment has </a:t>
            </a:r>
            <a:r>
              <a:rPr lang="en-AU" sz="2000" b="1">
                <a:solidFill>
                  <a:schemeClr val="dk1"/>
                </a:solidFill>
                <a:latin typeface="Century Gothic"/>
                <a:ea typeface="Century Gothic"/>
                <a:cs typeface="Century Gothic"/>
                <a:sym typeface="Century Gothic"/>
              </a:rPr>
              <a:t>who/what</a:t>
            </a:r>
            <a:r>
              <a:rPr lang="en-AU" sz="2000">
                <a:solidFill>
                  <a:schemeClr val="dk1"/>
                </a:solidFill>
                <a:latin typeface="Century Gothic"/>
                <a:ea typeface="Century Gothic"/>
                <a:cs typeface="Century Gothic"/>
                <a:sym typeface="Century Gothic"/>
              </a:rPr>
              <a:t> then you must add a </a:t>
            </a:r>
            <a:r>
              <a:rPr lang="en-AU" sz="2000" b="1">
                <a:solidFill>
                  <a:schemeClr val="dk1"/>
                </a:solidFill>
                <a:latin typeface="Century Gothic"/>
                <a:ea typeface="Century Gothic"/>
                <a:cs typeface="Century Gothic"/>
                <a:sym typeface="Century Gothic"/>
              </a:rPr>
              <a:t>what doing (verb).</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the fragment has a </a:t>
            </a:r>
            <a:r>
              <a:rPr lang="en-AU" sz="2000" b="1">
                <a:solidFill>
                  <a:schemeClr val="dk1"/>
                </a:solidFill>
                <a:latin typeface="Century Gothic"/>
                <a:ea typeface="Century Gothic"/>
                <a:cs typeface="Century Gothic"/>
                <a:sym typeface="Century Gothic"/>
              </a:rPr>
              <a:t>what doing (verb)</a:t>
            </a:r>
            <a:r>
              <a:rPr lang="en-AU" sz="2000">
                <a:solidFill>
                  <a:schemeClr val="dk1"/>
                </a:solidFill>
                <a:latin typeface="Century Gothic"/>
                <a:ea typeface="Century Gothic"/>
                <a:cs typeface="Century Gothic"/>
                <a:sym typeface="Century Gothic"/>
              </a:rPr>
              <a:t> then you must add a</a:t>
            </a:r>
            <a:r>
              <a:rPr lang="en-AU" sz="2000" b="1">
                <a:solidFill>
                  <a:schemeClr val="dk1"/>
                </a:solidFill>
                <a:latin typeface="Century Gothic"/>
                <a:ea typeface="Century Gothic"/>
                <a:cs typeface="Century Gothic"/>
                <a:sym typeface="Century Gothic"/>
              </a:rPr>
              <a:t> who/what.</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p:txBody>
      </p:sp>
      <p:sp>
        <p:nvSpPr>
          <p:cNvPr id="166" name="Google Shape;166;p6"/>
          <p:cNvSpPr txBox="1"/>
          <p:nvPr/>
        </p:nvSpPr>
        <p:spPr>
          <a:xfrm>
            <a:off x="259715" y="5297805"/>
            <a:ext cx="3883025"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my brother Tim </a:t>
            </a:r>
            <a:endParaRPr/>
          </a:p>
        </p:txBody>
      </p:sp>
      <p:sp>
        <p:nvSpPr>
          <p:cNvPr id="167" name="Google Shape;167;p6"/>
          <p:cNvSpPr txBox="1"/>
          <p:nvPr/>
        </p:nvSpPr>
        <p:spPr>
          <a:xfrm>
            <a:off x="259715" y="5989320"/>
            <a:ext cx="5044440"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ate the fresh green grass</a:t>
            </a:r>
            <a:endParaRPr/>
          </a:p>
        </p:txBody>
      </p:sp>
      <p:sp>
        <p:nvSpPr>
          <p:cNvPr id="168" name="Google Shape;168;p6"/>
          <p:cNvSpPr txBox="1"/>
          <p:nvPr/>
        </p:nvSpPr>
        <p:spPr>
          <a:xfrm>
            <a:off x="5050790" y="3957955"/>
            <a:ext cx="3643630"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169" name="Google Shape;169;p6"/>
          <p:cNvSpPr txBox="1"/>
          <p:nvPr/>
        </p:nvSpPr>
        <p:spPr>
          <a:xfrm>
            <a:off x="5050790" y="4675505"/>
            <a:ext cx="3643630"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170" name="Google Shape;170;p6"/>
          <p:cNvSpPr txBox="1"/>
          <p:nvPr/>
        </p:nvSpPr>
        <p:spPr>
          <a:xfrm>
            <a:off x="5050790" y="5332730"/>
            <a:ext cx="3643630"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171" name="Google Shape;171;p6"/>
          <p:cNvSpPr txBox="1"/>
          <p:nvPr/>
        </p:nvSpPr>
        <p:spPr>
          <a:xfrm>
            <a:off x="5050790" y="5989320"/>
            <a:ext cx="3643630"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172" name="Google Shape;172;p6"/>
          <p:cNvSpPr/>
          <p:nvPr/>
        </p:nvSpPr>
        <p:spPr>
          <a:xfrm>
            <a:off x="4864735" y="3854450"/>
            <a:ext cx="1562735" cy="586105"/>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6"/>
          <p:cNvSpPr/>
          <p:nvPr/>
        </p:nvSpPr>
        <p:spPr>
          <a:xfrm>
            <a:off x="6544945" y="4566920"/>
            <a:ext cx="2372995" cy="654685"/>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6"/>
          <p:cNvSpPr/>
          <p:nvPr/>
        </p:nvSpPr>
        <p:spPr>
          <a:xfrm>
            <a:off x="6544945" y="5250815"/>
            <a:ext cx="2372995" cy="654685"/>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6"/>
          <p:cNvSpPr/>
          <p:nvPr/>
        </p:nvSpPr>
        <p:spPr>
          <a:xfrm>
            <a:off x="4836160" y="5857240"/>
            <a:ext cx="1562735" cy="586105"/>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fade">
                                      <p:cBhvr>
                                        <p:cTn id="17" dur="500"/>
                                        <p:tgtEl>
                                          <p:spTgt spid="1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
                                        </p:tgtEl>
                                        <p:attrNameLst>
                                          <p:attrName>style.visibility</p:attrName>
                                        </p:attrNameLst>
                                      </p:cBhvr>
                                      <p:to>
                                        <p:strVal val="visible"/>
                                      </p:to>
                                    </p:set>
                                    <p:animEffect transition="in" filter="fade">
                                      <p:cBhvr>
                                        <p:cTn id="2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7"/>
          <p:cNvSpPr txBox="1">
            <a:spLocks noGrp="1"/>
          </p:cNvSpPr>
          <p:nvPr>
            <p:ph type="body" idx="1"/>
          </p:nvPr>
        </p:nvSpPr>
        <p:spPr>
          <a:xfrm>
            <a:off x="154940" y="766445"/>
            <a:ext cx="11845290" cy="28562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81" name="Google Shape;181;p7"/>
          <p:cNvSpPr txBox="1"/>
          <p:nvPr/>
        </p:nvSpPr>
        <p:spPr>
          <a:xfrm>
            <a:off x="259715" y="4165600"/>
            <a:ext cx="4576445"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Kelly likes to</a:t>
            </a:r>
            <a:endParaRPr/>
          </a:p>
        </p:txBody>
      </p:sp>
      <p:sp>
        <p:nvSpPr>
          <p:cNvPr id="182" name="Google Shape;182;p7"/>
          <p:cNvSpPr/>
          <p:nvPr/>
        </p:nvSpPr>
        <p:spPr>
          <a:xfrm>
            <a:off x="259715" y="2593975"/>
            <a:ext cx="9372600" cy="829945"/>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600"/>
              <a:buFont typeface="Calibri"/>
              <a:buAutoNum type="arabicPeriod"/>
            </a:pPr>
            <a:r>
              <a:rPr lang="en-AU" sz="1600">
                <a:solidFill>
                  <a:schemeClr val="dk1"/>
                </a:solidFill>
                <a:latin typeface="Century Gothic"/>
                <a:ea typeface="Century Gothic"/>
                <a:cs typeface="Century Gothic"/>
                <a:sym typeface="Century Gothic"/>
              </a:rPr>
              <a:t>Read each fragment.</a:t>
            </a:r>
            <a:endParaRPr/>
          </a:p>
          <a:p>
            <a:pPr marL="457200" marR="0" lvl="0" indent="-457200" algn="l" rtl="0">
              <a:spcBef>
                <a:spcPts val="0"/>
              </a:spcBef>
              <a:spcAft>
                <a:spcPts val="0"/>
              </a:spcAft>
              <a:buClr>
                <a:schemeClr val="dk1"/>
              </a:buClr>
              <a:buSzPts val="1600"/>
              <a:buFont typeface="Calibri"/>
              <a:buAutoNum type="arabicPeriod"/>
            </a:pPr>
            <a:r>
              <a:rPr lang="en-AU" sz="1600">
                <a:solidFill>
                  <a:schemeClr val="dk1"/>
                </a:solidFill>
                <a:latin typeface="Century Gothic"/>
                <a:ea typeface="Century Gothic"/>
                <a:cs typeface="Century Gothic"/>
                <a:sym typeface="Century Gothic"/>
              </a:rPr>
              <a:t>Identify the information that is needed.</a:t>
            </a:r>
            <a:endParaRPr/>
          </a:p>
          <a:p>
            <a:pPr marL="457200" marR="0" lvl="0" indent="-457200" algn="l" rtl="0">
              <a:spcBef>
                <a:spcPts val="0"/>
              </a:spcBef>
              <a:spcAft>
                <a:spcPts val="0"/>
              </a:spcAft>
              <a:buClr>
                <a:schemeClr val="dk1"/>
              </a:buClr>
              <a:buSzPts val="1600"/>
              <a:buFont typeface="Calibri"/>
              <a:buAutoNum type="arabicPeriod"/>
            </a:pPr>
            <a:r>
              <a:rPr lang="en-AU" sz="1600">
                <a:solidFill>
                  <a:schemeClr val="dk1"/>
                </a:solidFill>
                <a:latin typeface="Century Gothic"/>
                <a:ea typeface="Century Gothic"/>
                <a:cs typeface="Century Gothic"/>
                <a:sym typeface="Century Gothic"/>
              </a:rPr>
              <a:t>Turn the fragment into a sentence by adding the correct information and punctuation.</a:t>
            </a:r>
            <a:endParaRPr/>
          </a:p>
        </p:txBody>
      </p:sp>
      <p:sp>
        <p:nvSpPr>
          <p:cNvPr id="183" name="Google Shape;183;p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84" name="Google Shape;184;p7"/>
          <p:cNvSpPr txBox="1"/>
          <p:nvPr/>
        </p:nvSpPr>
        <p:spPr>
          <a:xfrm>
            <a:off x="10221800" y="1027753"/>
            <a:ext cx="1988664" cy="267652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0" marR="0" lvl="0" indent="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Which information is this fragment missing? How do you know?</a:t>
            </a:r>
            <a:endParaRPr/>
          </a:p>
          <a:p>
            <a:pPr marL="0" marR="0" lvl="0" indent="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How do we know that Kelly is  </a:t>
            </a:r>
            <a:r>
              <a:rPr lang="en-AU" sz="1400" b="1">
                <a:solidFill>
                  <a:schemeClr val="dk1"/>
                </a:solidFill>
                <a:latin typeface="Century Gothic"/>
                <a:ea typeface="Century Gothic"/>
                <a:cs typeface="Century Gothic"/>
                <a:sym typeface="Century Gothic"/>
              </a:rPr>
              <a:t>who/what</a:t>
            </a:r>
            <a:r>
              <a:rPr lang="en-AU" sz="1400">
                <a:solidFill>
                  <a:schemeClr val="dk1"/>
                </a:solidFill>
                <a:latin typeface="Century Gothic"/>
                <a:ea typeface="Century Gothic"/>
                <a:cs typeface="Century Gothic"/>
                <a:sym typeface="Century Gothic"/>
              </a:rPr>
              <a:t> information?</a:t>
            </a:r>
            <a:endParaRPr sz="1400">
              <a:solidFill>
                <a:schemeClr val="dk1"/>
              </a:solidFill>
              <a:latin typeface="Century Gothic"/>
              <a:ea typeface="Century Gothic"/>
              <a:cs typeface="Century Gothic"/>
              <a:sym typeface="Century Gothic"/>
            </a:endParaRPr>
          </a:p>
        </p:txBody>
      </p:sp>
      <p:pic>
        <p:nvPicPr>
          <p:cNvPr id="185" name="Google Shape;185;p7"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186" name="Google Shape;186;p7" descr="Icon&#10;&#10;Description automatically generated"/>
          <p:cNvPicPr preferRelativeResize="0"/>
          <p:nvPr/>
        </p:nvPicPr>
        <p:blipFill rotWithShape="1">
          <a:blip r:embed="rId4">
            <a:alphaModFix/>
          </a:blip>
          <a:srcRect/>
          <a:stretch/>
        </p:blipFill>
        <p:spPr>
          <a:xfrm>
            <a:off x="9387738" y="100831"/>
            <a:ext cx="674079" cy="674079"/>
          </a:xfrm>
          <a:prstGeom prst="rect">
            <a:avLst/>
          </a:prstGeom>
          <a:noFill/>
          <a:ln>
            <a:noFill/>
          </a:ln>
        </p:spPr>
      </p:pic>
      <p:sp>
        <p:nvSpPr>
          <p:cNvPr id="187" name="Google Shape;187;p7"/>
          <p:cNvSpPr txBox="1"/>
          <p:nvPr/>
        </p:nvSpPr>
        <p:spPr>
          <a:xfrm>
            <a:off x="154940" y="766445"/>
            <a:ext cx="9477375" cy="1660525"/>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a:t>
            </a:r>
            <a:r>
              <a:rPr lang="en-AU" sz="2000" b="1">
                <a:solidFill>
                  <a:schemeClr val="dk1"/>
                </a:solidFill>
                <a:latin typeface="Century Gothic"/>
                <a:ea typeface="Century Gothic"/>
                <a:cs typeface="Century Gothic"/>
                <a:sym typeface="Century Gothic"/>
              </a:rPr>
              <a:t>fragment</a:t>
            </a:r>
            <a:r>
              <a:rPr lang="en-AU" sz="2000">
                <a:solidFill>
                  <a:schemeClr val="dk1"/>
                </a:solidFill>
                <a:latin typeface="Century Gothic"/>
                <a:ea typeface="Century Gothic"/>
                <a:cs typeface="Century Gothic"/>
                <a:sym typeface="Century Gothic"/>
              </a:rPr>
              <a:t> can be turned into a </a:t>
            </a:r>
            <a:r>
              <a:rPr lang="en-AU" sz="2000" b="1">
                <a:solidFill>
                  <a:schemeClr val="dk1"/>
                </a:solidFill>
                <a:latin typeface="Century Gothic"/>
                <a:ea typeface="Century Gothic"/>
                <a:cs typeface="Century Gothic"/>
                <a:sym typeface="Century Gothic"/>
              </a:rPr>
              <a:t>sentence</a:t>
            </a:r>
            <a:r>
              <a:rPr lang="en-AU" sz="2000">
                <a:solidFill>
                  <a:schemeClr val="dk1"/>
                </a:solidFill>
                <a:latin typeface="Century Gothic"/>
                <a:ea typeface="Century Gothic"/>
                <a:cs typeface="Century Gothic"/>
                <a:sym typeface="Century Gothic"/>
              </a:rPr>
              <a:t> by adding the information that the fragment is missing.</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the fragment has </a:t>
            </a:r>
            <a:r>
              <a:rPr lang="en-AU" sz="2000" b="1">
                <a:solidFill>
                  <a:schemeClr val="dk1"/>
                </a:solidFill>
                <a:latin typeface="Century Gothic"/>
                <a:ea typeface="Century Gothic"/>
                <a:cs typeface="Century Gothic"/>
                <a:sym typeface="Century Gothic"/>
              </a:rPr>
              <a:t>who/what</a:t>
            </a:r>
            <a:r>
              <a:rPr lang="en-AU" sz="2000">
                <a:solidFill>
                  <a:schemeClr val="dk1"/>
                </a:solidFill>
                <a:latin typeface="Century Gothic"/>
                <a:ea typeface="Century Gothic"/>
                <a:cs typeface="Century Gothic"/>
                <a:sym typeface="Century Gothic"/>
              </a:rPr>
              <a:t> then you must add a </a:t>
            </a:r>
            <a:r>
              <a:rPr lang="en-AU" sz="2000" b="1">
                <a:solidFill>
                  <a:schemeClr val="dk1"/>
                </a:solidFill>
                <a:latin typeface="Century Gothic"/>
                <a:ea typeface="Century Gothic"/>
                <a:cs typeface="Century Gothic"/>
                <a:sym typeface="Century Gothic"/>
              </a:rPr>
              <a:t>what doing (verb).</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the fragment has a </a:t>
            </a:r>
            <a:r>
              <a:rPr lang="en-AU" sz="2000" b="1">
                <a:solidFill>
                  <a:schemeClr val="dk1"/>
                </a:solidFill>
                <a:latin typeface="Century Gothic"/>
                <a:ea typeface="Century Gothic"/>
                <a:cs typeface="Century Gothic"/>
                <a:sym typeface="Century Gothic"/>
              </a:rPr>
              <a:t>what doing (verb)</a:t>
            </a:r>
            <a:r>
              <a:rPr lang="en-AU" sz="2000">
                <a:solidFill>
                  <a:schemeClr val="dk1"/>
                </a:solidFill>
                <a:latin typeface="Century Gothic"/>
                <a:ea typeface="Century Gothic"/>
                <a:cs typeface="Century Gothic"/>
                <a:sym typeface="Century Gothic"/>
              </a:rPr>
              <a:t> then you must add a</a:t>
            </a:r>
            <a:r>
              <a:rPr lang="en-AU" sz="2000" b="1">
                <a:solidFill>
                  <a:schemeClr val="dk1"/>
                </a:solidFill>
                <a:latin typeface="Century Gothic"/>
                <a:ea typeface="Century Gothic"/>
                <a:cs typeface="Century Gothic"/>
                <a:sym typeface="Century Gothic"/>
              </a:rPr>
              <a:t> who/what.</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p:txBody>
      </p:sp>
      <p:sp>
        <p:nvSpPr>
          <p:cNvPr id="188" name="Google Shape;188;p7"/>
          <p:cNvSpPr txBox="1"/>
          <p:nvPr/>
        </p:nvSpPr>
        <p:spPr>
          <a:xfrm>
            <a:off x="332105" y="4641850"/>
            <a:ext cx="9622155" cy="521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i="1">
                <a:solidFill>
                  <a:srgbClr val="595959"/>
                </a:solidFill>
                <a:latin typeface="Calibri"/>
                <a:ea typeface="Calibri"/>
                <a:cs typeface="Calibri"/>
                <a:sym typeface="Calibri"/>
              </a:rPr>
              <a:t>Kelly likes to play the piano.</a:t>
            </a:r>
            <a:endParaRPr sz="2800" i="1">
              <a:solidFill>
                <a:srgbClr val="595959"/>
              </a:solidFill>
              <a:latin typeface="Calibri"/>
              <a:ea typeface="Calibri"/>
              <a:cs typeface="Calibri"/>
              <a:sym typeface="Calibri"/>
            </a:endParaRPr>
          </a:p>
        </p:txBody>
      </p:sp>
      <p:sp>
        <p:nvSpPr>
          <p:cNvPr id="189" name="Google Shape;189;p7"/>
          <p:cNvSpPr txBox="1"/>
          <p:nvPr/>
        </p:nvSpPr>
        <p:spPr>
          <a:xfrm>
            <a:off x="3463925" y="4214495"/>
            <a:ext cx="7130415"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a:solidFill>
                  <a:schemeClr val="dk1"/>
                </a:solidFill>
                <a:latin typeface="Century Gothic"/>
                <a:ea typeface="Century Gothic"/>
                <a:cs typeface="Century Gothic"/>
                <a:sym typeface="Century Gothic"/>
              </a:rPr>
              <a:t>This fragment needs: </a:t>
            </a: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190" name="Google Shape;190;p7"/>
          <p:cNvSpPr/>
          <p:nvPr/>
        </p:nvSpPr>
        <p:spPr>
          <a:xfrm>
            <a:off x="7331075" y="4110355"/>
            <a:ext cx="2372995" cy="654685"/>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7"/>
          <p:cNvSpPr txBox="1"/>
          <p:nvPr/>
        </p:nvSpPr>
        <p:spPr>
          <a:xfrm>
            <a:off x="259715" y="5562600"/>
            <a:ext cx="4576445"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climbed the tall tree</a:t>
            </a:r>
            <a:endParaRPr/>
          </a:p>
        </p:txBody>
      </p:sp>
      <p:sp>
        <p:nvSpPr>
          <p:cNvPr id="192" name="Google Shape;192;p7"/>
          <p:cNvSpPr txBox="1"/>
          <p:nvPr/>
        </p:nvSpPr>
        <p:spPr>
          <a:xfrm>
            <a:off x="332105" y="6075045"/>
            <a:ext cx="9622155" cy="521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i="1">
                <a:solidFill>
                  <a:srgbClr val="595959"/>
                </a:solidFill>
                <a:latin typeface="Calibri"/>
                <a:ea typeface="Calibri"/>
                <a:cs typeface="Calibri"/>
                <a:sym typeface="Calibri"/>
              </a:rPr>
              <a:t>Sam and Jay climbed the tall tree.</a:t>
            </a:r>
            <a:endParaRPr/>
          </a:p>
        </p:txBody>
      </p:sp>
      <p:sp>
        <p:nvSpPr>
          <p:cNvPr id="193" name="Google Shape;193;p7"/>
          <p:cNvSpPr txBox="1"/>
          <p:nvPr/>
        </p:nvSpPr>
        <p:spPr>
          <a:xfrm>
            <a:off x="4274185" y="5611495"/>
            <a:ext cx="5982335"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a:solidFill>
                  <a:schemeClr val="dk1"/>
                </a:solidFill>
                <a:latin typeface="Century Gothic"/>
                <a:ea typeface="Century Gothic"/>
                <a:cs typeface="Century Gothic"/>
                <a:sym typeface="Century Gothic"/>
              </a:rPr>
              <a:t>This fragment needs: </a:t>
            </a: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194" name="Google Shape;194;p7"/>
          <p:cNvSpPr/>
          <p:nvPr/>
        </p:nvSpPr>
        <p:spPr>
          <a:xfrm>
            <a:off x="6676390" y="5566410"/>
            <a:ext cx="1265555" cy="469900"/>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500"/>
                                        <p:tgtEl>
                                          <p:spTgt spid="1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fade">
                                      <p:cBhvr>
                                        <p:cTn id="17" dur="5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txBox="1">
            <a:spLocks noGrp="1"/>
          </p:cNvSpPr>
          <p:nvPr>
            <p:ph type="body" idx="1"/>
          </p:nvPr>
        </p:nvSpPr>
        <p:spPr>
          <a:xfrm>
            <a:off x="93345" y="918210"/>
            <a:ext cx="8863965" cy="6642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AU" sz="2000" b="1"/>
              <a:t>Which of the following answers has correctly tuned this fragment into a sentence?</a:t>
            </a:r>
            <a:endParaRPr sz="1200"/>
          </a:p>
        </p:txBody>
      </p:sp>
      <p:sp>
        <p:nvSpPr>
          <p:cNvPr id="200" name="Google Shape;200;p8"/>
          <p:cNvSpPr txBox="1"/>
          <p:nvPr/>
        </p:nvSpPr>
        <p:spPr>
          <a:xfrm>
            <a:off x="191770" y="5478780"/>
            <a:ext cx="11845290" cy="1183640"/>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600"/>
              <a:buFont typeface="Noto Sans Symbols"/>
              <a:buChar char="▪"/>
            </a:pPr>
            <a:r>
              <a:rPr lang="en-AU" sz="1600">
                <a:solidFill>
                  <a:schemeClr val="dk1"/>
                </a:solidFill>
                <a:latin typeface="Century Gothic"/>
                <a:ea typeface="Century Gothic"/>
                <a:cs typeface="Century Gothic"/>
                <a:sym typeface="Century Gothic"/>
              </a:rPr>
              <a:t>A </a:t>
            </a:r>
            <a:r>
              <a:rPr lang="en-AU" sz="1600" b="1">
                <a:solidFill>
                  <a:schemeClr val="dk1"/>
                </a:solidFill>
                <a:latin typeface="Century Gothic"/>
                <a:ea typeface="Century Gothic"/>
                <a:cs typeface="Century Gothic"/>
                <a:sym typeface="Century Gothic"/>
              </a:rPr>
              <a:t>fragment</a:t>
            </a:r>
            <a:r>
              <a:rPr lang="en-AU" sz="1600">
                <a:solidFill>
                  <a:schemeClr val="dk1"/>
                </a:solidFill>
                <a:latin typeface="Century Gothic"/>
                <a:ea typeface="Century Gothic"/>
                <a:cs typeface="Century Gothic"/>
                <a:sym typeface="Century Gothic"/>
              </a:rPr>
              <a:t> can be turned into a </a:t>
            </a:r>
            <a:r>
              <a:rPr lang="en-AU" sz="1600" b="1">
                <a:solidFill>
                  <a:schemeClr val="dk1"/>
                </a:solidFill>
                <a:latin typeface="Century Gothic"/>
                <a:ea typeface="Century Gothic"/>
                <a:cs typeface="Century Gothic"/>
                <a:sym typeface="Century Gothic"/>
              </a:rPr>
              <a:t>sentence</a:t>
            </a:r>
            <a:r>
              <a:rPr lang="en-AU" sz="1600">
                <a:solidFill>
                  <a:schemeClr val="dk1"/>
                </a:solidFill>
                <a:latin typeface="Century Gothic"/>
                <a:ea typeface="Century Gothic"/>
                <a:cs typeface="Century Gothic"/>
                <a:sym typeface="Century Gothic"/>
              </a:rPr>
              <a:t> by adding the information that the fragment is missing.</a:t>
            </a:r>
            <a:endParaRPr/>
          </a:p>
          <a:p>
            <a:pPr marL="228600" marR="0" lvl="0" indent="-228600" algn="l" rtl="0">
              <a:lnSpc>
                <a:spcPct val="90000"/>
              </a:lnSpc>
              <a:spcBef>
                <a:spcPts val="1000"/>
              </a:spcBef>
              <a:spcAft>
                <a:spcPts val="0"/>
              </a:spcAft>
              <a:buClr>
                <a:schemeClr val="dk1"/>
              </a:buClr>
              <a:buSzPts val="1600"/>
              <a:buFont typeface="Noto Sans Symbols"/>
              <a:buChar char="▪"/>
            </a:pPr>
            <a:r>
              <a:rPr lang="en-AU" sz="1600">
                <a:solidFill>
                  <a:schemeClr val="dk1"/>
                </a:solidFill>
                <a:latin typeface="Century Gothic"/>
                <a:ea typeface="Century Gothic"/>
                <a:cs typeface="Century Gothic"/>
                <a:sym typeface="Century Gothic"/>
              </a:rPr>
              <a:t>If the fragment has </a:t>
            </a:r>
            <a:r>
              <a:rPr lang="en-AU" sz="1600" b="1">
                <a:solidFill>
                  <a:schemeClr val="dk1"/>
                </a:solidFill>
                <a:latin typeface="Century Gothic"/>
                <a:ea typeface="Century Gothic"/>
                <a:cs typeface="Century Gothic"/>
                <a:sym typeface="Century Gothic"/>
              </a:rPr>
              <a:t>who/what</a:t>
            </a:r>
            <a:r>
              <a:rPr lang="en-AU" sz="1600">
                <a:solidFill>
                  <a:schemeClr val="dk1"/>
                </a:solidFill>
                <a:latin typeface="Century Gothic"/>
                <a:ea typeface="Century Gothic"/>
                <a:cs typeface="Century Gothic"/>
                <a:sym typeface="Century Gothic"/>
              </a:rPr>
              <a:t> then you must add a </a:t>
            </a:r>
            <a:r>
              <a:rPr lang="en-AU" sz="1600" b="1">
                <a:solidFill>
                  <a:schemeClr val="dk1"/>
                </a:solidFill>
                <a:latin typeface="Century Gothic"/>
                <a:ea typeface="Century Gothic"/>
                <a:cs typeface="Century Gothic"/>
                <a:sym typeface="Century Gothic"/>
              </a:rPr>
              <a:t>what doing (verb).</a:t>
            </a:r>
            <a:endParaRPr/>
          </a:p>
          <a:p>
            <a:pPr marL="228600" marR="0" lvl="0" indent="-228600" algn="l" rtl="0">
              <a:lnSpc>
                <a:spcPct val="90000"/>
              </a:lnSpc>
              <a:spcBef>
                <a:spcPts val="1000"/>
              </a:spcBef>
              <a:spcAft>
                <a:spcPts val="0"/>
              </a:spcAft>
              <a:buClr>
                <a:schemeClr val="dk1"/>
              </a:buClr>
              <a:buSzPts val="1600"/>
              <a:buFont typeface="Noto Sans Symbols"/>
              <a:buChar char="▪"/>
            </a:pPr>
            <a:r>
              <a:rPr lang="en-AU" sz="1600">
                <a:solidFill>
                  <a:schemeClr val="dk1"/>
                </a:solidFill>
                <a:latin typeface="Century Gothic"/>
                <a:ea typeface="Century Gothic"/>
                <a:cs typeface="Century Gothic"/>
                <a:sym typeface="Century Gothic"/>
              </a:rPr>
              <a:t>If the fragment has a </a:t>
            </a:r>
            <a:r>
              <a:rPr lang="en-AU" sz="1600" b="1">
                <a:solidFill>
                  <a:schemeClr val="dk1"/>
                </a:solidFill>
                <a:latin typeface="Century Gothic"/>
                <a:ea typeface="Century Gothic"/>
                <a:cs typeface="Century Gothic"/>
                <a:sym typeface="Century Gothic"/>
              </a:rPr>
              <a:t>what doing (verb)</a:t>
            </a:r>
            <a:r>
              <a:rPr lang="en-AU" sz="1600">
                <a:solidFill>
                  <a:schemeClr val="dk1"/>
                </a:solidFill>
                <a:latin typeface="Century Gothic"/>
                <a:ea typeface="Century Gothic"/>
                <a:cs typeface="Century Gothic"/>
                <a:sym typeface="Century Gothic"/>
              </a:rPr>
              <a:t> then you must add a</a:t>
            </a:r>
            <a:r>
              <a:rPr lang="en-AU" sz="1600" b="1">
                <a:solidFill>
                  <a:schemeClr val="dk1"/>
                </a:solidFill>
                <a:latin typeface="Century Gothic"/>
                <a:ea typeface="Century Gothic"/>
                <a:cs typeface="Century Gothic"/>
                <a:sym typeface="Century Gothic"/>
              </a:rPr>
              <a:t> who/what.</a:t>
            </a:r>
            <a:endParaRPr sz="16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p:txBody>
      </p:sp>
      <p:sp>
        <p:nvSpPr>
          <p:cNvPr id="201" name="Google Shape;201;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Hinge Point Question</a:t>
            </a:r>
            <a:endParaRPr/>
          </a:p>
        </p:txBody>
      </p:sp>
      <p:sp>
        <p:nvSpPr>
          <p:cNvPr id="202" name="Google Shape;202;p8"/>
          <p:cNvSpPr txBox="1"/>
          <p:nvPr/>
        </p:nvSpPr>
        <p:spPr>
          <a:xfrm>
            <a:off x="10203336" y="917628"/>
            <a:ext cx="1988700" cy="138540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a:solidFill>
                  <a:schemeClr val="dk1"/>
                </a:solidFill>
                <a:latin typeface="Century Gothic"/>
                <a:ea typeface="Century Gothic"/>
                <a:cs typeface="Century Gothic"/>
                <a:sym typeface="Century Gothic"/>
              </a:rPr>
              <a:t>What still needs to be included/ fixed?</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Why is this a correct answer?</a:t>
            </a:r>
            <a:endParaRPr/>
          </a:p>
        </p:txBody>
      </p:sp>
      <p:grpSp>
        <p:nvGrpSpPr>
          <p:cNvPr id="203" name="Google Shape;203;p8"/>
          <p:cNvGrpSpPr/>
          <p:nvPr/>
        </p:nvGrpSpPr>
        <p:grpSpPr>
          <a:xfrm>
            <a:off x="8121650" y="2860040"/>
            <a:ext cx="1348740" cy="1348740"/>
            <a:chOff x="8036" y="1950"/>
            <a:chExt cx="2124" cy="2124"/>
          </a:xfrm>
        </p:grpSpPr>
        <p:pic>
          <p:nvPicPr>
            <p:cNvPr id="204" name="Google Shape;204;p8" descr="Logo, icon&#10;&#10;Description automatically generated"/>
            <p:cNvPicPr preferRelativeResize="0"/>
            <p:nvPr/>
          </p:nvPicPr>
          <p:blipFill rotWithShape="1">
            <a:blip r:embed="rId3">
              <a:alphaModFix/>
            </a:blip>
            <a:srcRect/>
            <a:stretch/>
          </p:blipFill>
          <p:spPr>
            <a:xfrm>
              <a:off x="8036" y="1950"/>
              <a:ext cx="1062" cy="1062"/>
            </a:xfrm>
            <a:prstGeom prst="rect">
              <a:avLst/>
            </a:prstGeom>
            <a:noFill/>
            <a:ln>
              <a:noFill/>
            </a:ln>
          </p:spPr>
        </p:pic>
        <p:pic>
          <p:nvPicPr>
            <p:cNvPr id="205" name="Google Shape;205;p8" descr="Icon&#10;&#10;Description automatically generated"/>
            <p:cNvPicPr preferRelativeResize="0"/>
            <p:nvPr/>
          </p:nvPicPr>
          <p:blipFill rotWithShape="1">
            <a:blip r:embed="rId4">
              <a:alphaModFix/>
            </a:blip>
            <a:srcRect/>
            <a:stretch/>
          </p:blipFill>
          <p:spPr>
            <a:xfrm>
              <a:off x="9098" y="1950"/>
              <a:ext cx="1062" cy="1062"/>
            </a:xfrm>
            <a:prstGeom prst="rect">
              <a:avLst/>
            </a:prstGeom>
            <a:noFill/>
            <a:ln>
              <a:noFill/>
            </a:ln>
          </p:spPr>
        </p:pic>
        <p:pic>
          <p:nvPicPr>
            <p:cNvPr id="206" name="Google Shape;206;p8" descr="Icon&#10;&#10;Description automatically generated"/>
            <p:cNvPicPr preferRelativeResize="0"/>
            <p:nvPr/>
          </p:nvPicPr>
          <p:blipFill rotWithShape="1">
            <a:blip r:embed="rId5">
              <a:alphaModFix/>
            </a:blip>
            <a:srcRect/>
            <a:stretch/>
          </p:blipFill>
          <p:spPr>
            <a:xfrm>
              <a:off x="8036" y="3012"/>
              <a:ext cx="1062" cy="1062"/>
            </a:xfrm>
            <a:prstGeom prst="rect">
              <a:avLst/>
            </a:prstGeom>
            <a:noFill/>
            <a:ln>
              <a:noFill/>
            </a:ln>
          </p:spPr>
        </p:pic>
        <p:pic>
          <p:nvPicPr>
            <p:cNvPr id="207" name="Google Shape;207;p8" descr="Icon&#10;&#10;Description automatically generated"/>
            <p:cNvPicPr preferRelativeResize="0"/>
            <p:nvPr/>
          </p:nvPicPr>
          <p:blipFill rotWithShape="1">
            <a:blip r:embed="rId6">
              <a:alphaModFix/>
            </a:blip>
            <a:srcRect/>
            <a:stretch/>
          </p:blipFill>
          <p:spPr>
            <a:xfrm>
              <a:off x="9098" y="2990"/>
              <a:ext cx="1062" cy="1062"/>
            </a:xfrm>
            <a:prstGeom prst="rect">
              <a:avLst/>
            </a:prstGeom>
            <a:noFill/>
            <a:ln>
              <a:noFill/>
            </a:ln>
          </p:spPr>
        </p:pic>
      </p:grpSp>
      <p:pic>
        <p:nvPicPr>
          <p:cNvPr id="208" name="Google Shape;208;p8" descr="Icon&#10;&#10;Description automatically generated"/>
          <p:cNvPicPr preferRelativeResize="0"/>
          <p:nvPr/>
        </p:nvPicPr>
        <p:blipFill rotWithShape="1">
          <a:blip r:embed="rId7">
            <a:alphaModFix/>
          </a:blip>
          <a:srcRect/>
          <a:stretch/>
        </p:blipFill>
        <p:spPr>
          <a:xfrm>
            <a:off x="10190845" y="89736"/>
            <a:ext cx="674079" cy="674079"/>
          </a:xfrm>
          <a:prstGeom prst="rect">
            <a:avLst/>
          </a:prstGeom>
          <a:noFill/>
          <a:ln>
            <a:noFill/>
          </a:ln>
        </p:spPr>
      </p:pic>
      <p:pic>
        <p:nvPicPr>
          <p:cNvPr id="209" name="Google Shape;209;p8" descr="Logo, icon&#10;&#10;Description automatically generated"/>
          <p:cNvPicPr preferRelativeResize="0"/>
          <p:nvPr/>
        </p:nvPicPr>
        <p:blipFill rotWithShape="1">
          <a:blip r:embed="rId8">
            <a:alphaModFix/>
          </a:blip>
          <a:srcRect/>
          <a:stretch/>
        </p:blipFill>
        <p:spPr>
          <a:xfrm>
            <a:off x="10976594" y="89736"/>
            <a:ext cx="674078" cy="674078"/>
          </a:xfrm>
          <a:prstGeom prst="rect">
            <a:avLst/>
          </a:prstGeom>
          <a:noFill/>
          <a:ln>
            <a:noFill/>
          </a:ln>
        </p:spPr>
      </p:pic>
      <p:sp>
        <p:nvSpPr>
          <p:cNvPr id="210" name="Google Shape;210;p8"/>
          <p:cNvSpPr/>
          <p:nvPr/>
        </p:nvSpPr>
        <p:spPr>
          <a:xfrm>
            <a:off x="340360" y="2364105"/>
            <a:ext cx="7781290" cy="239966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endParaRPr sz="2000" dirty="0">
              <a:solidFill>
                <a:srgbClr val="333333"/>
              </a:solidFill>
              <a:latin typeface="Century Gothic"/>
              <a:ea typeface="Century Gothic"/>
              <a:cs typeface="Century Gothic"/>
              <a:sym typeface="Century Gothic"/>
            </a:endParaRPr>
          </a:p>
          <a:p>
            <a:pPr marL="514350" marR="0" lvl="0" indent="-514350" algn="l" rtl="0">
              <a:lnSpc>
                <a:spcPct val="150000"/>
              </a:lnSpc>
              <a:spcBef>
                <a:spcPts val="0"/>
              </a:spcBef>
              <a:spcAft>
                <a:spcPts val="0"/>
              </a:spcAft>
              <a:buClr>
                <a:schemeClr val="dk1"/>
              </a:buClr>
              <a:buSzPts val="2000"/>
              <a:buFont typeface="Calibri"/>
              <a:buAutoNum type="alphaLcParenR"/>
            </a:pPr>
            <a:r>
              <a:rPr lang="en-AU" sz="2000" dirty="0">
                <a:solidFill>
                  <a:schemeClr val="dk1"/>
                </a:solidFill>
                <a:latin typeface="Century Gothic"/>
                <a:ea typeface="Century Gothic"/>
                <a:cs typeface="Century Gothic"/>
                <a:sym typeface="Century Gothic"/>
              </a:rPr>
              <a:t>Went to visit his grandma and swim in her pool.</a:t>
            </a:r>
            <a:endParaRPr dirty="0"/>
          </a:p>
          <a:p>
            <a:pPr marL="514350" marR="0" lvl="0" indent="-514350" algn="l" rtl="0">
              <a:lnSpc>
                <a:spcPct val="150000"/>
              </a:lnSpc>
              <a:spcBef>
                <a:spcPts val="0"/>
              </a:spcBef>
              <a:spcAft>
                <a:spcPts val="0"/>
              </a:spcAft>
              <a:buClr>
                <a:schemeClr val="dk1"/>
              </a:buClr>
              <a:buSzPts val="2000"/>
              <a:buFont typeface="Calibri"/>
              <a:buAutoNum type="alphaLcParenR"/>
            </a:pPr>
            <a:r>
              <a:rPr lang="en-AU" sz="2000" dirty="0">
                <a:solidFill>
                  <a:schemeClr val="dk1"/>
                </a:solidFill>
                <a:latin typeface="Century Gothic"/>
                <a:ea typeface="Century Gothic"/>
                <a:cs typeface="Century Gothic"/>
                <a:sym typeface="Century Gothic"/>
              </a:rPr>
              <a:t>The boy went to visit his grandma.</a:t>
            </a:r>
            <a:endParaRPr dirty="0"/>
          </a:p>
          <a:p>
            <a:pPr marL="514350" marR="0" lvl="0" indent="-514350" algn="l" rtl="0">
              <a:lnSpc>
                <a:spcPct val="150000"/>
              </a:lnSpc>
              <a:spcBef>
                <a:spcPts val="0"/>
              </a:spcBef>
              <a:spcAft>
                <a:spcPts val="0"/>
              </a:spcAft>
              <a:buClr>
                <a:schemeClr val="dk1"/>
              </a:buClr>
              <a:buSzPts val="2000"/>
              <a:buFont typeface="Calibri"/>
              <a:buAutoNum type="alphaLcParenR"/>
            </a:pPr>
            <a:r>
              <a:rPr lang="en-AU" sz="2000" dirty="0">
                <a:solidFill>
                  <a:schemeClr val="dk1"/>
                </a:solidFill>
                <a:latin typeface="Century Gothic"/>
                <a:ea typeface="Century Gothic"/>
                <a:cs typeface="Century Gothic"/>
                <a:sym typeface="Century Gothic"/>
              </a:rPr>
              <a:t>Went to the shops and then went to visit his grandma.</a:t>
            </a:r>
            <a:endParaRPr dirty="0"/>
          </a:p>
          <a:p>
            <a:pPr marL="514350" marR="0" lvl="0" indent="-514350" algn="l" rtl="0">
              <a:lnSpc>
                <a:spcPct val="150000"/>
              </a:lnSpc>
              <a:spcBef>
                <a:spcPts val="0"/>
              </a:spcBef>
              <a:spcAft>
                <a:spcPts val="0"/>
              </a:spcAft>
              <a:buClr>
                <a:schemeClr val="dk1"/>
              </a:buClr>
              <a:buSzPts val="2000"/>
              <a:buFont typeface="Calibri"/>
              <a:buAutoNum type="alphaLcParenR"/>
            </a:pPr>
            <a:r>
              <a:rPr lang="en-AU" sz="2000" dirty="0">
                <a:solidFill>
                  <a:schemeClr val="dk1"/>
                </a:solidFill>
                <a:latin typeface="Century Gothic"/>
                <a:ea typeface="Century Gothic"/>
                <a:cs typeface="Century Gothic"/>
                <a:sym typeface="Century Gothic"/>
              </a:rPr>
              <a:t>Bill went </a:t>
            </a:r>
            <a:r>
              <a:rPr lang="en-AU" sz="2000" dirty="0" smtClean="0">
                <a:solidFill>
                  <a:schemeClr val="dk1"/>
                </a:solidFill>
                <a:latin typeface="Century Gothic"/>
                <a:ea typeface="Century Gothic"/>
                <a:cs typeface="Century Gothic"/>
                <a:sym typeface="Century Gothic"/>
              </a:rPr>
              <a:t>to.</a:t>
            </a:r>
            <a:endParaRPr dirty="0"/>
          </a:p>
        </p:txBody>
      </p:sp>
      <p:sp>
        <p:nvSpPr>
          <p:cNvPr id="211" name="Google Shape;211;p8"/>
          <p:cNvSpPr/>
          <p:nvPr/>
        </p:nvSpPr>
        <p:spPr>
          <a:xfrm>
            <a:off x="457835" y="1931670"/>
            <a:ext cx="5764530" cy="4914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600" b="1">
                <a:solidFill>
                  <a:srgbClr val="002060"/>
                </a:solidFill>
                <a:latin typeface="Century Gothic"/>
                <a:ea typeface="Century Gothic"/>
                <a:cs typeface="Century Gothic"/>
                <a:sym typeface="Century Gothic"/>
              </a:rPr>
              <a:t>went to visit his grandma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0"/>
                                        </p:tgtEl>
                                        <p:attrNameLst>
                                          <p:attrName>style.visibility</p:attrName>
                                        </p:attrNameLst>
                                      </p:cBhvr>
                                      <p:to>
                                        <p:strVal val="visible"/>
                                      </p:to>
                                    </p:set>
                                    <p:animEffect transition="in" filter="fade">
                                      <p:cBhvr>
                                        <p:cTn id="11"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9"/>
          <p:cNvSpPr txBox="1"/>
          <p:nvPr/>
        </p:nvSpPr>
        <p:spPr>
          <a:xfrm>
            <a:off x="0" y="-1"/>
            <a:ext cx="3600450" cy="646331"/>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 </a:t>
            </a:r>
            <a:endParaRPr/>
          </a:p>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re-explanation</a:t>
            </a:r>
            <a:endParaRPr/>
          </a:p>
        </p:txBody>
      </p:sp>
      <p:sp>
        <p:nvSpPr>
          <p:cNvPr id="217" name="Google Shape;217;p9"/>
          <p:cNvSpPr txBox="1"/>
          <p:nvPr/>
        </p:nvSpPr>
        <p:spPr>
          <a:xfrm>
            <a:off x="10221800" y="1027753"/>
            <a:ext cx="1988664" cy="181483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could we have put instead of “the grey horse”?</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else could the old man have been doing?</a:t>
            </a:r>
            <a:endParaRPr/>
          </a:p>
        </p:txBody>
      </p:sp>
      <p:pic>
        <p:nvPicPr>
          <p:cNvPr id="218" name="Google Shape;218;p9"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219" name="Google Shape;219;p9" descr="Icon&#10;&#10;Description automatically generated"/>
          <p:cNvPicPr preferRelativeResize="0"/>
          <p:nvPr/>
        </p:nvPicPr>
        <p:blipFill rotWithShape="1">
          <a:blip r:embed="rId4">
            <a:alphaModFix/>
          </a:blip>
          <a:srcRect/>
          <a:stretch/>
        </p:blipFill>
        <p:spPr>
          <a:xfrm>
            <a:off x="9387738" y="100831"/>
            <a:ext cx="674079" cy="674079"/>
          </a:xfrm>
          <a:prstGeom prst="rect">
            <a:avLst/>
          </a:prstGeom>
          <a:noFill/>
          <a:ln>
            <a:noFill/>
          </a:ln>
        </p:spPr>
      </p:pic>
      <p:sp>
        <p:nvSpPr>
          <p:cNvPr id="220" name="Google Shape;220;p9"/>
          <p:cNvSpPr txBox="1"/>
          <p:nvPr/>
        </p:nvSpPr>
        <p:spPr>
          <a:xfrm>
            <a:off x="8758596" y="5703865"/>
            <a:ext cx="3433156" cy="116840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a:solidFill>
                  <a:schemeClr val="dk1"/>
                </a:solidFill>
                <a:latin typeface="Calibri"/>
                <a:ea typeface="Calibri"/>
                <a:cs typeface="Calibri"/>
                <a:sym typeface="Calibri"/>
              </a:rPr>
              <a:t>The purpose of this slide is further practice at the concept development stage, prior to  moving on with the lesson. This is only required if there were some misconceptions identified in the Hinge Point.  </a:t>
            </a:r>
            <a:endParaRPr/>
          </a:p>
        </p:txBody>
      </p:sp>
      <p:sp>
        <p:nvSpPr>
          <p:cNvPr id="221" name="Google Shape;221;p9"/>
          <p:cNvSpPr txBox="1"/>
          <p:nvPr/>
        </p:nvSpPr>
        <p:spPr>
          <a:xfrm>
            <a:off x="154940" y="766445"/>
            <a:ext cx="9477375" cy="1479550"/>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a:t>
            </a:r>
            <a:r>
              <a:rPr lang="en-AU" sz="2000" b="1">
                <a:solidFill>
                  <a:schemeClr val="dk1"/>
                </a:solidFill>
                <a:latin typeface="Century Gothic"/>
                <a:ea typeface="Century Gothic"/>
                <a:cs typeface="Century Gothic"/>
                <a:sym typeface="Century Gothic"/>
              </a:rPr>
              <a:t>fragment</a:t>
            </a:r>
            <a:r>
              <a:rPr lang="en-AU" sz="2000">
                <a:solidFill>
                  <a:schemeClr val="dk1"/>
                </a:solidFill>
                <a:latin typeface="Century Gothic"/>
                <a:ea typeface="Century Gothic"/>
                <a:cs typeface="Century Gothic"/>
                <a:sym typeface="Century Gothic"/>
              </a:rPr>
              <a:t> can be turned into a </a:t>
            </a:r>
            <a:r>
              <a:rPr lang="en-AU" sz="2000" b="1">
                <a:solidFill>
                  <a:schemeClr val="dk1"/>
                </a:solidFill>
                <a:latin typeface="Century Gothic"/>
                <a:ea typeface="Century Gothic"/>
                <a:cs typeface="Century Gothic"/>
                <a:sym typeface="Century Gothic"/>
              </a:rPr>
              <a:t>sentence</a:t>
            </a:r>
            <a:r>
              <a:rPr lang="en-AU" sz="2000">
                <a:solidFill>
                  <a:schemeClr val="dk1"/>
                </a:solidFill>
                <a:latin typeface="Century Gothic"/>
                <a:ea typeface="Century Gothic"/>
                <a:cs typeface="Century Gothic"/>
                <a:sym typeface="Century Gothic"/>
              </a:rPr>
              <a:t> by adding the information that the fragment is missing.</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the fragment has </a:t>
            </a:r>
            <a:r>
              <a:rPr lang="en-AU" sz="2000" b="1">
                <a:solidFill>
                  <a:schemeClr val="dk1"/>
                </a:solidFill>
                <a:latin typeface="Century Gothic"/>
                <a:ea typeface="Century Gothic"/>
                <a:cs typeface="Century Gothic"/>
                <a:sym typeface="Century Gothic"/>
              </a:rPr>
              <a:t>who/what</a:t>
            </a:r>
            <a:r>
              <a:rPr lang="en-AU" sz="2000">
                <a:solidFill>
                  <a:schemeClr val="dk1"/>
                </a:solidFill>
                <a:latin typeface="Century Gothic"/>
                <a:ea typeface="Century Gothic"/>
                <a:cs typeface="Century Gothic"/>
                <a:sym typeface="Century Gothic"/>
              </a:rPr>
              <a:t> then you must add a </a:t>
            </a:r>
            <a:r>
              <a:rPr lang="en-AU" sz="2000" b="1">
                <a:solidFill>
                  <a:schemeClr val="dk1"/>
                </a:solidFill>
                <a:latin typeface="Century Gothic"/>
                <a:ea typeface="Century Gothic"/>
                <a:cs typeface="Century Gothic"/>
                <a:sym typeface="Century Gothic"/>
              </a:rPr>
              <a:t>what doing (verb).</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the fragment has a </a:t>
            </a:r>
            <a:r>
              <a:rPr lang="en-AU" sz="2000" b="1">
                <a:solidFill>
                  <a:schemeClr val="dk1"/>
                </a:solidFill>
                <a:latin typeface="Century Gothic"/>
                <a:ea typeface="Century Gothic"/>
                <a:cs typeface="Century Gothic"/>
                <a:sym typeface="Century Gothic"/>
              </a:rPr>
              <a:t>what doing (verb)</a:t>
            </a:r>
            <a:r>
              <a:rPr lang="en-AU" sz="2000">
                <a:solidFill>
                  <a:schemeClr val="dk1"/>
                </a:solidFill>
                <a:latin typeface="Century Gothic"/>
                <a:ea typeface="Century Gothic"/>
                <a:cs typeface="Century Gothic"/>
                <a:sym typeface="Century Gothic"/>
              </a:rPr>
              <a:t> then you must add a</a:t>
            </a:r>
            <a:r>
              <a:rPr lang="en-AU" sz="2000" b="1">
                <a:solidFill>
                  <a:schemeClr val="dk1"/>
                </a:solidFill>
                <a:latin typeface="Century Gothic"/>
                <a:ea typeface="Century Gothic"/>
                <a:cs typeface="Century Gothic"/>
                <a:sym typeface="Century Gothic"/>
              </a:rPr>
              <a:t> who/what.</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Noto Sans Symbols"/>
              <a:buNone/>
            </a:pPr>
            <a:endParaRPr sz="2000">
              <a:solidFill>
                <a:schemeClr val="dk1"/>
              </a:solidFill>
              <a:latin typeface="Century Gothic"/>
              <a:ea typeface="Century Gothic"/>
              <a:cs typeface="Century Gothic"/>
              <a:sym typeface="Century Gothic"/>
            </a:endParaRPr>
          </a:p>
        </p:txBody>
      </p:sp>
      <p:sp>
        <p:nvSpPr>
          <p:cNvPr id="222" name="Google Shape;222;p9"/>
          <p:cNvSpPr txBox="1"/>
          <p:nvPr/>
        </p:nvSpPr>
        <p:spPr>
          <a:xfrm>
            <a:off x="350520" y="3383915"/>
            <a:ext cx="4576445"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won the race</a:t>
            </a:r>
            <a:endParaRPr/>
          </a:p>
        </p:txBody>
      </p:sp>
      <p:sp>
        <p:nvSpPr>
          <p:cNvPr id="223" name="Google Shape;223;p9"/>
          <p:cNvSpPr txBox="1"/>
          <p:nvPr/>
        </p:nvSpPr>
        <p:spPr>
          <a:xfrm>
            <a:off x="422910" y="3860165"/>
            <a:ext cx="9622155" cy="521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i="1">
                <a:solidFill>
                  <a:srgbClr val="595959"/>
                </a:solidFill>
                <a:latin typeface="Calibri"/>
                <a:ea typeface="Calibri"/>
                <a:cs typeface="Calibri"/>
                <a:sym typeface="Calibri"/>
              </a:rPr>
              <a:t>The grey horse won the race.</a:t>
            </a:r>
            <a:endParaRPr/>
          </a:p>
        </p:txBody>
      </p:sp>
      <p:sp>
        <p:nvSpPr>
          <p:cNvPr id="224" name="Google Shape;224;p9"/>
          <p:cNvSpPr/>
          <p:nvPr/>
        </p:nvSpPr>
        <p:spPr>
          <a:xfrm>
            <a:off x="8091170" y="4690110"/>
            <a:ext cx="2417445" cy="654685"/>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9"/>
          <p:cNvSpPr txBox="1"/>
          <p:nvPr/>
        </p:nvSpPr>
        <p:spPr>
          <a:xfrm>
            <a:off x="350520" y="4780915"/>
            <a:ext cx="4576445" cy="54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600"/>
              <a:buFont typeface="Calibri"/>
              <a:buNone/>
            </a:pPr>
            <a:r>
              <a:rPr lang="en-AU" sz="2600" b="1">
                <a:solidFill>
                  <a:srgbClr val="002060"/>
                </a:solidFill>
                <a:latin typeface="Century Gothic"/>
                <a:ea typeface="Century Gothic"/>
                <a:cs typeface="Century Gothic"/>
                <a:sym typeface="Century Gothic"/>
              </a:rPr>
              <a:t>the old man</a:t>
            </a:r>
            <a:endParaRPr/>
          </a:p>
        </p:txBody>
      </p:sp>
      <p:sp>
        <p:nvSpPr>
          <p:cNvPr id="226" name="Google Shape;226;p9"/>
          <p:cNvSpPr txBox="1"/>
          <p:nvPr/>
        </p:nvSpPr>
        <p:spPr>
          <a:xfrm>
            <a:off x="422910" y="5293360"/>
            <a:ext cx="9622155" cy="521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i="1">
                <a:solidFill>
                  <a:srgbClr val="595959"/>
                </a:solidFill>
                <a:latin typeface="Calibri"/>
                <a:ea typeface="Calibri"/>
                <a:cs typeface="Calibri"/>
                <a:sym typeface="Calibri"/>
              </a:rPr>
              <a:t>The old man rode his bike into town.</a:t>
            </a:r>
            <a:endParaRPr sz="2800" i="1">
              <a:solidFill>
                <a:srgbClr val="595959"/>
              </a:solidFill>
              <a:latin typeface="Calibri"/>
              <a:ea typeface="Calibri"/>
              <a:cs typeface="Calibri"/>
              <a:sym typeface="Calibri"/>
            </a:endParaRPr>
          </a:p>
        </p:txBody>
      </p:sp>
      <p:sp>
        <p:nvSpPr>
          <p:cNvPr id="227" name="Google Shape;227;p9"/>
          <p:cNvSpPr txBox="1"/>
          <p:nvPr/>
        </p:nvSpPr>
        <p:spPr>
          <a:xfrm>
            <a:off x="4364990" y="4829810"/>
            <a:ext cx="5982335"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a:solidFill>
                  <a:schemeClr val="dk1"/>
                </a:solidFill>
                <a:latin typeface="Century Gothic"/>
                <a:ea typeface="Century Gothic"/>
                <a:cs typeface="Century Gothic"/>
                <a:sym typeface="Century Gothic"/>
              </a:rPr>
              <a:t>This fragment needs: </a:t>
            </a: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228" name="Google Shape;228;p9"/>
          <p:cNvSpPr txBox="1"/>
          <p:nvPr/>
        </p:nvSpPr>
        <p:spPr>
          <a:xfrm>
            <a:off x="4364990" y="3383915"/>
            <a:ext cx="5982335"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AU" sz="1800">
                <a:solidFill>
                  <a:schemeClr val="dk1"/>
                </a:solidFill>
                <a:latin typeface="Century Gothic"/>
                <a:ea typeface="Century Gothic"/>
                <a:cs typeface="Century Gothic"/>
                <a:sym typeface="Century Gothic"/>
              </a:rPr>
              <a:t>This fragment needs: </a:t>
            </a:r>
            <a:r>
              <a:rPr lang="en-AU" sz="1800" b="1">
                <a:solidFill>
                  <a:schemeClr val="dk1"/>
                </a:solidFill>
                <a:latin typeface="Century Gothic"/>
                <a:ea typeface="Century Gothic"/>
                <a:cs typeface="Century Gothic"/>
                <a:sym typeface="Century Gothic"/>
              </a:rPr>
              <a:t>Who/what </a:t>
            </a:r>
            <a:r>
              <a:rPr lang="en-AU" sz="1800">
                <a:solidFill>
                  <a:schemeClr val="dk1"/>
                </a:solidFill>
                <a:latin typeface="Century Gothic"/>
                <a:ea typeface="Century Gothic"/>
                <a:cs typeface="Century Gothic"/>
                <a:sym typeface="Century Gothic"/>
              </a:rPr>
              <a:t>or </a:t>
            </a:r>
            <a:r>
              <a:rPr lang="en-AU" sz="1800" b="1">
                <a:solidFill>
                  <a:schemeClr val="dk1"/>
                </a:solidFill>
                <a:latin typeface="Century Gothic"/>
                <a:ea typeface="Century Gothic"/>
                <a:cs typeface="Century Gothic"/>
                <a:sym typeface="Century Gothic"/>
              </a:rPr>
              <a:t>what doing (verb)</a:t>
            </a:r>
            <a:endParaRPr sz="1800">
              <a:solidFill>
                <a:schemeClr val="dk1"/>
              </a:solidFill>
              <a:latin typeface="Calibri"/>
              <a:ea typeface="Calibri"/>
              <a:cs typeface="Calibri"/>
              <a:sym typeface="Calibri"/>
            </a:endParaRPr>
          </a:p>
        </p:txBody>
      </p:sp>
      <p:sp>
        <p:nvSpPr>
          <p:cNvPr id="229" name="Google Shape;229;p9"/>
          <p:cNvSpPr/>
          <p:nvPr/>
        </p:nvSpPr>
        <p:spPr>
          <a:xfrm>
            <a:off x="6787515" y="3241040"/>
            <a:ext cx="1157605" cy="654685"/>
          </a:xfrm>
          <a:prstGeom prst="ellipse">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500"/>
                                        <p:tgtEl>
                                          <p:spTgt spid="2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gtEl>
                                        <p:attrNameLst>
                                          <p:attrName>style.visibility</p:attrName>
                                        </p:attrNameLst>
                                      </p:cBhvr>
                                      <p:to>
                                        <p:strVal val="visible"/>
                                      </p:to>
                                    </p:set>
                                    <p:animEffect transition="in" filter="fade">
                                      <p:cBhvr>
                                        <p:cTn id="22"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1592</Words>
  <Application>Microsoft Office PowerPoint</Application>
  <PresentationFormat>Widescreen</PresentationFormat>
  <Paragraphs>204</Paragraphs>
  <Slides>16</Slides>
  <Notes>16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Noto Sans Symbols</vt:lpstr>
      <vt:lpstr>Arial</vt:lpstr>
      <vt:lpstr>Century Gothic</vt:lpstr>
      <vt:lpstr>Calibri</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Converting Fragments into Sentences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LIEVRE Stephanie [Serpentine Primary School]</dc:creator>
  <cp:lastModifiedBy>LE LIEVRE Stephanie [Serpentine Primary School]</cp:lastModifiedBy>
  <cp:revision>2</cp:revision>
  <dcterms:created xsi:type="dcterms:W3CDTF">2021-08-04T08:19:00Z</dcterms:created>
  <dcterms:modified xsi:type="dcterms:W3CDTF">2022-10-18T13:33:42Z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FDD9FA61CBA44517A2AD6580FA6E2DB6</vt:lpwstr>
  </property>
  <property fmtid="{D5CDD505-2E9C-101B-9397-08002B2CF9AE}" pid="3" name="KSOProductBuildVer">
    <vt:lpwstr>1033-11.2.0.11156</vt:lpwstr>
  </property>
</Properties>
</file>