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3" r:id="rId9"/>
    <p:sldId id="273" r:id="rId10"/>
    <p:sldId id="274" r:id="rId11"/>
    <p:sldId id="275" r:id="rId12"/>
    <p:sldId id="269" r:id="rId13"/>
    <p:sldId id="276" r:id="rId14"/>
    <p:sldId id="27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AsTr0+KheHO0wUgqVuzpHpW4G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5505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3087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9418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08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7520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48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Year: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Term: 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b="0" i="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Identify and define adverbs (of manner). Match to common verbs.</a:t>
            </a:r>
            <a:endParaRPr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Author: Ashe-Leigh Arrowsmith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dirty="0"/>
          </a:p>
        </p:txBody>
      </p:sp>
      <p:sp>
        <p:nvSpPr>
          <p:cNvPr id="200" name="Google Shape;200;p8"/>
          <p:cNvSpPr/>
          <p:nvPr/>
        </p:nvSpPr>
        <p:spPr>
          <a:xfrm>
            <a:off x="0" y="369331"/>
            <a:ext cx="6538092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verb</a:t>
            </a:r>
            <a:endParaRPr lang="en-AU" sz="20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an adverb to match the verb</a:t>
            </a:r>
            <a:endParaRPr lang="en-AU" sz="20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sym typeface="Century Gothic"/>
              </a:rPr>
              <a:t>Read the sentence</a:t>
            </a:r>
            <a:endParaRPr lang="en-AU" sz="2000" dirty="0"/>
          </a:p>
        </p:txBody>
      </p:sp>
      <p:sp>
        <p:nvSpPr>
          <p:cNvPr id="201" name="Google Shape;201;p8"/>
          <p:cNvSpPr txBox="1"/>
          <p:nvPr/>
        </p:nvSpPr>
        <p:spPr>
          <a:xfrm>
            <a:off x="10203336" y="913049"/>
            <a:ext cx="1988664" cy="95406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What’s the adverb?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How</a:t>
            </a:r>
            <a:r>
              <a:rPr lang="en-AU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did they finish their work?</a:t>
            </a:r>
            <a:endParaRPr sz="1400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371888" y="2082292"/>
            <a:ext cx="1162939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___________ finished their work so they could go to recess.</a:t>
            </a:r>
            <a:endParaRPr sz="32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8"/>
          <p:cNvSpPr txBox="1"/>
          <p:nvPr/>
        </p:nvSpPr>
        <p:spPr>
          <a:xfrm>
            <a:off x="455826" y="3763808"/>
            <a:ext cx="3297382" cy="58473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rgbClr val="00B050"/>
                </a:solidFill>
                <a:latin typeface="Century Gothic" panose="020B0502020202020204" pitchFamily="34" charset="0"/>
                <a:sym typeface="Arial"/>
              </a:rPr>
              <a:t>neatly</a:t>
            </a:r>
            <a:endParaRPr sz="3200" dirty="0">
              <a:solidFill>
                <a:srgbClr val="00B05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4151526" y="3759739"/>
            <a:ext cx="3297382" cy="58473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rgbClr val="00B05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slowly </a:t>
            </a:r>
            <a:endParaRPr sz="3200" dirty="0">
              <a:solidFill>
                <a:srgbClr val="00B05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8"/>
          <p:cNvSpPr txBox="1"/>
          <p:nvPr/>
        </p:nvSpPr>
        <p:spPr>
          <a:xfrm>
            <a:off x="7751976" y="3759739"/>
            <a:ext cx="3297382" cy="58473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rgbClr val="00B05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quickly</a:t>
            </a:r>
            <a:endParaRPr sz="3200" dirty="0">
              <a:solidFill>
                <a:srgbClr val="00B05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455825" y="5236823"/>
            <a:ext cx="1135186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sz="3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</a:t>
            </a:r>
            <a:r>
              <a:rPr lang="en-AU" sz="32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quickly</a:t>
            </a:r>
            <a:r>
              <a:rPr lang="en-AU" sz="3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finished their work so they could go to recess.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215;p9" descr="Logo, icon&#10;&#10;Description automatically generated">
            <a:extLst>
              <a:ext uri="{FF2B5EF4-FFF2-40B4-BE49-F238E27FC236}">
                <a16:creationId xmlns:a16="http://schemas.microsoft.com/office/drawing/2014/main" id="{6C75991C-C3AE-444D-B2D2-1849D882A5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16;p9" descr="Icon&#10;&#10;Description automatically generated">
            <a:extLst>
              <a:ext uri="{FF2B5EF4-FFF2-40B4-BE49-F238E27FC236}">
                <a16:creationId xmlns:a16="http://schemas.microsoft.com/office/drawing/2014/main" id="{F53F01EC-F1B9-4484-84E1-2B33B46D116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17;p9" descr="Icon&#10;&#10;Description automatically generated">
            <a:extLst>
              <a:ext uri="{FF2B5EF4-FFF2-40B4-BE49-F238E27FC236}">
                <a16:creationId xmlns:a16="http://schemas.microsoft.com/office/drawing/2014/main" id="{FCEBDAD6-2F01-414F-B935-64EDFB15F0A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18;p9" descr="Icon&#10;&#10;Description automatically generated">
            <a:extLst>
              <a:ext uri="{FF2B5EF4-FFF2-40B4-BE49-F238E27FC236}">
                <a16:creationId xmlns:a16="http://schemas.microsoft.com/office/drawing/2014/main" id="{91D49B78-4E44-47F5-9E88-9C698A424FA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22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dirty="0"/>
          </a:p>
        </p:txBody>
      </p:sp>
      <p:sp>
        <p:nvSpPr>
          <p:cNvPr id="200" name="Google Shape;200;p8"/>
          <p:cNvSpPr/>
          <p:nvPr/>
        </p:nvSpPr>
        <p:spPr>
          <a:xfrm>
            <a:off x="0" y="369331"/>
            <a:ext cx="6538092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verb</a:t>
            </a:r>
            <a:endParaRPr lang="en-AU" sz="20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an adverb to match the verb</a:t>
            </a:r>
            <a:endParaRPr lang="en-AU" sz="20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sym typeface="Century Gothic"/>
              </a:rPr>
              <a:t>Read the sentence</a:t>
            </a:r>
            <a:endParaRPr lang="en-AU" sz="2000" dirty="0"/>
          </a:p>
        </p:txBody>
      </p:sp>
      <p:sp>
        <p:nvSpPr>
          <p:cNvPr id="201" name="Google Shape;201;p8"/>
          <p:cNvSpPr txBox="1"/>
          <p:nvPr/>
        </p:nvSpPr>
        <p:spPr>
          <a:xfrm>
            <a:off x="10203336" y="913049"/>
            <a:ext cx="1988664" cy="95406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What’s the adverb?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How</a:t>
            </a:r>
            <a:r>
              <a:rPr lang="en-AU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did they brush their teeth?</a:t>
            </a:r>
            <a:endParaRPr sz="1400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371888" y="2082292"/>
            <a:ext cx="116293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brush my teeth ___________ before bed.</a:t>
            </a:r>
            <a:endParaRPr sz="32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8"/>
          <p:cNvSpPr txBox="1"/>
          <p:nvPr/>
        </p:nvSpPr>
        <p:spPr>
          <a:xfrm>
            <a:off x="455826" y="3763808"/>
            <a:ext cx="3297382" cy="58473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rgbClr val="00B050"/>
                </a:solidFill>
                <a:latin typeface="Century Gothic" panose="020B0502020202020204" pitchFamily="34" charset="0"/>
                <a:sym typeface="Arial"/>
              </a:rPr>
              <a:t>thoroughly</a:t>
            </a:r>
            <a:endParaRPr sz="3200" dirty="0">
              <a:solidFill>
                <a:srgbClr val="00B05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4151526" y="3759739"/>
            <a:ext cx="3297382" cy="58473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rgbClr val="00B05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carefully </a:t>
            </a:r>
            <a:endParaRPr sz="3200" dirty="0">
              <a:solidFill>
                <a:srgbClr val="00B05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8"/>
          <p:cNvSpPr txBox="1"/>
          <p:nvPr/>
        </p:nvSpPr>
        <p:spPr>
          <a:xfrm>
            <a:off x="7751976" y="3759739"/>
            <a:ext cx="3297382" cy="58473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rgbClr val="00B05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neatly</a:t>
            </a:r>
            <a:endParaRPr sz="3200" dirty="0">
              <a:solidFill>
                <a:srgbClr val="00B05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455826" y="5236823"/>
            <a:ext cx="86868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sz="3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brush my teeth </a:t>
            </a:r>
            <a:r>
              <a:rPr lang="en-AU" sz="32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thoroughly</a:t>
            </a:r>
            <a:r>
              <a:rPr lang="en-AU" sz="3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before bed.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215;p9" descr="Logo, icon&#10;&#10;Description automatically generated">
            <a:extLst>
              <a:ext uri="{FF2B5EF4-FFF2-40B4-BE49-F238E27FC236}">
                <a16:creationId xmlns:a16="http://schemas.microsoft.com/office/drawing/2014/main" id="{6C75991C-C3AE-444D-B2D2-1849D882A5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16;p9" descr="Icon&#10;&#10;Description automatically generated">
            <a:extLst>
              <a:ext uri="{FF2B5EF4-FFF2-40B4-BE49-F238E27FC236}">
                <a16:creationId xmlns:a16="http://schemas.microsoft.com/office/drawing/2014/main" id="{F53F01EC-F1B9-4484-84E1-2B33B46D116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17;p9" descr="Icon&#10;&#10;Description automatically generated">
            <a:extLst>
              <a:ext uri="{FF2B5EF4-FFF2-40B4-BE49-F238E27FC236}">
                <a16:creationId xmlns:a16="http://schemas.microsoft.com/office/drawing/2014/main" id="{FCEBDAD6-2F01-414F-B935-64EDFB15F0A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18;p9" descr="Icon&#10;&#10;Description automatically generated">
            <a:extLst>
              <a:ext uri="{FF2B5EF4-FFF2-40B4-BE49-F238E27FC236}">
                <a16:creationId xmlns:a16="http://schemas.microsoft.com/office/drawing/2014/main" id="{91D49B78-4E44-47F5-9E88-9C698A424FA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77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sp>
        <p:nvSpPr>
          <p:cNvPr id="295" name="Google Shape;295;p14"/>
          <p:cNvSpPr/>
          <p:nvPr/>
        </p:nvSpPr>
        <p:spPr>
          <a:xfrm>
            <a:off x="0" y="311074"/>
            <a:ext cx="7523922" cy="163117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verb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sym typeface="Century Gothic"/>
              </a:rPr>
              <a:t>Choose an adverb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with the adverb – think about where you will place it within the sentence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Reread to make sure your sentence makes sense.</a:t>
            </a:r>
            <a:endParaRPr dirty="0"/>
          </a:p>
        </p:txBody>
      </p:sp>
      <p:pic>
        <p:nvPicPr>
          <p:cNvPr id="296" name="Google Shape;296;p1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0629" y="96450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4"/>
          <p:cNvSpPr txBox="1"/>
          <p:nvPr/>
        </p:nvSpPr>
        <p:spPr>
          <a:xfrm>
            <a:off x="404001" y="4286959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Adverbs: quickly, softly, sadly</a:t>
            </a:r>
            <a:endParaRPr/>
          </a:p>
        </p:txBody>
      </p:sp>
      <p:sp>
        <p:nvSpPr>
          <p:cNvPr id="299" name="Google Shape;299;p14"/>
          <p:cNvSpPr txBox="1"/>
          <p:nvPr/>
        </p:nvSpPr>
        <p:spPr>
          <a:xfrm>
            <a:off x="404002" y="2928320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ran to school because she was late.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sp>
        <p:nvSpPr>
          <p:cNvPr id="295" name="Google Shape;295;p14"/>
          <p:cNvSpPr/>
          <p:nvPr/>
        </p:nvSpPr>
        <p:spPr>
          <a:xfrm>
            <a:off x="0" y="311074"/>
            <a:ext cx="7523922" cy="163117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verb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sym typeface="Century Gothic"/>
              </a:rPr>
              <a:t>Choose an adverb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with the adverb – think about where you will place it within the sentence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Reread to make sure your sentence makes sense.</a:t>
            </a:r>
            <a:endParaRPr dirty="0"/>
          </a:p>
        </p:txBody>
      </p:sp>
      <p:pic>
        <p:nvPicPr>
          <p:cNvPr id="296" name="Google Shape;296;p1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0629" y="96450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4"/>
          <p:cNvSpPr txBox="1"/>
          <p:nvPr/>
        </p:nvSpPr>
        <p:spPr>
          <a:xfrm>
            <a:off x="404001" y="4286959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Adverbs: sadly, sweetly, happily</a:t>
            </a:r>
            <a:endParaRPr dirty="0"/>
          </a:p>
        </p:txBody>
      </p:sp>
      <p:sp>
        <p:nvSpPr>
          <p:cNvPr id="299" name="Google Shape;299;p14"/>
          <p:cNvSpPr txBox="1"/>
          <p:nvPr/>
        </p:nvSpPr>
        <p:spPr>
          <a:xfrm>
            <a:off x="404002" y="2928320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bird chirped in the tree.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840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sp>
        <p:nvSpPr>
          <p:cNvPr id="295" name="Google Shape;295;p14"/>
          <p:cNvSpPr/>
          <p:nvPr/>
        </p:nvSpPr>
        <p:spPr>
          <a:xfrm>
            <a:off x="0" y="311074"/>
            <a:ext cx="7523922" cy="163117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verb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sym typeface="Century Gothic"/>
              </a:rPr>
              <a:t>Choose an adverb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with the adverb – think about where you will place it within the sentence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Reread to make sure your sentence makes sense.</a:t>
            </a:r>
            <a:endParaRPr dirty="0"/>
          </a:p>
        </p:txBody>
      </p:sp>
      <p:pic>
        <p:nvPicPr>
          <p:cNvPr id="296" name="Google Shape;296;p1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0629" y="96450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4"/>
          <p:cNvSpPr txBox="1"/>
          <p:nvPr/>
        </p:nvSpPr>
        <p:spPr>
          <a:xfrm>
            <a:off x="404001" y="4286959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Adverbs:</a:t>
            </a:r>
            <a:endParaRPr dirty="0"/>
          </a:p>
        </p:txBody>
      </p:sp>
      <p:sp>
        <p:nvSpPr>
          <p:cNvPr id="299" name="Google Shape;299;p14"/>
          <p:cNvSpPr txBox="1"/>
          <p:nvPr/>
        </p:nvSpPr>
        <p:spPr>
          <a:xfrm>
            <a:off x="404002" y="2928320"/>
            <a:ext cx="11611397" cy="58473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dk1"/>
                </a:solidFill>
                <a:latin typeface="Century Gothic"/>
                <a:sym typeface="Century Gothic"/>
              </a:rPr>
              <a:t>Add sentences based on topics/units/texts from class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83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identify adverbs and use them with common verbs.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99" name="Google Shape;99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06" name="Google Shape;106;p3"/>
          <p:cNvSpPr/>
          <p:nvPr/>
        </p:nvSpPr>
        <p:spPr>
          <a:xfrm>
            <a:off x="346496" y="1828455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289613" y="311162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She </a:t>
            </a:r>
            <a:r>
              <a:rPr lang="en-AU" sz="2000" b="1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sang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loudly.</a:t>
            </a:r>
            <a:endParaRPr sz="20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289613" y="4205267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He </a:t>
            </a:r>
            <a:r>
              <a:rPr lang="en-AU" sz="20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walked</a:t>
            </a: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quickly</a:t>
            </a: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the library.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289613" y="5262094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He </a:t>
            </a:r>
            <a:r>
              <a:rPr lang="en-AU" sz="20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cut</a:t>
            </a: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paper </a:t>
            </a:r>
            <a:r>
              <a:rPr lang="en-AU" sz="2000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carefully.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/>
          </a:p>
        </p:txBody>
      </p:sp>
      <p:sp>
        <p:nvSpPr>
          <p:cNvPr id="111" name="Google Shape;111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10181939" y="1250631"/>
            <a:ext cx="1988664" cy="2893059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adverb?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an example of an adverb?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</a:t>
            </a: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did she sing?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did he walk?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 we cut the paper?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dirty="0"/>
          </a:p>
        </p:txBody>
      </p:sp>
      <p:pic>
        <p:nvPicPr>
          <p:cNvPr id="113" name="Google Shape;113;p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78"/>
          <a:stretch/>
        </p:blipFill>
        <p:spPr>
          <a:xfrm>
            <a:off x="4122189" y="1738796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33;p4">
            <a:extLst>
              <a:ext uri="{FF2B5EF4-FFF2-40B4-BE49-F238E27FC236}">
                <a16:creationId xmlns:a16="http://schemas.microsoft.com/office/drawing/2014/main" id="{FDC591B8-A641-4C43-AF2E-460DA24109E2}"/>
              </a:ext>
            </a:extLst>
          </p:cNvPr>
          <p:cNvSpPr txBox="1"/>
          <p:nvPr/>
        </p:nvSpPr>
        <p:spPr>
          <a:xfrm>
            <a:off x="0" y="354632"/>
            <a:ext cx="8858464" cy="1030172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Adverbs are words that modify or describe a verb.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often tell us HOW something is happening or how it happened.</a:t>
            </a:r>
          </a:p>
          <a:p>
            <a:pPr marL="228600" indent="-228600">
              <a:lnSpc>
                <a:spcPct val="90000"/>
              </a:lnSpc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often end in –</a:t>
            </a:r>
            <a:r>
              <a:rPr lang="en-AU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ly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but not always! </a:t>
            </a:r>
            <a:endParaRPr lang="en-AU"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22" name="Google Shape;122;p4"/>
          <p:cNvSpPr/>
          <p:nvPr/>
        </p:nvSpPr>
        <p:spPr>
          <a:xfrm>
            <a:off x="503891" y="1818983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 dirty="0"/>
          </a:p>
        </p:txBody>
      </p:sp>
      <p:sp>
        <p:nvSpPr>
          <p:cNvPr id="123" name="Google Shape;123;p4"/>
          <p:cNvSpPr txBox="1"/>
          <p:nvPr/>
        </p:nvSpPr>
        <p:spPr>
          <a:xfrm>
            <a:off x="434676" y="2969147"/>
            <a:ext cx="118455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 panose="020B0502020202020204" pitchFamily="34" charset="0"/>
                <a:ea typeface="Verdana"/>
                <a:cs typeface="Century Gothic"/>
                <a:sym typeface="Verdana"/>
              </a:rPr>
              <a:t>1. It was a </a:t>
            </a:r>
            <a:r>
              <a:rPr lang="en-AU" sz="2000" b="1" u="sng" dirty="0">
                <a:solidFill>
                  <a:schemeClr val="dk1"/>
                </a:solidFill>
                <a:latin typeface="Century Gothic" panose="020B0502020202020204" pitchFamily="34" charset="0"/>
                <a:ea typeface="Verdana"/>
                <a:cs typeface="Century Gothic"/>
                <a:sym typeface="Verdana"/>
              </a:rPr>
              <a:t>chilly</a:t>
            </a:r>
            <a:r>
              <a:rPr lang="en-AU" sz="2000" b="1" dirty="0">
                <a:solidFill>
                  <a:schemeClr val="dk1"/>
                </a:solidFill>
                <a:latin typeface="Century Gothic" panose="020B0502020202020204" pitchFamily="34" charset="0"/>
                <a:ea typeface="Verdana"/>
                <a:cs typeface="Century Gothic"/>
                <a:sym typeface="Verdana"/>
              </a:rPr>
              <a:t> day.</a:t>
            </a:r>
            <a:endParaRPr sz="2000" b="1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346496" y="4707878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The </a:t>
            </a:r>
            <a:r>
              <a:rPr lang="en-AU" sz="2000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ugly</a:t>
            </a: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duckling turned into a Swan.</a:t>
            </a: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467265" y="3477311"/>
            <a:ext cx="7241276" cy="64629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i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chilly</a:t>
            </a: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ends in –</a:t>
            </a:r>
            <a:r>
              <a:rPr lang="en-AU" sz="1800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ly</a:t>
            </a: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but it is not an adverb. It is an adjective as it is describing or modifying a noun!</a:t>
            </a:r>
            <a:endParaRPr dirty="0"/>
          </a:p>
        </p:txBody>
      </p:sp>
      <p:sp>
        <p:nvSpPr>
          <p:cNvPr id="126" name="Google Shape;126;p4"/>
          <p:cNvSpPr txBox="1"/>
          <p:nvPr/>
        </p:nvSpPr>
        <p:spPr>
          <a:xfrm>
            <a:off x="469702" y="5553013"/>
            <a:ext cx="7238839" cy="64629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AU" sz="1800" i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ugly</a:t>
            </a: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ends in –</a:t>
            </a:r>
            <a:r>
              <a:rPr lang="en-AU" sz="1800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ly</a:t>
            </a: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but it is not an adverb. It is an adjective as it is describing or modifying a noun!</a:t>
            </a:r>
            <a:endParaRPr lang="en-AU" sz="1800" dirty="0"/>
          </a:p>
        </p:txBody>
      </p:sp>
      <p:pic>
        <p:nvPicPr>
          <p:cNvPr id="127" name="Google Shape;127;p4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3445543" y="1739437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10203336" y="1141144"/>
            <a:ext cx="1988664" cy="123110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an adverb?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0" name="Google Shape;130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0" y="354632"/>
            <a:ext cx="8858464" cy="1030172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Adverbs are words that modify or describe a verb.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often tell us HOW something is happening or how it happened.</a:t>
            </a:r>
          </a:p>
          <a:p>
            <a:pPr marL="228600" indent="-228600">
              <a:lnSpc>
                <a:spcPct val="90000"/>
              </a:lnSpc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often end in –</a:t>
            </a:r>
            <a:r>
              <a:rPr lang="en-AU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ly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but not always! </a:t>
            </a:r>
            <a:endParaRPr lang="en-AU"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endParaRPr dirty="0"/>
          </a:p>
        </p:txBody>
      </p:sp>
      <p:pic>
        <p:nvPicPr>
          <p:cNvPr id="1026" name="Picture 2" descr="How the Wind Chill Makes Cold Days Even Worse | Mental Floss">
            <a:extLst>
              <a:ext uri="{FF2B5EF4-FFF2-40B4-BE49-F238E27FC236}">
                <a16:creationId xmlns:a16="http://schemas.microsoft.com/office/drawing/2014/main" id="{2650F0D1-3360-4794-BFA0-860F33627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267" y="2624606"/>
            <a:ext cx="2806029" cy="157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ugly duckling – Էլեն Հովհաննիսյան">
            <a:extLst>
              <a:ext uri="{FF2B5EF4-FFF2-40B4-BE49-F238E27FC236}">
                <a16:creationId xmlns:a16="http://schemas.microsoft.com/office/drawing/2014/main" id="{8A479D99-3689-4E6A-8A10-D03C128F2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267" y="4543812"/>
            <a:ext cx="3124115" cy="220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0" cy="59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39" name="Google Shape;139;p5"/>
          <p:cNvSpPr/>
          <p:nvPr/>
        </p:nvSpPr>
        <p:spPr>
          <a:xfrm>
            <a:off x="246262" y="2822098"/>
            <a:ext cx="6909912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played the piano beautifully.</a:t>
            </a:r>
            <a:endParaRPr dirty="0"/>
          </a:p>
        </p:txBody>
      </p:sp>
      <p:sp>
        <p:nvSpPr>
          <p:cNvPr id="140" name="Google Shape;140;p5"/>
          <p:cNvSpPr txBox="1"/>
          <p:nvPr/>
        </p:nvSpPr>
        <p:spPr>
          <a:xfrm>
            <a:off x="246262" y="4213770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trees were swaying wildly in the wind.</a:t>
            </a:r>
            <a:endParaRPr dirty="0"/>
          </a:p>
        </p:txBody>
      </p:sp>
      <p:sp>
        <p:nvSpPr>
          <p:cNvPr id="141" name="Google Shape;141;p5"/>
          <p:cNvSpPr txBox="1"/>
          <p:nvPr/>
        </p:nvSpPr>
        <p:spPr>
          <a:xfrm>
            <a:off x="259932" y="5615358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boy was happily skipping to class.</a:t>
            </a:r>
            <a:endParaRPr dirty="0"/>
          </a:p>
        </p:txBody>
      </p:sp>
      <p:sp>
        <p:nvSpPr>
          <p:cNvPr id="142" name="Google Shape;142;p5"/>
          <p:cNvSpPr/>
          <p:nvPr/>
        </p:nvSpPr>
        <p:spPr>
          <a:xfrm>
            <a:off x="-1" y="391869"/>
            <a:ext cx="7762461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sym typeface="Century Gothic"/>
              </a:rPr>
              <a:t>Identify the verb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adverb that shows HOW (modifies the verb)</a:t>
            </a:r>
            <a:endParaRPr dirty="0"/>
          </a:p>
        </p:txBody>
      </p:sp>
      <p:sp>
        <p:nvSpPr>
          <p:cNvPr id="143" name="Google Shape;143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10061817" y="1027753"/>
            <a:ext cx="2148647" cy="363172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verb in this sentence?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sym typeface="Century Gothic"/>
              </a:rPr>
              <a:t>What is the adverb?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you know that is the adverb?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sym typeface="Century Gothic"/>
              </a:rPr>
              <a:t>Can you think of another adverb for that sentence?</a:t>
            </a:r>
            <a:endParaRPr dirty="0"/>
          </a:p>
        </p:txBody>
      </p:sp>
      <p:pic>
        <p:nvPicPr>
          <p:cNvPr id="145" name="Google Shape;145;p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5"/>
          <p:cNvCxnSpPr>
            <a:cxnSpLocks/>
          </p:cNvCxnSpPr>
          <p:nvPr/>
        </p:nvCxnSpPr>
        <p:spPr>
          <a:xfrm>
            <a:off x="3968164" y="3232796"/>
            <a:ext cx="1577871" cy="0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5"/>
          <p:cNvCxnSpPr>
            <a:cxnSpLocks/>
          </p:cNvCxnSpPr>
          <p:nvPr/>
        </p:nvCxnSpPr>
        <p:spPr>
          <a:xfrm>
            <a:off x="4084983" y="4589892"/>
            <a:ext cx="1033669" cy="0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5"/>
          <p:cNvCxnSpPr>
            <a:cxnSpLocks/>
          </p:cNvCxnSpPr>
          <p:nvPr/>
        </p:nvCxnSpPr>
        <p:spPr>
          <a:xfrm>
            <a:off x="2353358" y="6056651"/>
            <a:ext cx="1347860" cy="0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" name="Google Shape;152;p5"/>
          <p:cNvSpPr/>
          <p:nvPr/>
        </p:nvSpPr>
        <p:spPr>
          <a:xfrm>
            <a:off x="2667549" y="4099269"/>
            <a:ext cx="1347860" cy="560197"/>
          </a:xfrm>
          <a:prstGeom prst="ellipse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3658424" y="5600807"/>
            <a:ext cx="1433447" cy="466616"/>
          </a:xfrm>
          <a:prstGeom prst="ellipse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52;p5">
            <a:extLst>
              <a:ext uri="{FF2B5EF4-FFF2-40B4-BE49-F238E27FC236}">
                <a16:creationId xmlns:a16="http://schemas.microsoft.com/office/drawing/2014/main" id="{54299574-5B41-4260-996F-122BFD017A04}"/>
              </a:ext>
            </a:extLst>
          </p:cNvPr>
          <p:cNvSpPr/>
          <p:nvPr/>
        </p:nvSpPr>
        <p:spPr>
          <a:xfrm>
            <a:off x="940894" y="2822098"/>
            <a:ext cx="1265593" cy="606902"/>
          </a:xfrm>
          <a:prstGeom prst="ellipse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131;p4" descr="Icon&#10;&#10;Description automatically generated">
            <a:extLst>
              <a:ext uri="{FF2B5EF4-FFF2-40B4-BE49-F238E27FC236}">
                <a16:creationId xmlns:a16="http://schemas.microsoft.com/office/drawing/2014/main" id="{1666051F-C278-4C97-823C-2F837D1B094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16724" y="100832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>
            <a:spLocks noGrp="1"/>
          </p:cNvSpPr>
          <p:nvPr>
            <p:ph type="body" idx="1"/>
          </p:nvPr>
        </p:nvSpPr>
        <p:spPr>
          <a:xfrm>
            <a:off x="191899" y="738032"/>
            <a:ext cx="8863797" cy="944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AU" sz="2000" b="1" dirty="0"/>
              <a:t>Which sentences contain adverbs?</a:t>
            </a:r>
            <a:endParaRPr sz="1200" dirty="0"/>
          </a:p>
        </p:txBody>
      </p:sp>
      <p:sp>
        <p:nvSpPr>
          <p:cNvPr id="161" name="Google Shape;161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10203336" y="917628"/>
            <a:ext cx="1988664" cy="27392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of a sentence with an adverb?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through each option one-at-a-time once students have answered on their whiteboards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3" name="Google Shape;163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623" y="129163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416" y="21777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2416" y="297610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9946" y="3954658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6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 descr="Logo, 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6"/>
          <p:cNvSpPr/>
          <p:nvPr/>
        </p:nvSpPr>
        <p:spPr>
          <a:xfrm>
            <a:off x="751424" y="1199356"/>
            <a:ext cx="9271371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Clr>
                <a:schemeClr val="dk1"/>
              </a:buClr>
              <a:buSzPts val="1800"/>
            </a:pPr>
            <a:r>
              <a:rPr lang="en-AU" sz="280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They patiently sat during the school assembly.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AU" sz="2800" dirty="0">
              <a:latin typeface="Century Gothic" panose="020B0502020202020204" pitchFamily="34" charset="0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AU" sz="280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They sat during the school assembly.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AU" sz="2800" dirty="0">
              <a:latin typeface="Century Gothic" panose="020B0502020202020204" pitchFamily="34" charset="0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AU" sz="280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The dragon flew quickly to the top of the mountain.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AU" sz="2800" dirty="0">
              <a:latin typeface="Century Gothic" panose="020B0502020202020204" pitchFamily="34" charset="0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AU" sz="280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He was bored with his maths work, so he drew a picture. </a:t>
            </a:r>
            <a:endParaRPr lang="en-AU" sz="2800" dirty="0">
              <a:latin typeface="Century Gothic" panose="020B0502020202020204" pitchFamily="34" charset="0"/>
            </a:endParaRPr>
          </a:p>
        </p:txBody>
      </p:sp>
      <p:pic>
        <p:nvPicPr>
          <p:cNvPr id="170" name="Google Shape;170;p6"/>
          <p:cNvPicPr preferRelativeResize="0"/>
          <p:nvPr/>
        </p:nvPicPr>
        <p:blipFill rotWithShape="1">
          <a:blip r:embed="rId9">
            <a:alphaModFix/>
          </a:blip>
          <a:srcRect b="10582"/>
          <a:stretch/>
        </p:blipFill>
        <p:spPr>
          <a:xfrm>
            <a:off x="8915021" y="1475028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/>
          <p:cNvPicPr preferRelativeResize="0"/>
          <p:nvPr/>
        </p:nvPicPr>
        <p:blipFill rotWithShape="1">
          <a:blip r:embed="rId9">
            <a:alphaModFix/>
          </a:blip>
          <a:srcRect b="10582"/>
          <a:stretch/>
        </p:blipFill>
        <p:spPr>
          <a:xfrm>
            <a:off x="9794944" y="3216614"/>
            <a:ext cx="395901" cy="26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 descr="See the source image"/>
          <p:cNvPicPr preferRelativeResize="0"/>
          <p:nvPr/>
        </p:nvPicPr>
        <p:blipFill rotWithShape="1">
          <a:blip r:embed="rId10">
            <a:alphaModFix/>
          </a:blip>
          <a:srcRect l="50750"/>
          <a:stretch/>
        </p:blipFill>
        <p:spPr>
          <a:xfrm>
            <a:off x="7700385" y="2379408"/>
            <a:ext cx="344594" cy="270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 descr="See the source image"/>
          <p:cNvPicPr preferRelativeResize="0"/>
          <p:nvPr/>
        </p:nvPicPr>
        <p:blipFill rotWithShape="1">
          <a:blip r:embed="rId10">
            <a:alphaModFix/>
          </a:blip>
          <a:srcRect l="50750"/>
          <a:stretch/>
        </p:blipFill>
        <p:spPr>
          <a:xfrm>
            <a:off x="9145428" y="4131352"/>
            <a:ext cx="350327" cy="32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0" cy="59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39" name="Google Shape;139;p5"/>
          <p:cNvSpPr/>
          <p:nvPr/>
        </p:nvSpPr>
        <p:spPr>
          <a:xfrm>
            <a:off x="246261" y="2822098"/>
            <a:ext cx="8937495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danced gracefully in the school performance.</a:t>
            </a:r>
            <a:endParaRPr lang="en-AU" sz="2800" dirty="0"/>
          </a:p>
        </p:txBody>
      </p:sp>
      <p:sp>
        <p:nvSpPr>
          <p:cNvPr id="140" name="Google Shape;140;p5"/>
          <p:cNvSpPr txBox="1"/>
          <p:nvPr/>
        </p:nvSpPr>
        <p:spPr>
          <a:xfrm>
            <a:off x="246262" y="4213770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600"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little puppy barked angrily at the scared postman.</a:t>
            </a:r>
            <a:endParaRPr dirty="0"/>
          </a:p>
        </p:txBody>
      </p:sp>
      <p:sp>
        <p:nvSpPr>
          <p:cNvPr id="141" name="Google Shape;141;p5"/>
          <p:cNvSpPr txBox="1"/>
          <p:nvPr/>
        </p:nvSpPr>
        <p:spPr>
          <a:xfrm>
            <a:off x="259932" y="5615358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600"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grumpily washed the dishes.</a:t>
            </a:r>
            <a:endParaRPr lang="en-AU" sz="2800" dirty="0"/>
          </a:p>
        </p:txBody>
      </p:sp>
      <p:sp>
        <p:nvSpPr>
          <p:cNvPr id="143" name="Google Shape;143;p5"/>
          <p:cNvSpPr txBox="1"/>
          <p:nvPr/>
        </p:nvSpPr>
        <p:spPr>
          <a:xfrm>
            <a:off x="0" y="-1"/>
            <a:ext cx="4681330" cy="369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Development- re-clarification</a:t>
            </a:r>
            <a:endParaRPr dirty="0"/>
          </a:p>
        </p:txBody>
      </p:sp>
      <p:pic>
        <p:nvPicPr>
          <p:cNvPr id="145" name="Google Shape;145;p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5"/>
          <p:cNvCxnSpPr>
            <a:cxnSpLocks/>
          </p:cNvCxnSpPr>
          <p:nvPr/>
        </p:nvCxnSpPr>
        <p:spPr>
          <a:xfrm>
            <a:off x="2526990" y="3267383"/>
            <a:ext cx="1408906" cy="0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5"/>
          <p:cNvCxnSpPr>
            <a:cxnSpLocks/>
          </p:cNvCxnSpPr>
          <p:nvPr/>
        </p:nvCxnSpPr>
        <p:spPr>
          <a:xfrm>
            <a:off x="4046178" y="4609934"/>
            <a:ext cx="1072474" cy="0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5"/>
          <p:cNvCxnSpPr>
            <a:cxnSpLocks/>
          </p:cNvCxnSpPr>
          <p:nvPr/>
        </p:nvCxnSpPr>
        <p:spPr>
          <a:xfrm>
            <a:off x="560452" y="5983395"/>
            <a:ext cx="1347860" cy="0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" name="Google Shape;152;p5"/>
          <p:cNvSpPr/>
          <p:nvPr/>
        </p:nvSpPr>
        <p:spPr>
          <a:xfrm>
            <a:off x="2764794" y="4101099"/>
            <a:ext cx="1281383" cy="558378"/>
          </a:xfrm>
          <a:prstGeom prst="ellipse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1972038" y="5625030"/>
            <a:ext cx="1433447" cy="466616"/>
          </a:xfrm>
          <a:prstGeom prst="ellipse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52;p5">
            <a:extLst>
              <a:ext uri="{FF2B5EF4-FFF2-40B4-BE49-F238E27FC236}">
                <a16:creationId xmlns:a16="http://schemas.microsoft.com/office/drawing/2014/main" id="{54299574-5B41-4260-996F-122BFD017A04}"/>
              </a:ext>
            </a:extLst>
          </p:cNvPr>
          <p:cNvSpPr/>
          <p:nvPr/>
        </p:nvSpPr>
        <p:spPr>
          <a:xfrm>
            <a:off x="1013055" y="2655555"/>
            <a:ext cx="1408906" cy="753043"/>
          </a:xfrm>
          <a:prstGeom prst="ellipse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131;p4" descr="Icon&#10;&#10;Description automatically generated">
            <a:extLst>
              <a:ext uri="{FF2B5EF4-FFF2-40B4-BE49-F238E27FC236}">
                <a16:creationId xmlns:a16="http://schemas.microsoft.com/office/drawing/2014/main" id="{1666051F-C278-4C97-823C-2F837D1B094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16724" y="100832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44;p5">
            <a:extLst>
              <a:ext uri="{FF2B5EF4-FFF2-40B4-BE49-F238E27FC236}">
                <a16:creationId xmlns:a16="http://schemas.microsoft.com/office/drawing/2014/main" id="{B0470316-BB99-4707-AFAE-9B9ED826C3C5}"/>
              </a:ext>
            </a:extLst>
          </p:cNvPr>
          <p:cNvSpPr txBox="1"/>
          <p:nvPr/>
        </p:nvSpPr>
        <p:spPr>
          <a:xfrm>
            <a:off x="10061817" y="1027753"/>
            <a:ext cx="2148647" cy="363172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verb in this sentence?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sym typeface="Century Gothic"/>
              </a:rPr>
              <a:t>What is the adverb?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you know that is the adverb?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sym typeface="Century Gothic"/>
              </a:rPr>
              <a:t>Can you think of another adverb for that sentence?</a:t>
            </a:r>
            <a:endParaRPr dirty="0"/>
          </a:p>
        </p:txBody>
      </p:sp>
      <p:sp>
        <p:nvSpPr>
          <p:cNvPr id="20" name="Google Shape;142;p5">
            <a:extLst>
              <a:ext uri="{FF2B5EF4-FFF2-40B4-BE49-F238E27FC236}">
                <a16:creationId xmlns:a16="http://schemas.microsoft.com/office/drawing/2014/main" id="{371E3116-AE44-4F08-BF2B-3FD93669F000}"/>
              </a:ext>
            </a:extLst>
          </p:cNvPr>
          <p:cNvSpPr/>
          <p:nvPr/>
        </p:nvSpPr>
        <p:spPr>
          <a:xfrm>
            <a:off x="-1" y="391869"/>
            <a:ext cx="7762461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sym typeface="Century Gothic"/>
              </a:rPr>
              <a:t>Identify the verb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adverb that shows HOW (modifies the verb)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782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0" y="369331"/>
            <a:ext cx="6538092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verb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an adverb to match the verb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sym typeface="Century Gothic"/>
              </a:rPr>
              <a:t>Read the sentence</a:t>
            </a:r>
            <a:endParaRPr dirty="0"/>
          </a:p>
        </p:txBody>
      </p:sp>
      <p:sp>
        <p:nvSpPr>
          <p:cNvPr id="201" name="Google Shape;201;p8"/>
          <p:cNvSpPr txBox="1"/>
          <p:nvPr/>
        </p:nvSpPr>
        <p:spPr>
          <a:xfrm>
            <a:off x="10203336" y="913049"/>
            <a:ext cx="1988664" cy="73862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What’s the adverb?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How</a:t>
            </a:r>
            <a:r>
              <a:rPr lang="en-AU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did he speak?</a:t>
            </a:r>
            <a:endParaRPr sz="1400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2" name="Google Shape;202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8"/>
          <p:cNvSpPr txBox="1"/>
          <p:nvPr/>
        </p:nvSpPr>
        <p:spPr>
          <a:xfrm>
            <a:off x="361950" y="2513487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spoke ____________ to the children.</a:t>
            </a:r>
            <a:endParaRPr sz="32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8"/>
          <p:cNvSpPr txBox="1"/>
          <p:nvPr/>
        </p:nvSpPr>
        <p:spPr>
          <a:xfrm>
            <a:off x="455826" y="3763808"/>
            <a:ext cx="3297382" cy="58473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rgbClr val="00B050"/>
                </a:solidFill>
                <a:latin typeface="Century Gothic" panose="020B0502020202020204" pitchFamily="34" charset="0"/>
                <a:sym typeface="Arial"/>
              </a:rPr>
              <a:t>kindly</a:t>
            </a:r>
            <a:endParaRPr sz="3200" dirty="0">
              <a:solidFill>
                <a:srgbClr val="00B05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4151526" y="3759739"/>
            <a:ext cx="3297382" cy="58473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rgbClr val="00B05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sternly</a:t>
            </a:r>
            <a:endParaRPr sz="3200" dirty="0">
              <a:solidFill>
                <a:srgbClr val="00B05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8"/>
          <p:cNvSpPr txBox="1"/>
          <p:nvPr/>
        </p:nvSpPr>
        <p:spPr>
          <a:xfrm>
            <a:off x="7751976" y="3759739"/>
            <a:ext cx="3297382" cy="58473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rgbClr val="00B05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calmly</a:t>
            </a:r>
            <a:endParaRPr sz="3200" dirty="0">
              <a:solidFill>
                <a:srgbClr val="00B05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455826" y="5236823"/>
            <a:ext cx="86868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sz="3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spoke </a:t>
            </a:r>
            <a:r>
              <a:rPr lang="en-AU" sz="32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kindly</a:t>
            </a:r>
            <a:r>
              <a:rPr lang="en-AU" sz="3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the children.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dirty="0"/>
          </a:p>
        </p:txBody>
      </p:sp>
      <p:sp>
        <p:nvSpPr>
          <p:cNvPr id="200" name="Google Shape;200;p8"/>
          <p:cNvSpPr/>
          <p:nvPr/>
        </p:nvSpPr>
        <p:spPr>
          <a:xfrm>
            <a:off x="0" y="369331"/>
            <a:ext cx="6538092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verb</a:t>
            </a:r>
            <a:endParaRPr lang="en-AU" sz="20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an adverb to match the verb</a:t>
            </a:r>
            <a:endParaRPr lang="en-AU" sz="20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sym typeface="Century Gothic"/>
              </a:rPr>
              <a:t>Read the sentence</a:t>
            </a:r>
            <a:endParaRPr lang="en-AU" sz="2000" dirty="0"/>
          </a:p>
        </p:txBody>
      </p:sp>
      <p:sp>
        <p:nvSpPr>
          <p:cNvPr id="201" name="Google Shape;201;p8"/>
          <p:cNvSpPr txBox="1"/>
          <p:nvPr/>
        </p:nvSpPr>
        <p:spPr>
          <a:xfrm>
            <a:off x="10203336" y="913049"/>
            <a:ext cx="1988664" cy="73862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What’s the adverb?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How</a:t>
            </a:r>
            <a:r>
              <a:rPr lang="en-AU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did she dance?</a:t>
            </a:r>
            <a:endParaRPr sz="1400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361950" y="2513487"/>
            <a:ext cx="1138610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ballerina twirled __________ across the dance floor.</a:t>
            </a:r>
            <a:endParaRPr sz="32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8"/>
          <p:cNvSpPr txBox="1"/>
          <p:nvPr/>
        </p:nvSpPr>
        <p:spPr>
          <a:xfrm>
            <a:off x="455826" y="3763808"/>
            <a:ext cx="3297382" cy="58473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AU" sz="3200" dirty="0">
                <a:solidFill>
                  <a:srgbClr val="00B05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clumsily</a:t>
            </a:r>
            <a:endParaRPr sz="3200" dirty="0">
              <a:solidFill>
                <a:srgbClr val="00B05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4151526" y="3759739"/>
            <a:ext cx="3297382" cy="58473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AU" sz="3200">
                <a:solidFill>
                  <a:srgbClr val="00B050"/>
                </a:solidFill>
                <a:latin typeface="Century Gothic" panose="020B0502020202020204" pitchFamily="34" charset="0"/>
              </a:rPr>
              <a:t>gracefully</a:t>
            </a:r>
            <a:endParaRPr lang="en-AU" sz="3200" dirty="0">
              <a:solidFill>
                <a:srgbClr val="00B05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8"/>
          <p:cNvSpPr txBox="1"/>
          <p:nvPr/>
        </p:nvSpPr>
        <p:spPr>
          <a:xfrm>
            <a:off x="7751976" y="3759739"/>
            <a:ext cx="3297382" cy="58473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rgbClr val="00B05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crazily</a:t>
            </a:r>
            <a:endParaRPr sz="3200" dirty="0">
              <a:solidFill>
                <a:srgbClr val="00B05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455825" y="5236823"/>
            <a:ext cx="1024861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sz="3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ballerina twirled </a:t>
            </a:r>
            <a:r>
              <a:rPr lang="en-AU" sz="32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gracefully </a:t>
            </a:r>
            <a:r>
              <a:rPr lang="en-AU" sz="3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across the dance floor.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215;p9" descr="Logo, icon&#10;&#10;Description automatically generated">
            <a:extLst>
              <a:ext uri="{FF2B5EF4-FFF2-40B4-BE49-F238E27FC236}">
                <a16:creationId xmlns:a16="http://schemas.microsoft.com/office/drawing/2014/main" id="{6C75991C-C3AE-444D-B2D2-1849D882A5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16;p9" descr="Icon&#10;&#10;Description automatically generated">
            <a:extLst>
              <a:ext uri="{FF2B5EF4-FFF2-40B4-BE49-F238E27FC236}">
                <a16:creationId xmlns:a16="http://schemas.microsoft.com/office/drawing/2014/main" id="{F53F01EC-F1B9-4484-84E1-2B33B46D116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17;p9" descr="Icon&#10;&#10;Description automatically generated">
            <a:extLst>
              <a:ext uri="{FF2B5EF4-FFF2-40B4-BE49-F238E27FC236}">
                <a16:creationId xmlns:a16="http://schemas.microsoft.com/office/drawing/2014/main" id="{FCEBDAD6-2F01-414F-B935-64EDFB15F0A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18;p9" descr="Icon&#10;&#10;Description automatically generated">
            <a:extLst>
              <a:ext uri="{FF2B5EF4-FFF2-40B4-BE49-F238E27FC236}">
                <a16:creationId xmlns:a16="http://schemas.microsoft.com/office/drawing/2014/main" id="{91D49B78-4E44-47F5-9E88-9C698A424FA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04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838</Words>
  <Application>Microsoft Office PowerPoint</Application>
  <PresentationFormat>Widescreen</PresentationFormat>
  <Paragraphs>142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Noto Sans Symbols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2</cp:revision>
  <dcterms:created xsi:type="dcterms:W3CDTF">2021-08-04T08:19:39Z</dcterms:created>
  <dcterms:modified xsi:type="dcterms:W3CDTF">2023-04-04T13:30:34Z</dcterms:modified>
</cp:coreProperties>
</file>