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5" r:id="rId3"/>
    <p:sldId id="271" r:id="rId4"/>
    <p:sldId id="283" r:id="rId5"/>
    <p:sldId id="302" r:id="rId6"/>
    <p:sldId id="303" r:id="rId7"/>
    <p:sldId id="306" r:id="rId8"/>
    <p:sldId id="307" r:id="rId9"/>
    <p:sldId id="304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6" r:id="rId18"/>
    <p:sldId id="315" r:id="rId19"/>
    <p:sldId id="316" r:id="rId20"/>
    <p:sldId id="317" r:id="rId21"/>
    <p:sldId id="319" r:id="rId22"/>
    <p:sldId id="320" r:id="rId23"/>
    <p:sldId id="321" r:id="rId24"/>
    <p:sldId id="322" r:id="rId25"/>
    <p:sldId id="323" r:id="rId26"/>
    <p:sldId id="324" r:id="rId27"/>
    <p:sldId id="328" r:id="rId28"/>
    <p:sldId id="325" r:id="rId29"/>
    <p:sldId id="32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19/07/2022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9401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I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70084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1244915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WE DO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15104F-6B1E-42E1-9F7F-B855DD9D3DA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8" y="778934"/>
            <a:ext cx="8492382" cy="5820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FC7D70-3314-4844-815E-16EC349B173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839200" y="778934"/>
            <a:ext cx="3098801" cy="5820274"/>
          </a:xfrm>
          <a:prstGeom prst="roundRect">
            <a:avLst>
              <a:gd name="adj" fmla="val 6467"/>
            </a:avLst>
          </a:prstGeom>
          <a:ln>
            <a:solidFill>
              <a:schemeClr val="accent1"/>
            </a:solidFill>
          </a:ln>
          <a:effectLst/>
        </p:spPr>
        <p:txBody>
          <a:bodyPr lIns="270000" tIns="270000" rIns="270000" bIns="270000"/>
          <a:lstStyle>
            <a:lvl1pPr marL="0" indent="0">
              <a:lnSpc>
                <a:spcPct val="100000"/>
              </a:lnSpc>
              <a:buNone/>
              <a:defRPr sz="2000">
                <a:latin typeface="Arial Rounded MT Bold" panose="020F0704030504030204" pitchFamily="34" charset="0"/>
              </a:defRPr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AU" dirty="0"/>
              <a:t>Steps to follow…</a:t>
            </a:r>
          </a:p>
        </p:txBody>
      </p:sp>
    </p:spTree>
    <p:extLst>
      <p:ext uri="{BB962C8B-B14F-4D97-AF65-F5344CB8AC3E}">
        <p14:creationId xmlns:p14="http://schemas.microsoft.com/office/powerpoint/2010/main" val="3691327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Demonstration/Final Hinge-Point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675762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Objective Demonstration / Final Hinge-Point Question</a:t>
            </a:r>
          </a:p>
        </p:txBody>
      </p:sp>
    </p:spTree>
    <p:extLst>
      <p:ext uri="{BB962C8B-B14F-4D97-AF65-F5344CB8AC3E}">
        <p14:creationId xmlns:p14="http://schemas.microsoft.com/office/powerpoint/2010/main" val="125295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OU DO / Independent 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D535A-6781-4D91-A8AD-4D859137FFC9}"/>
              </a:ext>
            </a:extLst>
          </p:cNvPr>
          <p:cNvSpPr txBox="1"/>
          <p:nvPr userDrawn="1"/>
        </p:nvSpPr>
        <p:spPr>
          <a:xfrm>
            <a:off x="154907" y="141439"/>
            <a:ext cx="4266091" cy="511704"/>
          </a:xfrm>
          <a:prstGeom prst="round2DiagRect">
            <a:avLst/>
          </a:prstGeom>
          <a:solidFill>
            <a:srgbClr val="15498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1400" b="0" i="0">
                <a:solidFill>
                  <a:schemeClr val="bg1"/>
                </a:solidFill>
                <a:latin typeface="Arial Rounded MT Bold" panose="020F0704030504030204" pitchFamily="34" charset="0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 sz="2000" dirty="0"/>
              <a:t>YOU DO / 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7223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19/07/2022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19/07/2022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 smtClean="0"/>
              <a:t>Year: </a:t>
            </a:r>
            <a:r>
              <a:rPr lang="en-AU" dirty="0" smtClean="0"/>
              <a:t>Foundation</a:t>
            </a:r>
          </a:p>
          <a:p>
            <a:pPr algn="l"/>
            <a:endParaRPr lang="en-AU" dirty="0" smtClean="0"/>
          </a:p>
          <a:p>
            <a:pPr algn="l"/>
            <a:r>
              <a:rPr lang="en-AU" b="1" dirty="0" smtClean="0"/>
              <a:t>Term: </a:t>
            </a:r>
            <a:r>
              <a:rPr lang="en-AU" dirty="0" smtClean="0"/>
              <a:t>1</a:t>
            </a:r>
          </a:p>
          <a:p>
            <a:pPr algn="l"/>
            <a:endParaRPr lang="en-AU" dirty="0" smtClean="0"/>
          </a:p>
          <a:p>
            <a:pPr algn="l"/>
            <a:r>
              <a:rPr lang="en-AU" b="1" dirty="0"/>
              <a:t>Objective: </a:t>
            </a:r>
            <a:r>
              <a:rPr lang="en-AU" dirty="0" smtClean="0"/>
              <a:t>We are learning to speak in full sentences (oral)</a:t>
            </a:r>
          </a:p>
          <a:p>
            <a:pPr algn="l"/>
            <a:endParaRPr lang="en-AU" dirty="0"/>
          </a:p>
          <a:p>
            <a:pPr algn="l"/>
            <a:r>
              <a:rPr lang="en-AU" b="1" dirty="0" smtClean="0"/>
              <a:t>Author: </a:t>
            </a:r>
            <a:r>
              <a:rPr lang="en-AU" dirty="0" smtClean="0"/>
              <a:t>Mandy Carlin  &amp; 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The dog barked.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DO of the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The cat licked.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DO of the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The girls played.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DO of the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The birds sang.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DO of the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08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4800" dirty="0" smtClean="0">
                <a:latin typeface="Century Gothic" panose="020B0502020202020204" pitchFamily="34" charset="0"/>
              </a:rPr>
              <a:t>The horse galloped.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DO of the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4800" dirty="0" smtClean="0">
                <a:latin typeface="Century Gothic" panose="020B0502020202020204" pitchFamily="34" charset="0"/>
              </a:rPr>
              <a:t>The tree swayed.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DO of the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find the ‘who’ and the ‘do’ in these sentences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293" y="2271520"/>
            <a:ext cx="101642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4800" dirty="0" smtClean="0">
                <a:latin typeface="Century Gothic" panose="020B0502020202020204" pitchFamily="34" charset="0"/>
              </a:rPr>
              <a:t>The alien landed.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WHO of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What’s the DO of the sentence?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Orange Cat Stretching · Free Stock Photo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75" y="1631296"/>
            <a:ext cx="2831157" cy="424673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Content Placeholder 1" descr="Dachshund Dog Swimming In Pool Free Stock Photo - Public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72" y="2230596"/>
            <a:ext cx="5181266" cy="34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Content Placeholder 3" descr="Free Images : man, person, run, military, usa, jogging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25" y="1804005"/>
            <a:ext cx="2934393" cy="440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4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6" name="Picture 15" descr="The hazards of hypertext - mike's web log/comment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76" y="2476534"/>
            <a:ext cx="2911963" cy="33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kid digging hole - ITB Insider™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3" y="2840685"/>
            <a:ext cx="5778695" cy="38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9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6" y="2516740"/>
            <a:ext cx="6074410" cy="35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7" y="2430081"/>
            <a:ext cx="6006293" cy="40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0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4" y="2156777"/>
            <a:ext cx="5742243" cy="382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1" y="2594865"/>
            <a:ext cx="58293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95" y="1864607"/>
            <a:ext cx="3991201" cy="44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8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68" y="2074025"/>
            <a:ext cx="5214232" cy="39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6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7170" name="Picture 2" descr="See the source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" y="1358787"/>
            <a:ext cx="4384952" cy="53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02763" y="630107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Make a sentence up about this picture.</a:t>
            </a:r>
          </a:p>
          <a:p>
            <a:pPr marL="0" indent="0">
              <a:buNone/>
            </a:pPr>
            <a:endParaRPr lang="en-AU" sz="3200" b="1" dirty="0" smtClean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7690" y="2952056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</a:t>
            </a:r>
            <a:r>
              <a:rPr lang="en-AU" sz="3200" dirty="0">
                <a:latin typeface="Century Gothic" panose="020B0502020202020204" pitchFamily="34" charset="0"/>
              </a:rPr>
              <a:t>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42" y="4582517"/>
            <a:ext cx="900000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5527740"/>
            <a:ext cx="900000" cy="906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145" y="3637966"/>
            <a:ext cx="900000" cy="9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594605" y="1067947"/>
            <a:ext cx="2597395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make sense?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WHO?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Does your sentence have a DO?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223" y="325700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Choose pictures from texts/topics/knowledge units used in class.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61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entury Gothic" panose="020B0502020202020204" pitchFamily="34" charset="0"/>
              </a:rPr>
              <a:t>We are learning to speak in full sentences.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4252" y="2397365"/>
            <a:ext cx="5510299" cy="384720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>
                <a:latin typeface="Century Gothic" panose="020B0502020202020204" pitchFamily="34" charset="0"/>
              </a:rPr>
              <a:t>A sentence must:</a:t>
            </a:r>
          </a:p>
          <a:p>
            <a:endParaRPr lang="en-AU" sz="2000" dirty="0" smtClean="0">
              <a:latin typeface="Century Gothic" panose="020B0502020202020204" pitchFamily="34" charset="0"/>
            </a:endParaRPr>
          </a:p>
          <a:p>
            <a:r>
              <a:rPr lang="en-AU" sz="2000" dirty="0" smtClean="0">
                <a:latin typeface="Century Gothic" panose="020B0502020202020204" pitchFamily="34" charset="0"/>
              </a:rPr>
              <a:t>	  </a:t>
            </a:r>
            <a:r>
              <a:rPr lang="en-AU" sz="3200" dirty="0" smtClean="0">
                <a:latin typeface="Century Gothic" panose="020B0502020202020204" pitchFamily="34" charset="0"/>
              </a:rPr>
              <a:t>make sense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  have a WHO/WHAT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  <a:p>
            <a:r>
              <a:rPr lang="en-AU" sz="3200" dirty="0" smtClean="0">
                <a:latin typeface="Century Gothic" panose="020B0502020202020204" pitchFamily="34" charset="0"/>
              </a:rPr>
              <a:t>	  and a WHAT DOING</a:t>
            </a:r>
          </a:p>
          <a:p>
            <a:endParaRPr lang="en-AU" sz="3200" dirty="0" smtClean="0">
              <a:latin typeface="Century Gothic" panose="020B0502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53" y="4067732"/>
            <a:ext cx="900000" cy="9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5043128"/>
            <a:ext cx="900000" cy="9065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59" y="3066399"/>
            <a:ext cx="900000" cy="900000"/>
          </a:xfrm>
          <a:prstGeom prst="rect">
            <a:avLst/>
          </a:prstGeom>
        </p:spPr>
      </p:pic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2767" y="1675634"/>
            <a:ext cx="10215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Century Gothic" panose="020B0502020202020204" pitchFamily="34" charset="0"/>
              </a:rPr>
              <a:t>A sentence is a complete thought that makes sense.</a:t>
            </a:r>
            <a:endParaRPr lang="en-AU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992" y="2210459"/>
            <a:ext cx="101642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 smtClean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The dog is barking.</a:t>
            </a:r>
          </a:p>
        </p:txBody>
      </p:sp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2467885" y="5023747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4178497" y="5129327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5432727" y="50733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7222558" y="50733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6327" y="2250562"/>
            <a:ext cx="101642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 smtClean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The cat is licking the milk.</a:t>
            </a:r>
          </a:p>
        </p:txBody>
      </p:sp>
      <p:pic>
        <p:nvPicPr>
          <p:cNvPr id="10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1273045" y="5235995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2845638" y="5197660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3900258" y="5197660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5438858" y="5189352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7504638" y="5084572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9183949" y="5084572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37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907" y="1926138"/>
            <a:ext cx="121241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 smtClean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The birds are singing in the tree.</a:t>
            </a:r>
          </a:p>
        </p:txBody>
      </p:sp>
      <p:pic>
        <p:nvPicPr>
          <p:cNvPr id="17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521911" y="4769313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2010144" y="4840442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3772074" y="4878436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5918116" y="4878437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7694043" y="4911571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8892078" y="4878436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1" t="26448" r="26024" b="27838"/>
          <a:stretch/>
        </p:blipFill>
        <p:spPr bwMode="auto">
          <a:xfrm>
            <a:off x="10520597" y="4818393"/>
            <a:ext cx="1026368" cy="130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3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666" y="1470495"/>
            <a:ext cx="113833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 smtClean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5400" dirty="0" smtClean="0">
                <a:latin typeface="Century Gothic" panose="020B0502020202020204" pitchFamily="34" charset="0"/>
              </a:rPr>
              <a:t>Lucy and Mary  played together.</a:t>
            </a:r>
          </a:p>
        </p:txBody>
      </p:sp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1516163" y="43519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3474445" y="4425010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5297088" y="4351943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7119731" y="4391567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77" t="28601" b="31562"/>
          <a:stretch/>
        </p:blipFill>
        <p:spPr bwMode="auto">
          <a:xfrm>
            <a:off x="9245055" y="4454468"/>
            <a:ext cx="1132565" cy="1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2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633" y="105119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9457" y="947348"/>
            <a:ext cx="8835963" cy="4679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200" b="1" dirty="0" smtClean="0">
                <a:latin typeface="Century Gothic" panose="020B0502020202020204" pitchFamily="34" charset="0"/>
              </a:rPr>
              <a:t>Let’s clap out the words in these sentences: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 smtClean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3045" y="1926138"/>
            <a:ext cx="101642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latin typeface="Century Gothic" panose="020B0502020202020204" pitchFamily="34" charset="0"/>
              </a:rPr>
              <a:t>Teacher reads:</a:t>
            </a: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endParaRPr lang="en-AU" sz="3600" dirty="0">
              <a:latin typeface="Century Gothic" panose="020B0502020202020204" pitchFamily="34" charset="0"/>
            </a:endParaRPr>
          </a:p>
          <a:p>
            <a:r>
              <a:rPr lang="en-AU" sz="6000" dirty="0" smtClean="0">
                <a:latin typeface="Century Gothic" panose="020B0502020202020204" pitchFamily="34" charset="0"/>
              </a:rPr>
              <a:t>Ben and Raj are laughing.</a:t>
            </a:r>
          </a:p>
        </p:txBody>
      </p:sp>
      <p:pic>
        <p:nvPicPr>
          <p:cNvPr id="1026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1421388" y="4297036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3089285" y="4365999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4780975" y="4357573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6171823" y="4346610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27,057 Clapping Hands Stock Photos and Images - 123R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8" t="30693" r="49533" b="28491"/>
          <a:stretch/>
        </p:blipFill>
        <p:spPr bwMode="auto">
          <a:xfrm>
            <a:off x="8390693" y="4417723"/>
            <a:ext cx="1054360" cy="1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7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1270</Words>
  <Application>Microsoft Office PowerPoint</Application>
  <PresentationFormat>Widescreen</PresentationFormat>
  <Paragraphs>348</Paragraphs>
  <Slides>29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Arial Rounded MT Bold</vt:lpstr>
      <vt:lpstr>Calibri</vt:lpstr>
      <vt:lpstr>Century Gothic</vt:lpstr>
      <vt:lpstr>Futura Medium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45</cp:revision>
  <dcterms:created xsi:type="dcterms:W3CDTF">2021-08-04T08:19:39Z</dcterms:created>
  <dcterms:modified xsi:type="dcterms:W3CDTF">2022-07-19T02:12:21Z</dcterms:modified>
</cp:coreProperties>
</file>