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Quattrocento Sans" panose="020B05020500000200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ZW/7+cdCaTjMNWskPt3sZWKq8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a:t>Command OR Imperative</a:t>
            </a:r>
            <a:br>
              <a:rPr lang="en-AU"/>
            </a:br>
            <a:br>
              <a:rPr lang="en-AU"/>
            </a:br>
            <a:r>
              <a:rPr lang="en-AU"/>
              <a:t>The subject of a command (imperative) sentence is always </a:t>
            </a:r>
            <a:r>
              <a:rPr lang="en-AU" i="1">
                <a:solidFill>
                  <a:schemeClr val="lt2"/>
                </a:solidFill>
              </a:rPr>
              <a:t>you</a:t>
            </a:r>
            <a:r>
              <a:rPr lang="en-AU"/>
              <a:t>.  Often the </a:t>
            </a:r>
            <a:r>
              <a:rPr lang="en-AU" i="1">
                <a:solidFill>
                  <a:schemeClr val="lt2"/>
                </a:solidFill>
              </a:rPr>
              <a:t>you</a:t>
            </a:r>
            <a:r>
              <a:rPr lang="en-AU"/>
              <a:t> is not stated.  In such cases, </a:t>
            </a:r>
            <a:r>
              <a:rPr lang="en-AU" i="1">
                <a:solidFill>
                  <a:schemeClr val="lt2"/>
                </a:solidFill>
              </a:rPr>
              <a:t>you</a:t>
            </a:r>
            <a:r>
              <a:rPr lang="en-AU"/>
              <a:t> is the understood subject.</a:t>
            </a:r>
            <a:endParaRPr/>
          </a:p>
          <a:p>
            <a:pPr marL="0" lvl="0" indent="0" algn="l" rtl="0">
              <a:spcBef>
                <a:spcPts val="0"/>
              </a:spcBef>
              <a:spcAft>
                <a:spcPts val="0"/>
              </a:spcAft>
              <a:buNone/>
            </a:pPr>
            <a:endParaRPr/>
          </a:p>
        </p:txBody>
      </p:sp>
      <p:sp>
        <p:nvSpPr>
          <p:cNvPr id="234" name="Google Shape;23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Command OR Imperative</a:t>
            </a:r>
            <a:endParaRPr/>
          </a:p>
        </p:txBody>
      </p:sp>
      <p:sp>
        <p:nvSpPr>
          <p:cNvPr id="251" name="Google Shape;25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Calibri"/>
              <a:buNone/>
            </a:pPr>
            <a:r>
              <a:rPr lang="en-AU" sz="2000" b="1"/>
              <a:t>Hinge-point question:</a:t>
            </a:r>
            <a:endParaRPr/>
          </a:p>
          <a:p>
            <a:pPr marL="0" lvl="0" indent="0" algn="l" rtl="0">
              <a:spcBef>
                <a:spcPts val="0"/>
              </a:spcBef>
              <a:spcAft>
                <a:spcPts val="0"/>
              </a:spcAft>
              <a:buClr>
                <a:schemeClr val="dk1"/>
              </a:buClr>
              <a:buSzPts val="1200"/>
              <a:buFont typeface="Calibri"/>
              <a:buNone/>
            </a:pPr>
            <a:r>
              <a:rPr lang="en-AU" sz="1200"/>
              <a:t>Hinge-point questions are usually multiple choice questions that you ask your students when you reach the point in a lesson when you need to check if students are ready to move on, and if yes, in which direction. You can make it so there are multiple correct answers- this ensures there’s less chance of a ‘lucky guess’.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entury Gothic"/>
              <a:buNone/>
            </a:pPr>
            <a:r>
              <a:rPr lang="en-AU" sz="1200">
                <a:latin typeface="Century Gothic"/>
                <a:ea typeface="Century Gothic"/>
                <a:cs typeface="Century Gothic"/>
                <a:sym typeface="Century Gothic"/>
              </a:rPr>
              <a:t>Go through each option one-at-a-time once students have answered on their whiteboards</a:t>
            </a:r>
            <a:endParaRPr/>
          </a:p>
          <a:p>
            <a:pPr marL="0" lvl="0" indent="0" algn="l" rtl="0">
              <a:spcBef>
                <a:spcPts val="0"/>
              </a:spcBef>
              <a:spcAft>
                <a:spcPts val="0"/>
              </a:spcAft>
              <a:buNone/>
            </a:pPr>
            <a:endParaRPr/>
          </a:p>
        </p:txBody>
      </p:sp>
      <p:sp>
        <p:nvSpPr>
          <p:cNvPr id="292" name="Google Shape;29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a:t>The purpose of this slide is further practice at the concept development stage, prior to  moving on with the lesson. This is only required if there were some misconceptions identified in the Hinge Point.  </a:t>
            </a:r>
            <a:endParaRPr/>
          </a:p>
          <a:p>
            <a:pPr marL="0" lvl="0" indent="0" algn="l" rtl="0">
              <a:spcBef>
                <a:spcPts val="0"/>
              </a:spcBef>
              <a:spcAft>
                <a:spcPts val="0"/>
              </a:spcAft>
              <a:buNone/>
            </a:pPr>
            <a:endParaRPr/>
          </a:p>
        </p:txBody>
      </p:sp>
      <p:sp>
        <p:nvSpPr>
          <p:cNvPr id="311" name="Google Shape;31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Statement OR Declarative</a:t>
            </a:r>
            <a:endParaRPr/>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a:t>Statement OR Declarative</a:t>
            </a:r>
            <a:endParaRPr/>
          </a:p>
          <a:p>
            <a:pPr marL="0" lvl="0" indent="0" algn="l" rtl="0">
              <a:spcBef>
                <a:spcPts val="0"/>
              </a:spcBef>
              <a:spcAft>
                <a:spcPts val="0"/>
              </a:spcAft>
              <a:buNone/>
            </a:pPr>
            <a:endParaRPr/>
          </a:p>
        </p:txBody>
      </p:sp>
      <p:sp>
        <p:nvSpPr>
          <p:cNvPr id="146" name="Google Shape;14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dirty="0"/>
              <a:t>Question or Interrogative</a:t>
            </a:r>
            <a:endParaRPr dirty="0"/>
          </a:p>
          <a:p>
            <a:pPr marL="0" lvl="0" indent="0" algn="l" rtl="0">
              <a:spcBef>
                <a:spcPts val="0"/>
              </a:spcBef>
              <a:spcAft>
                <a:spcPts val="0"/>
              </a:spcAft>
              <a:buNone/>
            </a:pPr>
            <a:endParaRPr dirty="0"/>
          </a:p>
        </p:txBody>
      </p:sp>
      <p:sp>
        <p:nvSpPr>
          <p:cNvPr id="164" name="Google Shape;16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Question or Interrogative</a:t>
            </a:r>
            <a:endParaRPr/>
          </a:p>
        </p:txBody>
      </p:sp>
      <p:sp>
        <p:nvSpPr>
          <p:cNvPr id="181" name="Google Shape;18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Exclamation or Exclamatory</a:t>
            </a:r>
            <a:endParaRPr/>
          </a:p>
        </p:txBody>
      </p:sp>
      <p:sp>
        <p:nvSpPr>
          <p:cNvPr id="199" name="Google Shape;1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a:t>Exclamation or Exclamative</a:t>
            </a:r>
            <a:endParaRPr/>
          </a:p>
          <a:p>
            <a:pPr marL="0" lvl="0" indent="0" algn="l" rtl="0">
              <a:spcBef>
                <a:spcPts val="0"/>
              </a:spcBef>
              <a:spcAft>
                <a:spcPts val="0"/>
              </a:spcAft>
              <a:buNone/>
            </a:pPr>
            <a:endParaRPr/>
          </a:p>
        </p:txBody>
      </p:sp>
      <p:sp>
        <p:nvSpPr>
          <p:cNvPr id="216" name="Google Shape;21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1"/>
          <p:cNvSpPr>
            <a:spLocks noGrp="1"/>
          </p:cNvSpPr>
          <p:nvPr>
            <p:ph type="pic" idx="2"/>
          </p:nvPr>
        </p:nvSpPr>
        <p:spPr>
          <a:xfrm>
            <a:off x="5183188" y="987425"/>
            <a:ext cx="6172200" cy="4873625"/>
          </a:xfrm>
          <a:prstGeom prst="rect">
            <a:avLst/>
          </a:prstGeom>
          <a:noFill/>
          <a:ln>
            <a:noFill/>
          </a:ln>
        </p:spPr>
      </p:sp>
      <p:sp>
        <p:nvSpPr>
          <p:cNvPr id="70" name="Google Shape;70;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ceptual Understanding">
  <p:cSld name="1_Conceptual Understanding">
    <p:spTree>
      <p:nvGrpSpPr>
        <p:cNvPr id="1" name="Shape 86"/>
        <p:cNvGrpSpPr/>
        <p:nvPr/>
      </p:nvGrpSpPr>
      <p:grpSpPr>
        <a:xfrm>
          <a:off x="0" y="0"/>
          <a:ext cx="0" cy="0"/>
          <a:chOff x="0" y="0"/>
          <a:chExt cx="0" cy="0"/>
        </a:xfrm>
      </p:grpSpPr>
      <p:sp>
        <p:nvSpPr>
          <p:cNvPr id="87" name="Google Shape;87;p3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ual Understanding">
  <p:cSld name="Conceptual Understanding">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91"/>
        <p:cNvGrpSpPr/>
        <p:nvPr/>
      </p:nvGrpSpPr>
      <p:grpSpPr>
        <a:xfrm>
          <a:off x="0" y="0"/>
          <a:ext cx="0" cy="0"/>
          <a:chOff x="0" y="0"/>
          <a:chExt cx="0" cy="0"/>
        </a:xfrm>
      </p:grpSpPr>
      <p:sp>
        <p:nvSpPr>
          <p:cNvPr id="92" name="Google Shape;92;p1"/>
          <p:cNvSpPr txBox="1">
            <a:spLocks noGrp="1"/>
          </p:cNvSpPr>
          <p:nvPr>
            <p:ph type="subTitle" idx="1"/>
          </p:nvPr>
        </p:nvSpPr>
        <p:spPr>
          <a:xfrm>
            <a:off x="1561323" y="1773238"/>
            <a:ext cx="9144000" cy="3190648"/>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AU" b="1"/>
              <a:t>Year: </a:t>
            </a:r>
            <a:r>
              <a:rPr lang="en-AU"/>
              <a:t>1</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AU" b="1"/>
              <a:t>Term: </a:t>
            </a:r>
            <a:r>
              <a:rPr lang="en-AU"/>
              <a:t>4</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AU" b="1"/>
              <a:t>Objective: </a:t>
            </a:r>
            <a:r>
              <a:rPr lang="en-AU"/>
              <a:t>Develop sentences (statement, question, command, exclamation) based on a picture or story </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AU" b="1"/>
              <a:t>Author: </a:t>
            </a:r>
            <a:r>
              <a:rPr lang="en-AU"/>
              <a:t>Cole Muldoon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0"/>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p:txBody>
      </p:sp>
      <p:sp>
        <p:nvSpPr>
          <p:cNvPr id="237" name="Google Shape;237;p10"/>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Examples:</a:t>
            </a:r>
            <a:endParaRPr/>
          </a:p>
        </p:txBody>
      </p:sp>
      <p:sp>
        <p:nvSpPr>
          <p:cNvPr id="238" name="Google Shape;238;p10"/>
          <p:cNvSpPr txBox="1"/>
          <p:nvPr/>
        </p:nvSpPr>
        <p:spPr>
          <a:xfrm>
            <a:off x="289613" y="405822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Stop it!</a:t>
            </a:r>
            <a:endParaRPr sz="2000">
              <a:solidFill>
                <a:schemeClr val="dk1"/>
              </a:solidFill>
              <a:latin typeface="Century Gothic"/>
              <a:ea typeface="Century Gothic"/>
              <a:cs typeface="Century Gothic"/>
              <a:sym typeface="Century Gothic"/>
            </a:endParaRPr>
          </a:p>
        </p:txBody>
      </p:sp>
      <p:sp>
        <p:nvSpPr>
          <p:cNvPr id="239" name="Google Shape;239;p10"/>
          <p:cNvSpPr txBox="1"/>
          <p:nvPr/>
        </p:nvSpPr>
        <p:spPr>
          <a:xfrm>
            <a:off x="289613" y="495193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Go to the back.</a:t>
            </a:r>
            <a:endParaRPr sz="2000">
              <a:solidFill>
                <a:schemeClr val="dk1"/>
              </a:solidFill>
              <a:latin typeface="Century Gothic"/>
              <a:ea typeface="Century Gothic"/>
              <a:cs typeface="Century Gothic"/>
              <a:sym typeface="Century Gothic"/>
            </a:endParaRPr>
          </a:p>
        </p:txBody>
      </p:sp>
      <p:sp>
        <p:nvSpPr>
          <p:cNvPr id="240" name="Google Shape;240;p10"/>
          <p:cNvSpPr txBox="1"/>
          <p:nvPr/>
        </p:nvSpPr>
        <p:spPr>
          <a:xfrm>
            <a:off x="346496" y="581950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Do your homework. </a:t>
            </a:r>
            <a:endParaRPr sz="2000">
              <a:solidFill>
                <a:schemeClr val="dk1"/>
              </a:solidFill>
              <a:latin typeface="Century Gothic"/>
              <a:ea typeface="Century Gothic"/>
              <a:cs typeface="Century Gothic"/>
              <a:sym typeface="Century Gothic"/>
            </a:endParaRPr>
          </a:p>
        </p:txBody>
      </p:sp>
      <p:pic>
        <p:nvPicPr>
          <p:cNvPr id="241" name="Google Shape;241;p10" descr="https://cdn3.vectorstock.com/i/1000x1000/77/52/yes-tick-icon-vector-22957752.jpg"/>
          <p:cNvPicPr preferRelativeResize="0"/>
          <p:nvPr/>
        </p:nvPicPr>
        <p:blipFill rotWithShape="1">
          <a:blip r:embed="rId3">
            <a:alphaModFix/>
          </a:blip>
          <a:srcRect b="10582"/>
          <a:stretch/>
        </p:blipFill>
        <p:spPr>
          <a:xfrm>
            <a:off x="5239789" y="3195438"/>
            <a:ext cx="837870" cy="621089"/>
          </a:xfrm>
          <a:prstGeom prst="rect">
            <a:avLst/>
          </a:prstGeom>
          <a:noFill/>
          <a:ln>
            <a:noFill/>
          </a:ln>
        </p:spPr>
      </p:pic>
      <p:sp>
        <p:nvSpPr>
          <p:cNvPr id="242" name="Google Shape;242;p10"/>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243" name="Google Shape;243;p10"/>
          <p:cNvSpPr txBox="1"/>
          <p:nvPr/>
        </p:nvSpPr>
        <p:spPr>
          <a:xfrm>
            <a:off x="10181939" y="1250631"/>
            <a:ext cx="1988664" cy="2462213"/>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is a command sentence? </a:t>
            </a: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this an example of a command sentence?</a:t>
            </a: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does a command start with?</a:t>
            </a:r>
            <a:endParaRPr sz="1400">
              <a:solidFill>
                <a:schemeClr val="dk1"/>
              </a:solidFill>
              <a:latin typeface="Century Gothic"/>
              <a:ea typeface="Century Gothic"/>
              <a:cs typeface="Century Gothic"/>
              <a:sym typeface="Century Gothic"/>
            </a:endParaRPr>
          </a:p>
        </p:txBody>
      </p:sp>
      <p:pic>
        <p:nvPicPr>
          <p:cNvPr id="244" name="Google Shape;244;p10"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245" name="Google Shape;245;p10"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246" name="Google Shape;246;p10"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247" name="Google Shape;247;p10"/>
          <p:cNvSpPr txBox="1"/>
          <p:nvPr/>
        </p:nvSpPr>
        <p:spPr>
          <a:xfrm>
            <a:off x="154907" y="766354"/>
            <a:ext cx="9297003" cy="117794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command sentence tells someone to do something.</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command sentence ends with a full stop or exclamation mark.</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command sentence starts with a doing verb.</a:t>
            </a:r>
            <a:endParaRPr sz="2000">
              <a:solidFill>
                <a:schemeClr val="dk1"/>
              </a:solidFill>
              <a:latin typeface="Century Gothic"/>
              <a:ea typeface="Century Gothic"/>
              <a:cs typeface="Century Gothic"/>
              <a:sym typeface="Century Gothic"/>
            </a:endParaRPr>
          </a:p>
        </p:txBody>
      </p:sp>
      <p:pic>
        <p:nvPicPr>
          <p:cNvPr id="14" name="Picture 13">
            <a:extLst>
              <a:ext uri="{FF2B5EF4-FFF2-40B4-BE49-F238E27FC236}">
                <a16:creationId xmlns:a16="http://schemas.microsoft.com/office/drawing/2014/main" id="{7934D0F9-9EDF-40B5-B2D0-E3714514A73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1226" b="14946"/>
          <a:stretch/>
        </p:blipFill>
        <p:spPr>
          <a:xfrm>
            <a:off x="7759833" y="2674528"/>
            <a:ext cx="539539" cy="1383695"/>
          </a:xfrm>
          <a:prstGeom prst="rect">
            <a:avLst/>
          </a:prstGeom>
        </p:spPr>
      </p:pic>
      <p:pic>
        <p:nvPicPr>
          <p:cNvPr id="15" name="Picture 14">
            <a:extLst>
              <a:ext uri="{FF2B5EF4-FFF2-40B4-BE49-F238E27FC236}">
                <a16:creationId xmlns:a16="http://schemas.microsoft.com/office/drawing/2014/main" id="{E6AEC020-7E30-4178-B545-0BFE7C12BD4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4956" r="29955" b="20143"/>
          <a:stretch/>
        </p:blipFill>
        <p:spPr>
          <a:xfrm>
            <a:off x="6778647" y="3029351"/>
            <a:ext cx="766354" cy="826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1"/>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254" name="Google Shape;254;p11"/>
          <p:cNvSpPr txBox="1"/>
          <p:nvPr/>
        </p:nvSpPr>
        <p:spPr>
          <a:xfrm>
            <a:off x="154907" y="766354"/>
            <a:ext cx="9297003" cy="117794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command sentence tells someone to do something.</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command sentence ends with a full stop or exclamation mark.</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command sentence starts with a doing verb.</a:t>
            </a:r>
            <a:endParaRPr sz="2000">
              <a:solidFill>
                <a:schemeClr val="dk1"/>
              </a:solidFill>
              <a:latin typeface="Century Gothic"/>
              <a:ea typeface="Century Gothic"/>
              <a:cs typeface="Century Gothic"/>
              <a:sym typeface="Century Gothic"/>
            </a:endParaRPr>
          </a:p>
        </p:txBody>
      </p:sp>
      <p:sp>
        <p:nvSpPr>
          <p:cNvPr id="255" name="Google Shape;255;p11"/>
          <p:cNvSpPr/>
          <p:nvPr/>
        </p:nvSpPr>
        <p:spPr>
          <a:xfrm>
            <a:off x="334429" y="2528638"/>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FF0000"/>
                </a:solidFill>
                <a:latin typeface="Century Gothic"/>
                <a:ea typeface="Century Gothic"/>
                <a:cs typeface="Century Gothic"/>
                <a:sym typeface="Century Gothic"/>
              </a:rPr>
              <a:t>Non-Examples:</a:t>
            </a:r>
            <a:endParaRPr/>
          </a:p>
        </p:txBody>
      </p:sp>
      <p:sp>
        <p:nvSpPr>
          <p:cNvPr id="256" name="Google Shape;256;p11"/>
          <p:cNvSpPr txBox="1"/>
          <p:nvPr/>
        </p:nvSpPr>
        <p:spPr>
          <a:xfrm>
            <a:off x="258597" y="3336172"/>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I want you to clean your room.</a:t>
            </a:r>
            <a:endParaRPr sz="2000">
              <a:solidFill>
                <a:schemeClr val="dk1"/>
              </a:solidFill>
              <a:latin typeface="Century Gothic"/>
              <a:ea typeface="Century Gothic"/>
              <a:cs typeface="Century Gothic"/>
              <a:sym typeface="Century Gothic"/>
            </a:endParaRPr>
          </a:p>
        </p:txBody>
      </p:sp>
      <p:sp>
        <p:nvSpPr>
          <p:cNvPr id="257" name="Google Shape;257;p11"/>
          <p:cNvSpPr txBox="1"/>
          <p:nvPr/>
        </p:nvSpPr>
        <p:spPr>
          <a:xfrm>
            <a:off x="258597" y="4617719"/>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Can I please have a lolly?</a:t>
            </a:r>
            <a:endParaRPr sz="2000">
              <a:solidFill>
                <a:schemeClr val="dk1"/>
              </a:solidFill>
              <a:latin typeface="Century Gothic"/>
              <a:ea typeface="Century Gothic"/>
              <a:cs typeface="Century Gothic"/>
              <a:sym typeface="Century Gothic"/>
            </a:endParaRPr>
          </a:p>
        </p:txBody>
      </p:sp>
      <p:sp>
        <p:nvSpPr>
          <p:cNvPr id="258" name="Google Shape;258;p11"/>
          <p:cNvSpPr txBox="1"/>
          <p:nvPr/>
        </p:nvSpPr>
        <p:spPr>
          <a:xfrm>
            <a:off x="1184987" y="3773561"/>
            <a:ext cx="8601295"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It is a statement, not a command. It is telling you information (about what they want), not telling you to do something.</a:t>
            </a:r>
            <a:endParaRPr sz="1800">
              <a:solidFill>
                <a:srgbClr val="FF0000"/>
              </a:solidFill>
              <a:latin typeface="Century Gothic"/>
              <a:ea typeface="Century Gothic"/>
              <a:cs typeface="Century Gothic"/>
              <a:sym typeface="Century Gothic"/>
            </a:endParaRPr>
          </a:p>
        </p:txBody>
      </p:sp>
      <p:sp>
        <p:nvSpPr>
          <p:cNvPr id="259" name="Google Shape;259;p11"/>
          <p:cNvSpPr txBox="1"/>
          <p:nvPr/>
        </p:nvSpPr>
        <p:spPr>
          <a:xfrm>
            <a:off x="1230548" y="5017024"/>
            <a:ext cx="8555734"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It is a question, not a command. It is asking something, not telling someone to do something.</a:t>
            </a:r>
            <a:endParaRPr sz="1800">
              <a:solidFill>
                <a:srgbClr val="FF0000"/>
              </a:solidFill>
              <a:latin typeface="Century Gothic"/>
              <a:ea typeface="Century Gothic"/>
              <a:cs typeface="Century Gothic"/>
              <a:sym typeface="Century Gothic"/>
            </a:endParaRPr>
          </a:p>
        </p:txBody>
      </p:sp>
      <p:pic>
        <p:nvPicPr>
          <p:cNvPr id="260" name="Google Shape;260;p11" descr="See the source image"/>
          <p:cNvPicPr preferRelativeResize="0"/>
          <p:nvPr/>
        </p:nvPicPr>
        <p:blipFill rotWithShape="1">
          <a:blip r:embed="rId3">
            <a:alphaModFix/>
          </a:blip>
          <a:srcRect l="50750"/>
          <a:stretch/>
        </p:blipFill>
        <p:spPr>
          <a:xfrm>
            <a:off x="5157528" y="2419123"/>
            <a:ext cx="857250" cy="784725"/>
          </a:xfrm>
          <a:prstGeom prst="rect">
            <a:avLst/>
          </a:prstGeom>
          <a:noFill/>
          <a:ln>
            <a:noFill/>
          </a:ln>
        </p:spPr>
      </p:pic>
      <p:sp>
        <p:nvSpPr>
          <p:cNvPr id="261" name="Google Shape;261;p11"/>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262" name="Google Shape;262;p11"/>
          <p:cNvSpPr txBox="1"/>
          <p:nvPr/>
        </p:nvSpPr>
        <p:spPr>
          <a:xfrm>
            <a:off x="10203336" y="1141144"/>
            <a:ext cx="1988664" cy="144655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this not an example of a command sentence?</a:t>
            </a:r>
            <a:endParaRPr sz="1400">
              <a:solidFill>
                <a:schemeClr val="dk1"/>
              </a:solidFill>
              <a:latin typeface="Century Gothic"/>
              <a:ea typeface="Century Gothic"/>
              <a:cs typeface="Century Gothic"/>
              <a:sym typeface="Century Gothic"/>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p:txBody>
      </p:sp>
      <p:pic>
        <p:nvPicPr>
          <p:cNvPr id="263" name="Google Shape;263;p11"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264" name="Google Shape;264;p11"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265" name="Google Shape;265;p11" descr="Icon&#10;&#10;Description automatically generated"/>
          <p:cNvPicPr preferRelativeResize="0"/>
          <p:nvPr/>
        </p:nvPicPr>
        <p:blipFill rotWithShape="1">
          <a:blip r:embed="rId6">
            <a:alphaModFix/>
          </a:blip>
          <a:srcRect/>
          <a:stretch/>
        </p:blipFill>
        <p:spPr>
          <a:xfrm>
            <a:off x="9786282" y="142360"/>
            <a:ext cx="693813" cy="6791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2"/>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271" name="Google Shape;271;p12"/>
          <p:cNvSpPr txBox="1"/>
          <p:nvPr/>
        </p:nvSpPr>
        <p:spPr>
          <a:xfrm>
            <a:off x="154907" y="766354"/>
            <a:ext cx="8883092" cy="1606442"/>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statement sentence tells an idea.</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question sentence asks something.</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An exclamation sentence shows strong feelings.</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command sentence tells you to do something.</a:t>
            </a:r>
            <a:endParaRPr sz="2000">
              <a:solidFill>
                <a:schemeClr val="dk1"/>
              </a:solidFill>
              <a:latin typeface="Century Gothic"/>
              <a:ea typeface="Century Gothic"/>
              <a:cs typeface="Century Gothic"/>
              <a:sym typeface="Century Gothic"/>
            </a:endParaRPr>
          </a:p>
        </p:txBody>
      </p:sp>
      <p:sp>
        <p:nvSpPr>
          <p:cNvPr id="272" name="Google Shape;272;p12"/>
          <p:cNvSpPr txBox="1"/>
          <p:nvPr/>
        </p:nvSpPr>
        <p:spPr>
          <a:xfrm>
            <a:off x="299709" y="4169621"/>
            <a:ext cx="12420517"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endParaRPr sz="2600">
              <a:solidFill>
                <a:schemeClr val="dk1"/>
              </a:solidFill>
              <a:latin typeface="Century Gothic"/>
              <a:ea typeface="Century Gothic"/>
              <a:cs typeface="Century Gothic"/>
              <a:sym typeface="Century Gothic"/>
            </a:endParaRPr>
          </a:p>
        </p:txBody>
      </p:sp>
      <p:sp>
        <p:nvSpPr>
          <p:cNvPr id="273" name="Google Shape;273;p12"/>
          <p:cNvSpPr txBox="1"/>
          <p:nvPr/>
        </p:nvSpPr>
        <p:spPr>
          <a:xfrm>
            <a:off x="259934" y="5109205"/>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endParaRPr sz="2600">
              <a:solidFill>
                <a:schemeClr val="dk1"/>
              </a:solidFill>
              <a:latin typeface="Century Gothic"/>
              <a:ea typeface="Century Gothic"/>
              <a:cs typeface="Century Gothic"/>
              <a:sym typeface="Century Gothic"/>
            </a:endParaRPr>
          </a:p>
        </p:txBody>
      </p:sp>
      <p:sp>
        <p:nvSpPr>
          <p:cNvPr id="274" name="Google Shape;274;p12"/>
          <p:cNvSpPr/>
          <p:nvPr/>
        </p:nvSpPr>
        <p:spPr>
          <a:xfrm>
            <a:off x="259934" y="2713489"/>
            <a:ext cx="7010664" cy="70788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S, Q, C or E to show whether the sentence is a Statement, Question, Command or Exclamation.</a:t>
            </a:r>
            <a:endParaRPr sz="2000">
              <a:solidFill>
                <a:schemeClr val="dk1"/>
              </a:solidFill>
              <a:latin typeface="Century Gothic"/>
              <a:ea typeface="Century Gothic"/>
              <a:cs typeface="Century Gothic"/>
              <a:sym typeface="Century Gothic"/>
            </a:endParaRPr>
          </a:p>
        </p:txBody>
      </p:sp>
      <p:sp>
        <p:nvSpPr>
          <p:cNvPr id="275" name="Google Shape;275;p12"/>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276" name="Google Shape;276;p12"/>
          <p:cNvSpPr txBox="1"/>
          <p:nvPr/>
        </p:nvSpPr>
        <p:spPr>
          <a:xfrm>
            <a:off x="10221800" y="1027753"/>
            <a:ext cx="1988664" cy="280076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entury Gothic"/>
                <a:ea typeface="Century Gothic"/>
                <a:cs typeface="Century Gothic"/>
                <a:sym typeface="Century Gothic"/>
              </a:rPr>
              <a:t>What type of sentence is it?</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entury Gothic"/>
                <a:ea typeface="Century Gothic"/>
                <a:cs typeface="Century Gothic"/>
                <a:sym typeface="Century Gothic"/>
              </a:rPr>
              <a:t>How do you know?</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entury Gothic"/>
                <a:ea typeface="Century Gothic"/>
                <a:cs typeface="Century Gothic"/>
                <a:sym typeface="Century Gothic"/>
              </a:rPr>
              <a:t>What punctuation would you add?</a:t>
            </a:r>
            <a:endParaRPr sz="1800">
              <a:solidFill>
                <a:schemeClr val="dk1"/>
              </a:solidFill>
              <a:latin typeface="Century Gothic"/>
              <a:ea typeface="Century Gothic"/>
              <a:cs typeface="Century Gothic"/>
              <a:sym typeface="Century Gothic"/>
            </a:endParaRPr>
          </a:p>
        </p:txBody>
      </p:sp>
      <p:pic>
        <p:nvPicPr>
          <p:cNvPr id="277" name="Google Shape;277;p12"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278" name="Google Shape;278;p12" descr="Icon&#10;&#10;Description automatically generated"/>
          <p:cNvPicPr preferRelativeResize="0"/>
          <p:nvPr/>
        </p:nvPicPr>
        <p:blipFill rotWithShape="1">
          <a:blip r:embed="rId4">
            <a:alphaModFix/>
          </a:blip>
          <a:srcRect/>
          <a:stretch/>
        </p:blipFill>
        <p:spPr>
          <a:xfrm>
            <a:off x="10182166" y="89735"/>
            <a:ext cx="674079" cy="674079"/>
          </a:xfrm>
          <a:prstGeom prst="rect">
            <a:avLst/>
          </a:prstGeom>
          <a:noFill/>
          <a:ln>
            <a:noFill/>
          </a:ln>
        </p:spPr>
      </p:pic>
      <p:pic>
        <p:nvPicPr>
          <p:cNvPr id="279" name="Google Shape;279;p12" descr="Icon&#10;&#10;Description automatically generated"/>
          <p:cNvPicPr preferRelativeResize="0"/>
          <p:nvPr/>
        </p:nvPicPr>
        <p:blipFill rotWithShape="1">
          <a:blip r:embed="rId5">
            <a:alphaModFix/>
          </a:blip>
          <a:srcRect/>
          <a:stretch/>
        </p:blipFill>
        <p:spPr>
          <a:xfrm>
            <a:off x="9387738" y="100831"/>
            <a:ext cx="674079" cy="674079"/>
          </a:xfrm>
          <a:prstGeom prst="rect">
            <a:avLst/>
          </a:prstGeom>
          <a:noFill/>
          <a:ln>
            <a:noFill/>
          </a:ln>
        </p:spPr>
      </p:pic>
      <p:sp>
        <p:nvSpPr>
          <p:cNvPr id="280" name="Google Shape;280;p12"/>
          <p:cNvSpPr txBox="1"/>
          <p:nvPr/>
        </p:nvSpPr>
        <p:spPr>
          <a:xfrm>
            <a:off x="259934" y="5994184"/>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endParaRPr sz="2600">
              <a:solidFill>
                <a:schemeClr val="dk1"/>
              </a:solidFill>
              <a:latin typeface="Century Gothic"/>
              <a:ea typeface="Century Gothic"/>
              <a:cs typeface="Century Gothic"/>
              <a:sym typeface="Century Gothic"/>
            </a:endParaRPr>
          </a:p>
        </p:txBody>
      </p:sp>
      <p:sp>
        <p:nvSpPr>
          <p:cNvPr id="281" name="Google Shape;281;p12"/>
          <p:cNvSpPr txBox="1"/>
          <p:nvPr/>
        </p:nvSpPr>
        <p:spPr>
          <a:xfrm>
            <a:off x="659869" y="3558321"/>
            <a:ext cx="875211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a:solidFill>
                  <a:schemeClr val="dk1"/>
                </a:solidFill>
                <a:latin typeface="Century Gothic"/>
                <a:ea typeface="Century Gothic"/>
                <a:cs typeface="Century Gothic"/>
                <a:sym typeface="Century Gothic"/>
              </a:rPr>
              <a:t>I like to sing</a:t>
            </a:r>
            <a:endParaRPr sz="2600">
              <a:solidFill>
                <a:schemeClr val="dk1"/>
              </a:solidFill>
              <a:latin typeface="Century Gothic"/>
              <a:ea typeface="Century Gothic"/>
              <a:cs typeface="Century Gothic"/>
              <a:sym typeface="Century Gothic"/>
            </a:endParaRPr>
          </a:p>
        </p:txBody>
      </p:sp>
      <p:sp>
        <p:nvSpPr>
          <p:cNvPr id="282" name="Google Shape;282;p12"/>
          <p:cNvSpPr txBox="1"/>
          <p:nvPr/>
        </p:nvSpPr>
        <p:spPr>
          <a:xfrm>
            <a:off x="4899524" y="3450771"/>
            <a:ext cx="4223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600">
                <a:solidFill>
                  <a:srgbClr val="404040"/>
                </a:solidFill>
                <a:latin typeface="Calibri"/>
                <a:ea typeface="Calibri"/>
                <a:cs typeface="Calibri"/>
                <a:sym typeface="Calibri"/>
              </a:rPr>
              <a:t>S</a:t>
            </a:r>
            <a:endParaRPr sz="4000">
              <a:solidFill>
                <a:srgbClr val="404040"/>
              </a:solidFill>
              <a:latin typeface="Calibri"/>
              <a:ea typeface="Calibri"/>
              <a:cs typeface="Calibri"/>
              <a:sym typeface="Calibri"/>
            </a:endParaRPr>
          </a:p>
        </p:txBody>
      </p:sp>
      <p:sp>
        <p:nvSpPr>
          <p:cNvPr id="283" name="Google Shape;283;p12"/>
          <p:cNvSpPr txBox="1"/>
          <p:nvPr/>
        </p:nvSpPr>
        <p:spPr>
          <a:xfrm>
            <a:off x="4899524" y="4204522"/>
            <a:ext cx="4223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600">
                <a:solidFill>
                  <a:srgbClr val="404040"/>
                </a:solidFill>
                <a:latin typeface="Calibri"/>
                <a:ea typeface="Calibri"/>
                <a:cs typeface="Calibri"/>
                <a:sym typeface="Calibri"/>
              </a:rPr>
              <a:t>Q</a:t>
            </a:r>
            <a:endParaRPr sz="4000">
              <a:solidFill>
                <a:srgbClr val="404040"/>
              </a:solidFill>
              <a:latin typeface="Calibri"/>
              <a:ea typeface="Calibri"/>
              <a:cs typeface="Calibri"/>
              <a:sym typeface="Calibri"/>
            </a:endParaRPr>
          </a:p>
        </p:txBody>
      </p:sp>
      <p:sp>
        <p:nvSpPr>
          <p:cNvPr id="284" name="Google Shape;284;p12"/>
          <p:cNvSpPr txBox="1"/>
          <p:nvPr/>
        </p:nvSpPr>
        <p:spPr>
          <a:xfrm>
            <a:off x="4977346" y="4955053"/>
            <a:ext cx="4223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600">
                <a:solidFill>
                  <a:srgbClr val="404040"/>
                </a:solidFill>
                <a:latin typeface="Calibri"/>
                <a:ea typeface="Calibri"/>
                <a:cs typeface="Calibri"/>
                <a:sym typeface="Calibri"/>
              </a:rPr>
              <a:t>E</a:t>
            </a:r>
            <a:endParaRPr sz="4000">
              <a:solidFill>
                <a:srgbClr val="404040"/>
              </a:solidFill>
              <a:latin typeface="Calibri"/>
              <a:ea typeface="Calibri"/>
              <a:cs typeface="Calibri"/>
              <a:sym typeface="Calibri"/>
            </a:endParaRPr>
          </a:p>
        </p:txBody>
      </p:sp>
      <p:sp>
        <p:nvSpPr>
          <p:cNvPr id="285" name="Google Shape;285;p12"/>
          <p:cNvSpPr txBox="1"/>
          <p:nvPr/>
        </p:nvSpPr>
        <p:spPr>
          <a:xfrm>
            <a:off x="4977346" y="5781457"/>
            <a:ext cx="4223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600">
                <a:solidFill>
                  <a:srgbClr val="404040"/>
                </a:solidFill>
                <a:latin typeface="Calibri"/>
                <a:ea typeface="Calibri"/>
                <a:cs typeface="Calibri"/>
                <a:sym typeface="Calibri"/>
              </a:rPr>
              <a:t>C</a:t>
            </a:r>
            <a:endParaRPr sz="4000">
              <a:solidFill>
                <a:srgbClr val="404040"/>
              </a:solidFill>
              <a:latin typeface="Calibri"/>
              <a:ea typeface="Calibri"/>
              <a:cs typeface="Calibri"/>
              <a:sym typeface="Calibri"/>
            </a:endParaRPr>
          </a:p>
        </p:txBody>
      </p:sp>
      <p:sp>
        <p:nvSpPr>
          <p:cNvPr id="286" name="Google Shape;286;p12"/>
          <p:cNvSpPr txBox="1"/>
          <p:nvPr/>
        </p:nvSpPr>
        <p:spPr>
          <a:xfrm>
            <a:off x="635622" y="5031998"/>
            <a:ext cx="875211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a:solidFill>
                  <a:schemeClr val="dk1"/>
                </a:solidFill>
                <a:latin typeface="Century Gothic"/>
                <a:ea typeface="Century Gothic"/>
                <a:cs typeface="Century Gothic"/>
                <a:sym typeface="Century Gothic"/>
              </a:rPr>
              <a:t>this is the best song ever</a:t>
            </a:r>
            <a:endParaRPr sz="2600">
              <a:solidFill>
                <a:schemeClr val="dk1"/>
              </a:solidFill>
              <a:latin typeface="Century Gothic"/>
              <a:ea typeface="Century Gothic"/>
              <a:cs typeface="Century Gothic"/>
              <a:sym typeface="Century Gothic"/>
            </a:endParaRPr>
          </a:p>
        </p:txBody>
      </p:sp>
      <p:sp>
        <p:nvSpPr>
          <p:cNvPr id="287" name="Google Shape;287;p12"/>
          <p:cNvSpPr txBox="1"/>
          <p:nvPr/>
        </p:nvSpPr>
        <p:spPr>
          <a:xfrm>
            <a:off x="659869" y="4310891"/>
            <a:ext cx="4211131"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a:solidFill>
                  <a:schemeClr val="dk1"/>
                </a:solidFill>
                <a:latin typeface="Century Gothic"/>
                <a:ea typeface="Century Gothic"/>
                <a:cs typeface="Century Gothic"/>
                <a:sym typeface="Century Gothic"/>
              </a:rPr>
              <a:t>can I sing with you</a:t>
            </a:r>
            <a:endParaRPr sz="2600">
              <a:solidFill>
                <a:schemeClr val="dk1"/>
              </a:solidFill>
              <a:latin typeface="Century Gothic"/>
              <a:ea typeface="Century Gothic"/>
              <a:cs typeface="Century Gothic"/>
              <a:sym typeface="Century Gothic"/>
            </a:endParaRPr>
          </a:p>
        </p:txBody>
      </p:sp>
      <p:sp>
        <p:nvSpPr>
          <p:cNvPr id="288" name="Google Shape;288;p12"/>
          <p:cNvSpPr txBox="1"/>
          <p:nvPr/>
        </p:nvSpPr>
        <p:spPr>
          <a:xfrm>
            <a:off x="635622" y="5861890"/>
            <a:ext cx="875211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a:solidFill>
                  <a:schemeClr val="dk1"/>
                </a:solidFill>
                <a:latin typeface="Century Gothic"/>
                <a:ea typeface="Century Gothic"/>
                <a:cs typeface="Century Gothic"/>
                <a:sym typeface="Century Gothic"/>
              </a:rPr>
              <a:t>stop singing so loudly</a:t>
            </a:r>
            <a:endParaRPr sz="26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3"/>
          <p:cNvSpPr txBox="1"/>
          <p:nvPr/>
        </p:nvSpPr>
        <p:spPr>
          <a:xfrm>
            <a:off x="191899" y="4892634"/>
            <a:ext cx="11845504" cy="1336766"/>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600"/>
              <a:buFont typeface="Noto Sans Symbols"/>
              <a:buChar char="▪"/>
            </a:pPr>
            <a:r>
              <a:rPr lang="en-AU" sz="1600">
                <a:solidFill>
                  <a:schemeClr val="dk1"/>
                </a:solidFill>
                <a:latin typeface="Century Gothic"/>
                <a:ea typeface="Century Gothic"/>
                <a:cs typeface="Century Gothic"/>
                <a:sym typeface="Century Gothic"/>
              </a:rPr>
              <a:t>A statement sentence tells an idea.</a:t>
            </a:r>
            <a:endParaRPr/>
          </a:p>
          <a:p>
            <a:pPr marL="228600" marR="0" lvl="0" indent="-228600" algn="l" rtl="0">
              <a:lnSpc>
                <a:spcPct val="90000"/>
              </a:lnSpc>
              <a:spcBef>
                <a:spcPts val="1000"/>
              </a:spcBef>
              <a:spcAft>
                <a:spcPts val="0"/>
              </a:spcAft>
              <a:buClr>
                <a:schemeClr val="dk1"/>
              </a:buClr>
              <a:buSzPts val="1600"/>
              <a:buFont typeface="Noto Sans Symbols"/>
              <a:buChar char="▪"/>
            </a:pPr>
            <a:r>
              <a:rPr lang="en-AU" sz="1600">
                <a:solidFill>
                  <a:schemeClr val="dk1"/>
                </a:solidFill>
                <a:latin typeface="Century Gothic"/>
                <a:ea typeface="Century Gothic"/>
                <a:cs typeface="Century Gothic"/>
                <a:sym typeface="Century Gothic"/>
              </a:rPr>
              <a:t>A question sentence asks something.</a:t>
            </a:r>
            <a:endParaRPr/>
          </a:p>
          <a:p>
            <a:pPr marL="228600" marR="0" lvl="0" indent="-228600" algn="l" rtl="0">
              <a:lnSpc>
                <a:spcPct val="90000"/>
              </a:lnSpc>
              <a:spcBef>
                <a:spcPts val="1000"/>
              </a:spcBef>
              <a:spcAft>
                <a:spcPts val="0"/>
              </a:spcAft>
              <a:buClr>
                <a:schemeClr val="dk1"/>
              </a:buClr>
              <a:buSzPts val="1600"/>
              <a:buFont typeface="Noto Sans Symbols"/>
              <a:buChar char="▪"/>
            </a:pPr>
            <a:r>
              <a:rPr lang="en-AU" sz="1600">
                <a:solidFill>
                  <a:schemeClr val="dk1"/>
                </a:solidFill>
                <a:latin typeface="Century Gothic"/>
                <a:ea typeface="Century Gothic"/>
                <a:cs typeface="Century Gothic"/>
                <a:sym typeface="Century Gothic"/>
              </a:rPr>
              <a:t>An exclamation sentence shows strong feelings.</a:t>
            </a:r>
            <a:endParaRPr/>
          </a:p>
          <a:p>
            <a:pPr marL="228600" marR="0" lvl="0" indent="-228600" algn="l" rtl="0">
              <a:lnSpc>
                <a:spcPct val="90000"/>
              </a:lnSpc>
              <a:spcBef>
                <a:spcPts val="1000"/>
              </a:spcBef>
              <a:spcAft>
                <a:spcPts val="0"/>
              </a:spcAft>
              <a:buClr>
                <a:schemeClr val="dk1"/>
              </a:buClr>
              <a:buSzPts val="1600"/>
              <a:buFont typeface="Noto Sans Symbols"/>
              <a:buChar char="▪"/>
            </a:pPr>
            <a:r>
              <a:rPr lang="en-AU" sz="1600">
                <a:solidFill>
                  <a:schemeClr val="dk1"/>
                </a:solidFill>
                <a:latin typeface="Century Gothic"/>
                <a:ea typeface="Century Gothic"/>
                <a:cs typeface="Century Gothic"/>
                <a:sym typeface="Century Gothic"/>
              </a:rPr>
              <a:t>A command sentence tells you to do something.</a:t>
            </a:r>
            <a:endParaRPr sz="1600">
              <a:solidFill>
                <a:schemeClr val="dk1"/>
              </a:solidFill>
              <a:latin typeface="Century Gothic"/>
              <a:ea typeface="Century Gothic"/>
              <a:cs typeface="Century Gothic"/>
              <a:sym typeface="Century Gothic"/>
            </a:endParaRPr>
          </a:p>
        </p:txBody>
      </p:sp>
      <p:sp>
        <p:nvSpPr>
          <p:cNvPr id="295" name="Google Shape;295;p1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Hinge Point Question</a:t>
            </a:r>
            <a:endParaRPr/>
          </a:p>
        </p:txBody>
      </p:sp>
      <p:sp>
        <p:nvSpPr>
          <p:cNvPr id="296" name="Google Shape;296;p13"/>
          <p:cNvSpPr txBox="1"/>
          <p:nvPr/>
        </p:nvSpPr>
        <p:spPr>
          <a:xfrm>
            <a:off x="10203336" y="917628"/>
            <a:ext cx="1988664" cy="116955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it/ isn’t it a an example of a command sentence?</a:t>
            </a:r>
            <a:endParaRPr sz="1400">
              <a:solidFill>
                <a:schemeClr val="dk1"/>
              </a:solidFill>
              <a:latin typeface="Century Gothic"/>
              <a:ea typeface="Century Gothic"/>
              <a:cs typeface="Century Gothic"/>
              <a:sym typeface="Century Gothic"/>
            </a:endParaRPr>
          </a:p>
        </p:txBody>
      </p:sp>
      <p:pic>
        <p:nvPicPr>
          <p:cNvPr id="297" name="Google Shape;297;p13" descr="Logo, icon&#10;&#10;Description automatically generated"/>
          <p:cNvPicPr preferRelativeResize="0"/>
          <p:nvPr/>
        </p:nvPicPr>
        <p:blipFill rotWithShape="1">
          <a:blip r:embed="rId3">
            <a:alphaModFix/>
          </a:blip>
          <a:srcRect/>
          <a:stretch/>
        </p:blipFill>
        <p:spPr>
          <a:xfrm>
            <a:off x="7744772" y="204651"/>
            <a:ext cx="674078" cy="674078"/>
          </a:xfrm>
          <a:prstGeom prst="rect">
            <a:avLst/>
          </a:prstGeom>
          <a:noFill/>
          <a:ln>
            <a:noFill/>
          </a:ln>
        </p:spPr>
      </p:pic>
      <p:pic>
        <p:nvPicPr>
          <p:cNvPr id="298" name="Google Shape;298;p13" descr="Icon&#10;&#10;Description automatically generated"/>
          <p:cNvPicPr preferRelativeResize="0"/>
          <p:nvPr/>
        </p:nvPicPr>
        <p:blipFill rotWithShape="1">
          <a:blip r:embed="rId4">
            <a:alphaModFix/>
          </a:blip>
          <a:srcRect/>
          <a:stretch/>
        </p:blipFill>
        <p:spPr>
          <a:xfrm>
            <a:off x="8418850" y="204651"/>
            <a:ext cx="674078" cy="674078"/>
          </a:xfrm>
          <a:prstGeom prst="rect">
            <a:avLst/>
          </a:prstGeom>
          <a:noFill/>
          <a:ln>
            <a:noFill/>
          </a:ln>
        </p:spPr>
      </p:pic>
      <p:pic>
        <p:nvPicPr>
          <p:cNvPr id="299" name="Google Shape;299;p13" descr="Icon&#10;&#10;Description automatically generated"/>
          <p:cNvPicPr preferRelativeResize="0"/>
          <p:nvPr/>
        </p:nvPicPr>
        <p:blipFill rotWithShape="1">
          <a:blip r:embed="rId5">
            <a:alphaModFix/>
          </a:blip>
          <a:srcRect/>
          <a:stretch/>
        </p:blipFill>
        <p:spPr>
          <a:xfrm>
            <a:off x="7744772" y="878729"/>
            <a:ext cx="674078" cy="674078"/>
          </a:xfrm>
          <a:prstGeom prst="rect">
            <a:avLst/>
          </a:prstGeom>
          <a:noFill/>
          <a:ln>
            <a:noFill/>
          </a:ln>
        </p:spPr>
      </p:pic>
      <p:pic>
        <p:nvPicPr>
          <p:cNvPr id="300" name="Google Shape;300;p13" descr="Icon&#10;&#10;Description automatically generated"/>
          <p:cNvPicPr preferRelativeResize="0"/>
          <p:nvPr/>
        </p:nvPicPr>
        <p:blipFill rotWithShape="1">
          <a:blip r:embed="rId6">
            <a:alphaModFix/>
          </a:blip>
          <a:srcRect/>
          <a:stretch/>
        </p:blipFill>
        <p:spPr>
          <a:xfrm>
            <a:off x="8418850" y="864619"/>
            <a:ext cx="674078" cy="674078"/>
          </a:xfrm>
          <a:prstGeom prst="rect">
            <a:avLst/>
          </a:prstGeom>
          <a:noFill/>
          <a:ln>
            <a:noFill/>
          </a:ln>
        </p:spPr>
      </p:pic>
      <p:pic>
        <p:nvPicPr>
          <p:cNvPr id="301" name="Google Shape;301;p13" descr="Icon&#10;&#10;Description automatically generated"/>
          <p:cNvPicPr preferRelativeResize="0"/>
          <p:nvPr/>
        </p:nvPicPr>
        <p:blipFill rotWithShape="1">
          <a:blip r:embed="rId7">
            <a:alphaModFix/>
          </a:blip>
          <a:srcRect/>
          <a:stretch/>
        </p:blipFill>
        <p:spPr>
          <a:xfrm>
            <a:off x="10190845" y="89736"/>
            <a:ext cx="674079" cy="674079"/>
          </a:xfrm>
          <a:prstGeom prst="rect">
            <a:avLst/>
          </a:prstGeom>
          <a:noFill/>
          <a:ln>
            <a:noFill/>
          </a:ln>
        </p:spPr>
      </p:pic>
      <p:pic>
        <p:nvPicPr>
          <p:cNvPr id="302" name="Google Shape;302;p13" descr="Logo, icon&#10;&#10;Description automatically generated"/>
          <p:cNvPicPr preferRelativeResize="0"/>
          <p:nvPr/>
        </p:nvPicPr>
        <p:blipFill rotWithShape="1">
          <a:blip r:embed="rId8">
            <a:alphaModFix/>
          </a:blip>
          <a:srcRect/>
          <a:stretch/>
        </p:blipFill>
        <p:spPr>
          <a:xfrm>
            <a:off x="10976594" y="89736"/>
            <a:ext cx="674078" cy="674078"/>
          </a:xfrm>
          <a:prstGeom prst="rect">
            <a:avLst/>
          </a:prstGeom>
          <a:noFill/>
          <a:ln>
            <a:noFill/>
          </a:ln>
        </p:spPr>
      </p:pic>
      <p:sp>
        <p:nvSpPr>
          <p:cNvPr id="303" name="Google Shape;303;p13"/>
          <p:cNvSpPr txBox="1">
            <a:spLocks noGrp="1"/>
          </p:cNvSpPr>
          <p:nvPr>
            <p:ph type="body" idx="1"/>
          </p:nvPr>
        </p:nvSpPr>
        <p:spPr>
          <a:xfrm>
            <a:off x="191899" y="926761"/>
            <a:ext cx="9941146" cy="5726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AU">
                <a:latin typeface="Century Gothic"/>
                <a:ea typeface="Century Gothic"/>
                <a:cs typeface="Century Gothic"/>
                <a:sym typeface="Century Gothic"/>
              </a:rPr>
              <a:t>What sentences are commands? </a:t>
            </a:r>
            <a:endParaRPr>
              <a:latin typeface="Century Gothic"/>
              <a:ea typeface="Century Gothic"/>
              <a:cs typeface="Century Gothic"/>
              <a:sym typeface="Century Gothic"/>
            </a:endParaRPr>
          </a:p>
          <a:p>
            <a:pPr marL="228600" lvl="0" indent="-50800" algn="l" rtl="0">
              <a:lnSpc>
                <a:spcPct val="90000"/>
              </a:lnSpc>
              <a:spcBef>
                <a:spcPts val="1000"/>
              </a:spcBef>
              <a:spcAft>
                <a:spcPts val="0"/>
              </a:spcAft>
              <a:buClr>
                <a:schemeClr val="dk1"/>
              </a:buClr>
              <a:buSzPts val="2800"/>
              <a:buNone/>
            </a:pPr>
            <a:endParaRPr>
              <a:latin typeface="Century Gothic"/>
              <a:ea typeface="Century Gothic"/>
              <a:cs typeface="Century Gothic"/>
              <a:sym typeface="Century Gothic"/>
            </a:endParaRPr>
          </a:p>
          <a:p>
            <a:pPr marL="514350" lvl="0" indent="-514350" algn="l" rtl="0">
              <a:lnSpc>
                <a:spcPct val="90000"/>
              </a:lnSpc>
              <a:spcBef>
                <a:spcPts val="1000"/>
              </a:spcBef>
              <a:spcAft>
                <a:spcPts val="0"/>
              </a:spcAft>
              <a:buClr>
                <a:schemeClr val="dk1"/>
              </a:buClr>
              <a:buSzPts val="2400"/>
              <a:buFont typeface="Calibri"/>
              <a:buAutoNum type="alphaLcParenR"/>
            </a:pPr>
            <a:r>
              <a:rPr lang="en-AU" sz="2400"/>
              <a:t>run to the gate</a:t>
            </a:r>
            <a:endParaRPr/>
          </a:p>
          <a:p>
            <a:pPr marL="514350" lvl="0" indent="-514350" algn="l" rtl="0">
              <a:lnSpc>
                <a:spcPct val="90000"/>
              </a:lnSpc>
              <a:spcBef>
                <a:spcPts val="1000"/>
              </a:spcBef>
              <a:spcAft>
                <a:spcPts val="0"/>
              </a:spcAft>
              <a:buClr>
                <a:schemeClr val="dk1"/>
              </a:buClr>
              <a:buSzPts val="2400"/>
              <a:buFont typeface="Calibri"/>
              <a:buAutoNum type="alphaLcParenR"/>
            </a:pPr>
            <a:r>
              <a:rPr lang="en-AU" sz="2400"/>
              <a:t>do you have a sister</a:t>
            </a:r>
            <a:endParaRPr sz="2400">
              <a:latin typeface="Century Gothic"/>
              <a:ea typeface="Century Gothic"/>
              <a:cs typeface="Century Gothic"/>
              <a:sym typeface="Century Gothic"/>
            </a:endParaRPr>
          </a:p>
          <a:p>
            <a:pPr marL="514350" lvl="0" indent="-514350" algn="l" rtl="0">
              <a:lnSpc>
                <a:spcPct val="90000"/>
              </a:lnSpc>
              <a:spcBef>
                <a:spcPts val="1000"/>
              </a:spcBef>
              <a:spcAft>
                <a:spcPts val="0"/>
              </a:spcAft>
              <a:buClr>
                <a:schemeClr val="dk1"/>
              </a:buClr>
              <a:buSzPts val="2400"/>
              <a:buFont typeface="Calibri"/>
              <a:buAutoNum type="alphaLcParenR"/>
            </a:pPr>
            <a:r>
              <a:rPr lang="en-AU" sz="2400"/>
              <a:t>do the dishes</a:t>
            </a:r>
            <a:endParaRPr sz="2400">
              <a:latin typeface="Century Gothic"/>
              <a:ea typeface="Century Gothic"/>
              <a:cs typeface="Century Gothic"/>
              <a:sym typeface="Century Gothic"/>
            </a:endParaRPr>
          </a:p>
          <a:p>
            <a:pPr marL="514350" lvl="0" indent="-514350" algn="l" rtl="0">
              <a:lnSpc>
                <a:spcPct val="90000"/>
              </a:lnSpc>
              <a:spcBef>
                <a:spcPts val="1000"/>
              </a:spcBef>
              <a:spcAft>
                <a:spcPts val="0"/>
              </a:spcAft>
              <a:buClr>
                <a:schemeClr val="dk1"/>
              </a:buClr>
              <a:buSzPts val="2400"/>
              <a:buFont typeface="Calibri"/>
              <a:buAutoNum type="alphaLcParenR"/>
            </a:pPr>
            <a:r>
              <a:rPr lang="en-AU" sz="2400"/>
              <a:t>the bird eats bugs</a:t>
            </a:r>
            <a:endParaRPr sz="2400"/>
          </a:p>
          <a:p>
            <a:pPr marL="514350" lvl="0" indent="-336550" algn="l" rtl="0">
              <a:lnSpc>
                <a:spcPct val="90000"/>
              </a:lnSpc>
              <a:spcBef>
                <a:spcPts val="1000"/>
              </a:spcBef>
              <a:spcAft>
                <a:spcPts val="0"/>
              </a:spcAft>
              <a:buClr>
                <a:schemeClr val="dk1"/>
              </a:buClr>
              <a:buSzPts val="2800"/>
              <a:buFont typeface="Calibri"/>
              <a:buNone/>
            </a:pPr>
            <a:endParaRPr>
              <a:solidFill>
                <a:srgbClr val="333333"/>
              </a:solidFill>
              <a:latin typeface="Century Gothic"/>
              <a:ea typeface="Century Gothic"/>
              <a:cs typeface="Century Gothic"/>
              <a:sym typeface="Century Gothic"/>
            </a:endParaRPr>
          </a:p>
          <a:p>
            <a:pPr marL="514350" lvl="0" indent="-336550" algn="l" rtl="0">
              <a:lnSpc>
                <a:spcPct val="90000"/>
              </a:lnSpc>
              <a:spcBef>
                <a:spcPts val="1000"/>
              </a:spcBef>
              <a:spcAft>
                <a:spcPts val="0"/>
              </a:spcAft>
              <a:buClr>
                <a:schemeClr val="dk1"/>
              </a:buClr>
              <a:buSzPts val="2800"/>
              <a:buFont typeface="Calibri"/>
              <a:buNone/>
            </a:pPr>
            <a:endParaRPr b="1">
              <a:latin typeface="Arial Rounded"/>
              <a:ea typeface="Arial Rounded"/>
              <a:cs typeface="Arial Rounded"/>
              <a:sym typeface="Arial Rounded"/>
            </a:endParaRPr>
          </a:p>
        </p:txBody>
      </p:sp>
      <p:pic>
        <p:nvPicPr>
          <p:cNvPr id="304" name="Google Shape;304;p13" descr="https://cdn3.vectorstock.com/i/1000x1000/77/52/yes-tick-icon-vector-22957752.jpg"/>
          <p:cNvPicPr preferRelativeResize="0"/>
          <p:nvPr/>
        </p:nvPicPr>
        <p:blipFill rotWithShape="1">
          <a:blip r:embed="rId9">
            <a:alphaModFix/>
          </a:blip>
          <a:srcRect b="10582"/>
          <a:stretch/>
        </p:blipFill>
        <p:spPr>
          <a:xfrm>
            <a:off x="3204549" y="2032777"/>
            <a:ext cx="395901" cy="293470"/>
          </a:xfrm>
          <a:prstGeom prst="rect">
            <a:avLst/>
          </a:prstGeom>
          <a:noFill/>
          <a:ln>
            <a:noFill/>
          </a:ln>
        </p:spPr>
      </p:pic>
      <p:pic>
        <p:nvPicPr>
          <p:cNvPr id="305" name="Google Shape;305;p13" descr="See the source image"/>
          <p:cNvPicPr preferRelativeResize="0"/>
          <p:nvPr/>
        </p:nvPicPr>
        <p:blipFill rotWithShape="1">
          <a:blip r:embed="rId10">
            <a:alphaModFix/>
          </a:blip>
          <a:srcRect l="50750"/>
          <a:stretch/>
        </p:blipFill>
        <p:spPr>
          <a:xfrm>
            <a:off x="3800542" y="2326247"/>
            <a:ext cx="350327" cy="320689"/>
          </a:xfrm>
          <a:prstGeom prst="rect">
            <a:avLst/>
          </a:prstGeom>
          <a:noFill/>
          <a:ln>
            <a:noFill/>
          </a:ln>
        </p:spPr>
      </p:pic>
      <p:pic>
        <p:nvPicPr>
          <p:cNvPr id="306" name="Google Shape;306;p13" descr="https://cdn3.vectorstock.com/i/1000x1000/77/52/yes-tick-icon-vector-22957752.jpg"/>
          <p:cNvPicPr preferRelativeResize="0"/>
          <p:nvPr/>
        </p:nvPicPr>
        <p:blipFill rotWithShape="1">
          <a:blip r:embed="rId9">
            <a:alphaModFix/>
          </a:blip>
          <a:srcRect b="10582"/>
          <a:stretch/>
        </p:blipFill>
        <p:spPr>
          <a:xfrm>
            <a:off x="3006598" y="2935718"/>
            <a:ext cx="395901" cy="293470"/>
          </a:xfrm>
          <a:prstGeom prst="rect">
            <a:avLst/>
          </a:prstGeom>
          <a:noFill/>
          <a:ln>
            <a:noFill/>
          </a:ln>
        </p:spPr>
      </p:pic>
      <p:pic>
        <p:nvPicPr>
          <p:cNvPr id="307" name="Google Shape;307;p13" descr="See the source image"/>
          <p:cNvPicPr preferRelativeResize="0"/>
          <p:nvPr/>
        </p:nvPicPr>
        <p:blipFill rotWithShape="1">
          <a:blip r:embed="rId10">
            <a:alphaModFix/>
          </a:blip>
          <a:srcRect l="50750"/>
          <a:stretch/>
        </p:blipFill>
        <p:spPr>
          <a:xfrm>
            <a:off x="3600450" y="3381316"/>
            <a:ext cx="350327" cy="3206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314" name="Google Shape;314;p14"/>
          <p:cNvSpPr txBox="1"/>
          <p:nvPr/>
        </p:nvSpPr>
        <p:spPr>
          <a:xfrm>
            <a:off x="154907" y="766353"/>
            <a:ext cx="8793150" cy="1533447"/>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statement sentence tells an idea.</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question sentence asks something.</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An exclamation sentence shows strong feelings.</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command sentence tells you to do something.</a:t>
            </a:r>
            <a:endParaRPr sz="2000">
              <a:solidFill>
                <a:schemeClr val="dk1"/>
              </a:solidFill>
              <a:latin typeface="Century Gothic"/>
              <a:ea typeface="Century Gothic"/>
              <a:cs typeface="Century Gothic"/>
              <a:sym typeface="Century Gothic"/>
            </a:endParaRPr>
          </a:p>
        </p:txBody>
      </p:sp>
      <p:sp>
        <p:nvSpPr>
          <p:cNvPr id="315" name="Google Shape;315;p14"/>
          <p:cNvSpPr/>
          <p:nvPr/>
        </p:nvSpPr>
        <p:spPr>
          <a:xfrm>
            <a:off x="299709" y="3529947"/>
            <a:ext cx="250902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a:solidFill>
                  <a:schemeClr val="dk1"/>
                </a:solidFill>
                <a:latin typeface="Century Gothic"/>
                <a:ea typeface="Century Gothic"/>
                <a:cs typeface="Century Gothic"/>
                <a:sym typeface="Century Gothic"/>
              </a:rPr>
              <a:t>I went to Perth</a:t>
            </a:r>
            <a:endParaRPr sz="2600">
              <a:solidFill>
                <a:schemeClr val="dk1"/>
              </a:solidFill>
              <a:latin typeface="Century Gothic"/>
              <a:ea typeface="Century Gothic"/>
              <a:cs typeface="Century Gothic"/>
              <a:sym typeface="Century Gothic"/>
            </a:endParaRPr>
          </a:p>
        </p:txBody>
      </p:sp>
      <p:sp>
        <p:nvSpPr>
          <p:cNvPr id="316" name="Google Shape;316;p14"/>
          <p:cNvSpPr txBox="1"/>
          <p:nvPr/>
        </p:nvSpPr>
        <p:spPr>
          <a:xfrm>
            <a:off x="299709" y="4245396"/>
            <a:ext cx="12420517"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AU" sz="2600">
                <a:solidFill>
                  <a:schemeClr val="dk1"/>
                </a:solidFill>
                <a:latin typeface="Century Gothic"/>
                <a:ea typeface="Century Gothic"/>
                <a:cs typeface="Century Gothic"/>
                <a:sym typeface="Century Gothic"/>
              </a:rPr>
              <a:t>have you been to Perth</a:t>
            </a:r>
            <a:endParaRPr sz="2600">
              <a:solidFill>
                <a:schemeClr val="dk1"/>
              </a:solidFill>
              <a:latin typeface="Century Gothic"/>
              <a:ea typeface="Century Gothic"/>
              <a:cs typeface="Century Gothic"/>
              <a:sym typeface="Century Gothic"/>
            </a:endParaRPr>
          </a:p>
        </p:txBody>
      </p:sp>
      <p:sp>
        <p:nvSpPr>
          <p:cNvPr id="317" name="Google Shape;317;p14"/>
          <p:cNvSpPr txBox="1"/>
          <p:nvPr/>
        </p:nvSpPr>
        <p:spPr>
          <a:xfrm>
            <a:off x="299709" y="4985207"/>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AU" sz="2600">
                <a:solidFill>
                  <a:schemeClr val="dk1"/>
                </a:solidFill>
                <a:latin typeface="Century Gothic"/>
                <a:ea typeface="Century Gothic"/>
                <a:cs typeface="Century Gothic"/>
                <a:sym typeface="Century Gothic"/>
              </a:rPr>
              <a:t>go to Perth</a:t>
            </a:r>
            <a:endParaRPr sz="2600">
              <a:solidFill>
                <a:schemeClr val="dk1"/>
              </a:solidFill>
              <a:latin typeface="Century Gothic"/>
              <a:ea typeface="Century Gothic"/>
              <a:cs typeface="Century Gothic"/>
              <a:sym typeface="Century Gothic"/>
            </a:endParaRPr>
          </a:p>
        </p:txBody>
      </p:sp>
      <p:sp>
        <p:nvSpPr>
          <p:cNvPr id="318" name="Google Shape;318;p14"/>
          <p:cNvSpPr/>
          <p:nvPr/>
        </p:nvSpPr>
        <p:spPr>
          <a:xfrm>
            <a:off x="154907" y="2560931"/>
            <a:ext cx="7010664" cy="70788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S, Q, C or E to show whether the sentence is a Statement, Question, Command or Exclamation.</a:t>
            </a:r>
            <a:endParaRPr/>
          </a:p>
        </p:txBody>
      </p:sp>
      <p:sp>
        <p:nvSpPr>
          <p:cNvPr id="319" name="Google Shape;319;p14"/>
          <p:cNvSpPr txBox="1"/>
          <p:nvPr/>
        </p:nvSpPr>
        <p:spPr>
          <a:xfrm>
            <a:off x="0" y="-1"/>
            <a:ext cx="3600450" cy="646331"/>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 </a:t>
            </a:r>
            <a:endParaRPr/>
          </a:p>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re-explanation</a:t>
            </a:r>
            <a:endParaRPr sz="1800" b="1">
              <a:solidFill>
                <a:schemeClr val="lt1"/>
              </a:solidFill>
              <a:latin typeface="Century Gothic"/>
              <a:ea typeface="Century Gothic"/>
              <a:cs typeface="Century Gothic"/>
              <a:sym typeface="Century Gothic"/>
            </a:endParaRPr>
          </a:p>
        </p:txBody>
      </p:sp>
      <p:sp>
        <p:nvSpPr>
          <p:cNvPr id="320" name="Google Shape;320;p14"/>
          <p:cNvSpPr txBox="1"/>
          <p:nvPr/>
        </p:nvSpPr>
        <p:spPr>
          <a:xfrm>
            <a:off x="10221800" y="1027753"/>
            <a:ext cx="1988664" cy="280076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entury Gothic"/>
                <a:ea typeface="Century Gothic"/>
                <a:cs typeface="Century Gothic"/>
                <a:sym typeface="Century Gothic"/>
              </a:rPr>
              <a:t>What type of sentence is it?</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entury Gothic"/>
                <a:ea typeface="Century Gothic"/>
                <a:cs typeface="Century Gothic"/>
                <a:sym typeface="Century Gothic"/>
              </a:rPr>
              <a:t>How do you know?</a:t>
            </a:r>
            <a:endParaRPr/>
          </a:p>
          <a:p>
            <a:pPr marL="285750" marR="0" lvl="0" indent="-285750" algn="l" rtl="0">
              <a:spcBef>
                <a:spcPts val="0"/>
              </a:spcBef>
              <a:spcAft>
                <a:spcPts val="0"/>
              </a:spcAft>
              <a:buClr>
                <a:schemeClr val="dk1"/>
              </a:buClr>
              <a:buSzPts val="1800"/>
              <a:buFont typeface="Arial"/>
              <a:buChar char="•"/>
            </a:pPr>
            <a:r>
              <a:rPr lang="en-AU" sz="1800">
                <a:solidFill>
                  <a:schemeClr val="dk1"/>
                </a:solidFill>
                <a:latin typeface="Century Gothic"/>
                <a:ea typeface="Century Gothic"/>
                <a:cs typeface="Century Gothic"/>
                <a:sym typeface="Century Gothic"/>
              </a:rPr>
              <a:t>What punctuation would you add?</a:t>
            </a:r>
            <a:endParaRPr sz="1800">
              <a:solidFill>
                <a:schemeClr val="dk1"/>
              </a:solidFill>
              <a:latin typeface="Century Gothic"/>
              <a:ea typeface="Century Gothic"/>
              <a:cs typeface="Century Gothic"/>
              <a:sym typeface="Century Gothic"/>
            </a:endParaRPr>
          </a:p>
        </p:txBody>
      </p:sp>
      <p:pic>
        <p:nvPicPr>
          <p:cNvPr id="321" name="Google Shape;321;p14"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322" name="Google Shape;322;p14" descr="Icon&#10;&#10;Description automatically generated"/>
          <p:cNvPicPr preferRelativeResize="0"/>
          <p:nvPr/>
        </p:nvPicPr>
        <p:blipFill rotWithShape="1">
          <a:blip r:embed="rId4">
            <a:alphaModFix/>
          </a:blip>
          <a:srcRect/>
          <a:stretch/>
        </p:blipFill>
        <p:spPr>
          <a:xfrm>
            <a:off x="10182166" y="89735"/>
            <a:ext cx="674079" cy="674079"/>
          </a:xfrm>
          <a:prstGeom prst="rect">
            <a:avLst/>
          </a:prstGeom>
          <a:noFill/>
          <a:ln>
            <a:noFill/>
          </a:ln>
        </p:spPr>
      </p:pic>
      <p:pic>
        <p:nvPicPr>
          <p:cNvPr id="323" name="Google Shape;323;p14" descr="Icon&#10;&#10;Description automatically generated"/>
          <p:cNvPicPr preferRelativeResize="0"/>
          <p:nvPr/>
        </p:nvPicPr>
        <p:blipFill rotWithShape="1">
          <a:blip r:embed="rId5">
            <a:alphaModFix/>
          </a:blip>
          <a:srcRect/>
          <a:stretch/>
        </p:blipFill>
        <p:spPr>
          <a:xfrm>
            <a:off x="9387738" y="100831"/>
            <a:ext cx="674079" cy="674079"/>
          </a:xfrm>
          <a:prstGeom prst="rect">
            <a:avLst/>
          </a:prstGeom>
          <a:noFill/>
          <a:ln>
            <a:noFill/>
          </a:ln>
        </p:spPr>
      </p:pic>
      <p:sp>
        <p:nvSpPr>
          <p:cNvPr id="324" name="Google Shape;324;p14"/>
          <p:cNvSpPr txBox="1"/>
          <p:nvPr/>
        </p:nvSpPr>
        <p:spPr>
          <a:xfrm>
            <a:off x="299709" y="5827985"/>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AU" sz="2600">
                <a:solidFill>
                  <a:schemeClr val="dk1"/>
                </a:solidFill>
                <a:latin typeface="Century Gothic"/>
                <a:ea typeface="Century Gothic"/>
                <a:cs typeface="Century Gothic"/>
                <a:sym typeface="Century Gothic"/>
              </a:rPr>
              <a:t>I can’t wait to go to Perth</a:t>
            </a:r>
            <a:endParaRPr sz="2600">
              <a:solidFill>
                <a:schemeClr val="dk1"/>
              </a:solidFill>
              <a:latin typeface="Century Gothic"/>
              <a:ea typeface="Century Gothic"/>
              <a:cs typeface="Century Gothic"/>
              <a:sym typeface="Century Gothic"/>
            </a:endParaRPr>
          </a:p>
        </p:txBody>
      </p:sp>
      <p:sp>
        <p:nvSpPr>
          <p:cNvPr id="325" name="Google Shape;325;p14"/>
          <p:cNvSpPr txBox="1"/>
          <p:nvPr/>
        </p:nvSpPr>
        <p:spPr>
          <a:xfrm>
            <a:off x="4899524" y="3450771"/>
            <a:ext cx="4223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600">
                <a:solidFill>
                  <a:srgbClr val="404040"/>
                </a:solidFill>
                <a:latin typeface="Calibri"/>
                <a:ea typeface="Calibri"/>
                <a:cs typeface="Calibri"/>
                <a:sym typeface="Calibri"/>
              </a:rPr>
              <a:t>S</a:t>
            </a:r>
            <a:endParaRPr sz="4000">
              <a:solidFill>
                <a:srgbClr val="404040"/>
              </a:solidFill>
              <a:latin typeface="Calibri"/>
              <a:ea typeface="Calibri"/>
              <a:cs typeface="Calibri"/>
              <a:sym typeface="Calibri"/>
            </a:endParaRPr>
          </a:p>
        </p:txBody>
      </p:sp>
      <p:sp>
        <p:nvSpPr>
          <p:cNvPr id="326" name="Google Shape;326;p14"/>
          <p:cNvSpPr txBox="1"/>
          <p:nvPr/>
        </p:nvSpPr>
        <p:spPr>
          <a:xfrm>
            <a:off x="4899524" y="4204522"/>
            <a:ext cx="4223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600">
                <a:solidFill>
                  <a:srgbClr val="404040"/>
                </a:solidFill>
                <a:latin typeface="Calibri"/>
                <a:ea typeface="Calibri"/>
                <a:cs typeface="Calibri"/>
                <a:sym typeface="Calibri"/>
              </a:rPr>
              <a:t>Q</a:t>
            </a:r>
            <a:endParaRPr sz="4000">
              <a:solidFill>
                <a:srgbClr val="404040"/>
              </a:solidFill>
              <a:latin typeface="Calibri"/>
              <a:ea typeface="Calibri"/>
              <a:cs typeface="Calibri"/>
              <a:sym typeface="Calibri"/>
            </a:endParaRPr>
          </a:p>
        </p:txBody>
      </p:sp>
      <p:sp>
        <p:nvSpPr>
          <p:cNvPr id="327" name="Google Shape;327;p14"/>
          <p:cNvSpPr txBox="1"/>
          <p:nvPr/>
        </p:nvSpPr>
        <p:spPr>
          <a:xfrm>
            <a:off x="4977346" y="4955053"/>
            <a:ext cx="4223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600">
                <a:solidFill>
                  <a:srgbClr val="404040"/>
                </a:solidFill>
                <a:latin typeface="Calibri"/>
                <a:ea typeface="Calibri"/>
                <a:cs typeface="Calibri"/>
                <a:sym typeface="Calibri"/>
              </a:rPr>
              <a:t>C</a:t>
            </a:r>
            <a:endParaRPr sz="4000">
              <a:solidFill>
                <a:srgbClr val="404040"/>
              </a:solidFill>
              <a:latin typeface="Calibri"/>
              <a:ea typeface="Calibri"/>
              <a:cs typeface="Calibri"/>
              <a:sym typeface="Calibri"/>
            </a:endParaRPr>
          </a:p>
        </p:txBody>
      </p:sp>
      <p:sp>
        <p:nvSpPr>
          <p:cNvPr id="328" name="Google Shape;328;p14"/>
          <p:cNvSpPr txBox="1"/>
          <p:nvPr/>
        </p:nvSpPr>
        <p:spPr>
          <a:xfrm>
            <a:off x="4977346" y="5691621"/>
            <a:ext cx="4223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600">
                <a:solidFill>
                  <a:srgbClr val="404040"/>
                </a:solidFill>
                <a:latin typeface="Calibri"/>
                <a:ea typeface="Calibri"/>
                <a:cs typeface="Calibri"/>
                <a:sym typeface="Calibri"/>
              </a:rPr>
              <a:t>E</a:t>
            </a:r>
            <a:endParaRPr sz="3600">
              <a:solidFill>
                <a:srgbClr val="40404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I do</a:t>
            </a:r>
            <a:endParaRPr/>
          </a:p>
        </p:txBody>
      </p:sp>
      <p:sp>
        <p:nvSpPr>
          <p:cNvPr id="335" name="Google Shape;335;p15"/>
          <p:cNvSpPr/>
          <p:nvPr/>
        </p:nvSpPr>
        <p:spPr>
          <a:xfrm>
            <a:off x="105304" y="563795"/>
            <a:ext cx="6538092" cy="132343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a statement, a question, a command and an exclamation sentence about the picture.</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End each sentence with the correct punctuation mark.</a:t>
            </a:r>
            <a:endParaRPr sz="2000">
              <a:solidFill>
                <a:schemeClr val="dk1"/>
              </a:solidFill>
              <a:latin typeface="Century Gothic"/>
              <a:ea typeface="Century Gothic"/>
              <a:cs typeface="Century Gothic"/>
              <a:sym typeface="Century Gothic"/>
            </a:endParaRPr>
          </a:p>
        </p:txBody>
      </p:sp>
      <p:sp>
        <p:nvSpPr>
          <p:cNvPr id="336" name="Google Shape;336;p15"/>
          <p:cNvSpPr txBox="1"/>
          <p:nvPr/>
        </p:nvSpPr>
        <p:spPr>
          <a:xfrm>
            <a:off x="10012624" y="1013904"/>
            <a:ext cx="1988664" cy="116955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How do you know it’s a statement /question/command/exclamation?</a:t>
            </a:r>
            <a:endParaRPr sz="1400" b="1">
              <a:solidFill>
                <a:schemeClr val="dk1"/>
              </a:solidFill>
              <a:latin typeface="Century Gothic"/>
              <a:ea typeface="Century Gothic"/>
              <a:cs typeface="Century Gothic"/>
              <a:sym typeface="Century Gothic"/>
            </a:endParaRPr>
          </a:p>
        </p:txBody>
      </p:sp>
      <p:pic>
        <p:nvPicPr>
          <p:cNvPr id="337" name="Google Shape;337;p15"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38" name="Google Shape;338;p15" descr="Icon&#10;&#10;Description automatically generated"/>
          <p:cNvPicPr preferRelativeResize="0"/>
          <p:nvPr/>
        </p:nvPicPr>
        <p:blipFill rotWithShape="1">
          <a:blip r:embed="rId4">
            <a:alphaModFix/>
          </a:blip>
          <a:srcRect/>
          <a:stretch/>
        </p:blipFill>
        <p:spPr>
          <a:xfrm>
            <a:off x="10523590" y="69145"/>
            <a:ext cx="674078" cy="674078"/>
          </a:xfrm>
          <a:prstGeom prst="rect">
            <a:avLst/>
          </a:prstGeom>
          <a:noFill/>
          <a:ln>
            <a:noFill/>
          </a:ln>
        </p:spPr>
      </p:pic>
      <p:pic>
        <p:nvPicPr>
          <p:cNvPr id="339" name="Google Shape;339;p15"/>
          <p:cNvPicPr preferRelativeResize="0"/>
          <p:nvPr/>
        </p:nvPicPr>
        <p:blipFill rotWithShape="1">
          <a:blip r:embed="rId5">
            <a:alphaModFix/>
          </a:blip>
          <a:srcRect/>
          <a:stretch/>
        </p:blipFill>
        <p:spPr>
          <a:xfrm>
            <a:off x="6089531" y="2680688"/>
            <a:ext cx="5737622" cy="3834411"/>
          </a:xfrm>
          <a:prstGeom prst="rect">
            <a:avLst/>
          </a:prstGeom>
          <a:noFill/>
          <a:ln>
            <a:noFill/>
          </a:ln>
        </p:spPr>
      </p:pic>
      <p:sp>
        <p:nvSpPr>
          <p:cNvPr id="340" name="Google Shape;340;p15"/>
          <p:cNvSpPr txBox="1">
            <a:spLocks noGrp="1"/>
          </p:cNvSpPr>
          <p:nvPr>
            <p:ph type="body" idx="1"/>
          </p:nvPr>
        </p:nvSpPr>
        <p:spPr>
          <a:xfrm>
            <a:off x="345029" y="2238693"/>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AU" b="1"/>
              <a:t>Statement</a:t>
            </a:r>
            <a:r>
              <a:rPr lang="en-AU"/>
              <a:t>:</a:t>
            </a:r>
            <a:endParaRPr/>
          </a:p>
          <a:p>
            <a:pPr marL="0" lvl="0" indent="0" algn="l" rtl="0">
              <a:lnSpc>
                <a:spcPct val="90000"/>
              </a:lnSpc>
              <a:spcBef>
                <a:spcPts val="1000"/>
              </a:spcBef>
              <a:spcAft>
                <a:spcPts val="0"/>
              </a:spcAft>
              <a:buClr>
                <a:schemeClr val="dk1"/>
              </a:buClr>
              <a:buSzPct val="100000"/>
              <a:buNone/>
            </a:pPr>
            <a:r>
              <a:rPr lang="en-AU"/>
              <a:t>The books are in the toaster.</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AU" b="1"/>
              <a:t>Question:</a:t>
            </a:r>
            <a:endParaRPr/>
          </a:p>
          <a:p>
            <a:pPr marL="0" lvl="0" indent="0" algn="l" rtl="0">
              <a:lnSpc>
                <a:spcPct val="90000"/>
              </a:lnSpc>
              <a:spcBef>
                <a:spcPts val="1000"/>
              </a:spcBef>
              <a:spcAft>
                <a:spcPts val="0"/>
              </a:spcAft>
              <a:buClr>
                <a:schemeClr val="dk1"/>
              </a:buClr>
              <a:buSzPct val="100000"/>
              <a:buNone/>
            </a:pPr>
            <a:r>
              <a:rPr lang="en-AU"/>
              <a:t>Why are the books in the toaster?</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AU" b="1"/>
              <a:t>Command:</a:t>
            </a:r>
            <a:endParaRPr b="1"/>
          </a:p>
          <a:p>
            <a:pPr marL="0" lvl="0" indent="0" algn="l" rtl="0">
              <a:lnSpc>
                <a:spcPct val="90000"/>
              </a:lnSpc>
              <a:spcBef>
                <a:spcPts val="1000"/>
              </a:spcBef>
              <a:spcAft>
                <a:spcPts val="0"/>
              </a:spcAft>
              <a:buClr>
                <a:schemeClr val="dk1"/>
              </a:buClr>
              <a:buSzPct val="100000"/>
              <a:buNone/>
            </a:pPr>
            <a:r>
              <a:rPr lang="en-AU"/>
              <a:t>Take the books out of the toaster!</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AU" b="1"/>
              <a:t>Exclamation:</a:t>
            </a:r>
            <a:endParaRPr/>
          </a:p>
          <a:p>
            <a:pPr marL="0" lvl="0" indent="0" algn="l" rtl="0">
              <a:lnSpc>
                <a:spcPct val="90000"/>
              </a:lnSpc>
              <a:spcBef>
                <a:spcPts val="1000"/>
              </a:spcBef>
              <a:spcAft>
                <a:spcPts val="0"/>
              </a:spcAft>
              <a:buClr>
                <a:schemeClr val="dk1"/>
              </a:buClr>
              <a:buSzPct val="100000"/>
              <a:buNone/>
            </a:pPr>
            <a:r>
              <a:rPr lang="en-AU"/>
              <a:t>The books are going to catch on fire!</a:t>
            </a:r>
            <a:endParaRPr/>
          </a:p>
        </p:txBody>
      </p:sp>
      <p:pic>
        <p:nvPicPr>
          <p:cNvPr id="341" name="Google Shape;341;p15" descr="Icon&#10;&#10;Description automatically generated"/>
          <p:cNvPicPr preferRelativeResize="0"/>
          <p:nvPr/>
        </p:nvPicPr>
        <p:blipFill rotWithShape="1">
          <a:blip r:embed="rId6">
            <a:alphaModFix/>
          </a:blip>
          <a:srcRect/>
          <a:stretch/>
        </p:blipFill>
        <p:spPr>
          <a:xfrm>
            <a:off x="9719969" y="91208"/>
            <a:ext cx="674079" cy="6740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We do</a:t>
            </a:r>
            <a:endParaRPr/>
          </a:p>
        </p:txBody>
      </p:sp>
      <p:pic>
        <p:nvPicPr>
          <p:cNvPr id="347" name="Google Shape;347;p16"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48" name="Google Shape;348;p16" descr="Icon&#10;&#10;Description automatically generated"/>
          <p:cNvPicPr preferRelativeResize="0"/>
          <p:nvPr/>
        </p:nvPicPr>
        <p:blipFill rotWithShape="1">
          <a:blip r:embed="rId4">
            <a:alphaModFix/>
          </a:blip>
          <a:srcRect/>
          <a:stretch/>
        </p:blipFill>
        <p:spPr>
          <a:xfrm>
            <a:off x="10523590" y="69145"/>
            <a:ext cx="674078" cy="674078"/>
          </a:xfrm>
          <a:prstGeom prst="rect">
            <a:avLst/>
          </a:prstGeom>
          <a:noFill/>
          <a:ln>
            <a:noFill/>
          </a:ln>
        </p:spPr>
      </p:pic>
      <p:sp>
        <p:nvSpPr>
          <p:cNvPr id="349" name="Google Shape;349;p16"/>
          <p:cNvSpPr/>
          <p:nvPr/>
        </p:nvSpPr>
        <p:spPr>
          <a:xfrm>
            <a:off x="105304" y="563795"/>
            <a:ext cx="6538092" cy="1015663"/>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Say a </a:t>
            </a:r>
            <a:r>
              <a:rPr lang="en-AU" sz="2000" b="1">
                <a:solidFill>
                  <a:schemeClr val="dk1"/>
                </a:solidFill>
                <a:latin typeface="Century Gothic"/>
                <a:ea typeface="Century Gothic"/>
                <a:cs typeface="Century Gothic"/>
                <a:sym typeface="Century Gothic"/>
              </a:rPr>
              <a:t>command</a:t>
            </a:r>
            <a:r>
              <a:rPr lang="en-AU" sz="2000">
                <a:solidFill>
                  <a:schemeClr val="dk1"/>
                </a:solidFill>
                <a:latin typeface="Century Gothic"/>
                <a:ea typeface="Century Gothic"/>
                <a:cs typeface="Century Gothic"/>
                <a:sym typeface="Century Gothic"/>
              </a:rPr>
              <a:t> sentence about the picture.</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End the sentence with the correct punctuation mark.</a:t>
            </a:r>
            <a:endParaRPr sz="2000">
              <a:solidFill>
                <a:schemeClr val="dk1"/>
              </a:solidFill>
              <a:latin typeface="Century Gothic"/>
              <a:ea typeface="Century Gothic"/>
              <a:cs typeface="Century Gothic"/>
              <a:sym typeface="Century Gothic"/>
            </a:endParaRPr>
          </a:p>
        </p:txBody>
      </p:sp>
      <p:sp>
        <p:nvSpPr>
          <p:cNvPr id="350" name="Google Shape;350;p16"/>
          <p:cNvSpPr txBox="1"/>
          <p:nvPr/>
        </p:nvSpPr>
        <p:spPr>
          <a:xfrm>
            <a:off x="10203336" y="913049"/>
            <a:ext cx="1988664" cy="95410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How do you know it’s a question?</a:t>
            </a:r>
            <a:endParaRPr sz="1400" b="1">
              <a:solidFill>
                <a:schemeClr val="dk1"/>
              </a:solidFill>
              <a:latin typeface="Century Gothic"/>
              <a:ea typeface="Century Gothic"/>
              <a:cs typeface="Century Gothic"/>
              <a:sym typeface="Century Gothic"/>
            </a:endParaRPr>
          </a:p>
        </p:txBody>
      </p:sp>
      <p:pic>
        <p:nvPicPr>
          <p:cNvPr id="351" name="Google Shape;351;p16"/>
          <p:cNvPicPr preferRelativeResize="0"/>
          <p:nvPr/>
        </p:nvPicPr>
        <p:blipFill rotWithShape="1">
          <a:blip r:embed="rId5">
            <a:alphaModFix/>
          </a:blip>
          <a:srcRect/>
          <a:stretch/>
        </p:blipFill>
        <p:spPr>
          <a:xfrm>
            <a:off x="3079132" y="2354395"/>
            <a:ext cx="5520905" cy="4209690"/>
          </a:xfrm>
          <a:prstGeom prst="rect">
            <a:avLst/>
          </a:prstGeom>
          <a:noFill/>
          <a:ln>
            <a:noFill/>
          </a:ln>
        </p:spPr>
      </p:pic>
      <p:pic>
        <p:nvPicPr>
          <p:cNvPr id="352" name="Google Shape;352;p16" descr="Icon&#10;&#10;Description automatically generated"/>
          <p:cNvPicPr preferRelativeResize="0"/>
          <p:nvPr/>
        </p:nvPicPr>
        <p:blipFill rotWithShape="1">
          <a:blip r:embed="rId6">
            <a:alphaModFix/>
          </a:blip>
          <a:srcRect/>
          <a:stretch/>
        </p:blipFill>
        <p:spPr>
          <a:xfrm>
            <a:off x="9700235" y="69145"/>
            <a:ext cx="693813" cy="6791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We do</a:t>
            </a:r>
            <a:endParaRPr/>
          </a:p>
        </p:txBody>
      </p:sp>
      <p:pic>
        <p:nvPicPr>
          <p:cNvPr id="358" name="Google Shape;358;p17"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sp>
        <p:nvSpPr>
          <p:cNvPr id="359" name="Google Shape;359;p17"/>
          <p:cNvSpPr/>
          <p:nvPr/>
        </p:nvSpPr>
        <p:spPr>
          <a:xfrm>
            <a:off x="105304" y="563795"/>
            <a:ext cx="6538092" cy="132343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Say an </a:t>
            </a:r>
            <a:r>
              <a:rPr lang="en-AU" sz="2000" b="1">
                <a:solidFill>
                  <a:schemeClr val="dk1"/>
                </a:solidFill>
                <a:latin typeface="Century Gothic"/>
                <a:ea typeface="Century Gothic"/>
                <a:cs typeface="Century Gothic"/>
                <a:sym typeface="Century Gothic"/>
              </a:rPr>
              <a:t>exclamation </a:t>
            </a:r>
            <a:r>
              <a:rPr lang="en-AU" sz="2000">
                <a:solidFill>
                  <a:schemeClr val="dk1"/>
                </a:solidFill>
                <a:latin typeface="Century Gothic"/>
                <a:ea typeface="Century Gothic"/>
                <a:cs typeface="Century Gothic"/>
                <a:sym typeface="Century Gothic"/>
              </a:rPr>
              <a:t>sentence about the picture.</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End the sentence with the correct punctuation mark.</a:t>
            </a:r>
            <a:endParaRPr sz="2000">
              <a:solidFill>
                <a:schemeClr val="dk1"/>
              </a:solidFill>
              <a:latin typeface="Century Gothic"/>
              <a:ea typeface="Century Gothic"/>
              <a:cs typeface="Century Gothic"/>
              <a:sym typeface="Century Gothic"/>
            </a:endParaRPr>
          </a:p>
        </p:txBody>
      </p:sp>
      <p:sp>
        <p:nvSpPr>
          <p:cNvPr id="360" name="Google Shape;360;p17"/>
          <p:cNvSpPr txBox="1"/>
          <p:nvPr/>
        </p:nvSpPr>
        <p:spPr>
          <a:xfrm>
            <a:off x="10203336" y="913049"/>
            <a:ext cx="1988664" cy="95410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How do you know it’s an exclamation?</a:t>
            </a:r>
            <a:endParaRPr sz="1400" b="1">
              <a:solidFill>
                <a:schemeClr val="dk1"/>
              </a:solidFill>
              <a:latin typeface="Century Gothic"/>
              <a:ea typeface="Century Gothic"/>
              <a:cs typeface="Century Gothic"/>
              <a:sym typeface="Century Gothic"/>
            </a:endParaRPr>
          </a:p>
        </p:txBody>
      </p:sp>
      <p:pic>
        <p:nvPicPr>
          <p:cNvPr id="361" name="Google Shape;361;p17"/>
          <p:cNvPicPr preferRelativeResize="0"/>
          <p:nvPr/>
        </p:nvPicPr>
        <p:blipFill rotWithShape="1">
          <a:blip r:embed="rId4">
            <a:alphaModFix/>
          </a:blip>
          <a:srcRect/>
          <a:stretch/>
        </p:blipFill>
        <p:spPr>
          <a:xfrm>
            <a:off x="3079132" y="2354395"/>
            <a:ext cx="5520905" cy="4209690"/>
          </a:xfrm>
          <a:prstGeom prst="rect">
            <a:avLst/>
          </a:prstGeom>
          <a:noFill/>
          <a:ln>
            <a:noFill/>
          </a:ln>
        </p:spPr>
      </p:pic>
      <p:pic>
        <p:nvPicPr>
          <p:cNvPr id="362" name="Google Shape;362;p17" descr="Icon&#10;&#10;Description automatically generated"/>
          <p:cNvPicPr preferRelativeResize="0"/>
          <p:nvPr/>
        </p:nvPicPr>
        <p:blipFill rotWithShape="1">
          <a:blip r:embed="rId5">
            <a:alphaModFix/>
          </a:blip>
          <a:srcRect/>
          <a:stretch/>
        </p:blipFill>
        <p:spPr>
          <a:xfrm>
            <a:off x="10523590" y="69145"/>
            <a:ext cx="674078" cy="674078"/>
          </a:xfrm>
          <a:prstGeom prst="rect">
            <a:avLst/>
          </a:prstGeom>
          <a:noFill/>
          <a:ln>
            <a:noFill/>
          </a:ln>
        </p:spPr>
      </p:pic>
      <p:pic>
        <p:nvPicPr>
          <p:cNvPr id="363" name="Google Shape;363;p17" descr="Icon&#10;&#10;Description automatically generated"/>
          <p:cNvPicPr preferRelativeResize="0"/>
          <p:nvPr/>
        </p:nvPicPr>
        <p:blipFill rotWithShape="1">
          <a:blip r:embed="rId6">
            <a:alphaModFix/>
          </a:blip>
          <a:srcRect/>
          <a:stretch/>
        </p:blipFill>
        <p:spPr>
          <a:xfrm>
            <a:off x="9700235" y="69145"/>
            <a:ext cx="693813" cy="6791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We do</a:t>
            </a:r>
            <a:endParaRPr/>
          </a:p>
        </p:txBody>
      </p:sp>
      <p:pic>
        <p:nvPicPr>
          <p:cNvPr id="369" name="Google Shape;369;p18"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70" name="Google Shape;370;p18" descr="Icon&#10;&#10;Description automatically generated"/>
          <p:cNvPicPr preferRelativeResize="0"/>
          <p:nvPr/>
        </p:nvPicPr>
        <p:blipFill rotWithShape="1">
          <a:blip r:embed="rId4">
            <a:alphaModFix/>
          </a:blip>
          <a:srcRect/>
          <a:stretch/>
        </p:blipFill>
        <p:spPr>
          <a:xfrm>
            <a:off x="9719969" y="69145"/>
            <a:ext cx="674078" cy="674078"/>
          </a:xfrm>
          <a:prstGeom prst="rect">
            <a:avLst/>
          </a:prstGeom>
          <a:noFill/>
          <a:ln>
            <a:noFill/>
          </a:ln>
        </p:spPr>
      </p:pic>
      <p:sp>
        <p:nvSpPr>
          <p:cNvPr id="371" name="Google Shape;371;p18"/>
          <p:cNvSpPr/>
          <p:nvPr/>
        </p:nvSpPr>
        <p:spPr>
          <a:xfrm>
            <a:off x="105304" y="563795"/>
            <a:ext cx="6538092" cy="1015663"/>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a </a:t>
            </a:r>
            <a:r>
              <a:rPr lang="en-AU" sz="2000" b="1">
                <a:solidFill>
                  <a:schemeClr val="dk1"/>
                </a:solidFill>
                <a:latin typeface="Century Gothic"/>
                <a:ea typeface="Century Gothic"/>
                <a:cs typeface="Century Gothic"/>
                <a:sym typeface="Century Gothic"/>
              </a:rPr>
              <a:t>statement</a:t>
            </a:r>
            <a:r>
              <a:rPr lang="en-AU" sz="2000">
                <a:solidFill>
                  <a:schemeClr val="dk1"/>
                </a:solidFill>
                <a:latin typeface="Century Gothic"/>
                <a:ea typeface="Century Gothic"/>
                <a:cs typeface="Century Gothic"/>
                <a:sym typeface="Century Gothic"/>
              </a:rPr>
              <a:t> sentence about the picture.</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End the sentence with the correct punctuation mark.</a:t>
            </a:r>
            <a:endParaRPr sz="2000">
              <a:solidFill>
                <a:schemeClr val="dk1"/>
              </a:solidFill>
              <a:latin typeface="Century Gothic"/>
              <a:ea typeface="Century Gothic"/>
              <a:cs typeface="Century Gothic"/>
              <a:sym typeface="Century Gothic"/>
            </a:endParaRPr>
          </a:p>
        </p:txBody>
      </p:sp>
      <p:sp>
        <p:nvSpPr>
          <p:cNvPr id="372" name="Google Shape;372;p18"/>
          <p:cNvSpPr txBox="1"/>
          <p:nvPr/>
        </p:nvSpPr>
        <p:spPr>
          <a:xfrm>
            <a:off x="10203336" y="913049"/>
            <a:ext cx="1988664" cy="95410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How do you know it’s a statement?</a:t>
            </a:r>
            <a:endParaRPr sz="1400" b="1">
              <a:solidFill>
                <a:schemeClr val="dk1"/>
              </a:solidFill>
              <a:latin typeface="Century Gothic"/>
              <a:ea typeface="Century Gothic"/>
              <a:cs typeface="Century Gothic"/>
              <a:sym typeface="Century Gothic"/>
            </a:endParaRPr>
          </a:p>
        </p:txBody>
      </p:sp>
      <p:pic>
        <p:nvPicPr>
          <p:cNvPr id="373" name="Google Shape;373;p18"/>
          <p:cNvPicPr preferRelativeResize="0"/>
          <p:nvPr/>
        </p:nvPicPr>
        <p:blipFill rotWithShape="1">
          <a:blip r:embed="rId5">
            <a:alphaModFix/>
          </a:blip>
          <a:srcRect/>
          <a:stretch/>
        </p:blipFill>
        <p:spPr>
          <a:xfrm>
            <a:off x="3079132" y="2354395"/>
            <a:ext cx="5520905" cy="4209690"/>
          </a:xfrm>
          <a:prstGeom prst="rect">
            <a:avLst/>
          </a:prstGeom>
          <a:noFill/>
          <a:ln>
            <a:noFill/>
          </a:ln>
        </p:spPr>
      </p:pic>
      <p:pic>
        <p:nvPicPr>
          <p:cNvPr id="374" name="Google Shape;374;p18" descr="Icon&#10;&#10;Description automatically generated"/>
          <p:cNvPicPr preferRelativeResize="0"/>
          <p:nvPr/>
        </p:nvPicPr>
        <p:blipFill rotWithShape="1">
          <a:blip r:embed="rId6">
            <a:alphaModFix/>
          </a:blip>
          <a:srcRect/>
          <a:stretch/>
        </p:blipFill>
        <p:spPr>
          <a:xfrm>
            <a:off x="10523589" y="69145"/>
            <a:ext cx="674079" cy="674079"/>
          </a:xfrm>
          <a:prstGeom prst="rect">
            <a:avLst/>
          </a:prstGeom>
          <a:noFill/>
          <a:ln>
            <a:noFill/>
          </a:ln>
        </p:spPr>
      </p:pic>
      <p:pic>
        <p:nvPicPr>
          <p:cNvPr id="375" name="Google Shape;375;p18" descr="Icon&#10;&#10;Description automatically generated"/>
          <p:cNvPicPr preferRelativeResize="0"/>
          <p:nvPr/>
        </p:nvPicPr>
        <p:blipFill rotWithShape="1">
          <a:blip r:embed="rId7">
            <a:alphaModFix/>
          </a:blip>
          <a:srcRect/>
          <a:stretch/>
        </p:blipFill>
        <p:spPr>
          <a:xfrm>
            <a:off x="8896614" y="64065"/>
            <a:ext cx="693813" cy="6791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We do</a:t>
            </a:r>
            <a:endParaRPr/>
          </a:p>
        </p:txBody>
      </p:sp>
      <p:pic>
        <p:nvPicPr>
          <p:cNvPr id="381" name="Google Shape;381;p19"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82" name="Google Shape;382;p19" descr="Icon&#10;&#10;Description automatically generated"/>
          <p:cNvPicPr preferRelativeResize="0"/>
          <p:nvPr/>
        </p:nvPicPr>
        <p:blipFill rotWithShape="1">
          <a:blip r:embed="rId4">
            <a:alphaModFix/>
          </a:blip>
          <a:srcRect/>
          <a:stretch/>
        </p:blipFill>
        <p:spPr>
          <a:xfrm>
            <a:off x="10523589" y="99539"/>
            <a:ext cx="674079" cy="674079"/>
          </a:xfrm>
          <a:prstGeom prst="rect">
            <a:avLst/>
          </a:prstGeom>
          <a:noFill/>
          <a:ln>
            <a:noFill/>
          </a:ln>
        </p:spPr>
      </p:pic>
      <p:sp>
        <p:nvSpPr>
          <p:cNvPr id="383" name="Google Shape;383;p19"/>
          <p:cNvSpPr/>
          <p:nvPr/>
        </p:nvSpPr>
        <p:spPr>
          <a:xfrm>
            <a:off x="105304" y="563795"/>
            <a:ext cx="6538092" cy="1015663"/>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a </a:t>
            </a:r>
            <a:r>
              <a:rPr lang="en-AU" sz="2000" b="1">
                <a:solidFill>
                  <a:schemeClr val="dk1"/>
                </a:solidFill>
                <a:latin typeface="Century Gothic"/>
                <a:ea typeface="Century Gothic"/>
                <a:cs typeface="Century Gothic"/>
                <a:sym typeface="Century Gothic"/>
              </a:rPr>
              <a:t>question </a:t>
            </a:r>
            <a:r>
              <a:rPr lang="en-AU" sz="2000">
                <a:solidFill>
                  <a:schemeClr val="dk1"/>
                </a:solidFill>
                <a:latin typeface="Century Gothic"/>
                <a:ea typeface="Century Gothic"/>
                <a:cs typeface="Century Gothic"/>
                <a:sym typeface="Century Gothic"/>
              </a:rPr>
              <a:t>sentence about the picture.</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End the sentence with the correct punctuation mark.</a:t>
            </a:r>
            <a:endParaRPr sz="2000">
              <a:solidFill>
                <a:schemeClr val="dk1"/>
              </a:solidFill>
              <a:latin typeface="Century Gothic"/>
              <a:ea typeface="Century Gothic"/>
              <a:cs typeface="Century Gothic"/>
              <a:sym typeface="Century Gothic"/>
            </a:endParaRPr>
          </a:p>
        </p:txBody>
      </p:sp>
      <p:sp>
        <p:nvSpPr>
          <p:cNvPr id="384" name="Google Shape;384;p19"/>
          <p:cNvSpPr txBox="1"/>
          <p:nvPr/>
        </p:nvSpPr>
        <p:spPr>
          <a:xfrm>
            <a:off x="10203336" y="913049"/>
            <a:ext cx="1988664" cy="95410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How do you know it’s a question?</a:t>
            </a:r>
            <a:endParaRPr sz="1400" b="1">
              <a:solidFill>
                <a:schemeClr val="dk1"/>
              </a:solidFill>
              <a:latin typeface="Century Gothic"/>
              <a:ea typeface="Century Gothic"/>
              <a:cs typeface="Century Gothic"/>
              <a:sym typeface="Century Gothic"/>
            </a:endParaRPr>
          </a:p>
        </p:txBody>
      </p:sp>
      <p:pic>
        <p:nvPicPr>
          <p:cNvPr id="385" name="Google Shape;385;p19"/>
          <p:cNvPicPr preferRelativeResize="0"/>
          <p:nvPr/>
        </p:nvPicPr>
        <p:blipFill rotWithShape="1">
          <a:blip r:embed="rId5">
            <a:alphaModFix/>
          </a:blip>
          <a:srcRect/>
          <a:stretch/>
        </p:blipFill>
        <p:spPr>
          <a:xfrm>
            <a:off x="3079132" y="2354395"/>
            <a:ext cx="5520905" cy="4209690"/>
          </a:xfrm>
          <a:prstGeom prst="rect">
            <a:avLst/>
          </a:prstGeom>
          <a:noFill/>
          <a:ln>
            <a:noFill/>
          </a:ln>
        </p:spPr>
      </p:pic>
      <p:pic>
        <p:nvPicPr>
          <p:cNvPr id="386" name="Google Shape;386;p19" descr="Icon&#10;&#10;Description automatically generated"/>
          <p:cNvPicPr preferRelativeResize="0"/>
          <p:nvPr/>
        </p:nvPicPr>
        <p:blipFill rotWithShape="1">
          <a:blip r:embed="rId6">
            <a:alphaModFix/>
          </a:blip>
          <a:srcRect/>
          <a:stretch/>
        </p:blipFill>
        <p:spPr>
          <a:xfrm>
            <a:off x="9700234" y="102892"/>
            <a:ext cx="693813" cy="6791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6"/>
        <p:cNvGrpSpPr/>
        <p:nvPr/>
      </p:nvGrpSpPr>
      <p:grpSpPr>
        <a:xfrm>
          <a:off x="0" y="0"/>
          <a:ext cx="0" cy="0"/>
          <a:chOff x="0" y="0"/>
          <a:chExt cx="0" cy="0"/>
        </a:xfrm>
      </p:grpSpPr>
      <p:pic>
        <p:nvPicPr>
          <p:cNvPr id="97" name="Google Shape;97;p2" descr="Icon&#10;&#10;Description automatically generated"/>
          <p:cNvPicPr preferRelativeResize="0">
            <a:picLocks noGrp="1"/>
          </p:cNvPicPr>
          <p:nvPr>
            <p:ph type="body" idx="1"/>
          </p:nvPr>
        </p:nvPicPr>
        <p:blipFill rotWithShape="1">
          <a:blip r:embed="rId3">
            <a:alphaModFix/>
          </a:blip>
          <a:srcRect/>
          <a:stretch/>
        </p:blipFill>
        <p:spPr>
          <a:xfrm>
            <a:off x="10432839" y="4874453"/>
            <a:ext cx="674079" cy="674079"/>
          </a:xfrm>
          <a:prstGeom prst="rect">
            <a:avLst/>
          </a:prstGeom>
          <a:noFill/>
          <a:ln>
            <a:noFill/>
          </a:ln>
        </p:spPr>
      </p:pic>
      <p:pic>
        <p:nvPicPr>
          <p:cNvPr id="98" name="Google Shape;98;p2" descr="Logo, icon&#10;&#10;Description automatically generated"/>
          <p:cNvPicPr preferRelativeResize="0"/>
          <p:nvPr/>
        </p:nvPicPr>
        <p:blipFill rotWithShape="1">
          <a:blip r:embed="rId4">
            <a:alphaModFix/>
          </a:blip>
          <a:srcRect/>
          <a:stretch/>
        </p:blipFill>
        <p:spPr>
          <a:xfrm>
            <a:off x="4299121" y="4284569"/>
            <a:ext cx="674078" cy="674078"/>
          </a:xfrm>
          <a:prstGeom prst="rect">
            <a:avLst/>
          </a:prstGeom>
          <a:noFill/>
          <a:ln>
            <a:noFill/>
          </a:ln>
        </p:spPr>
      </p:pic>
      <p:pic>
        <p:nvPicPr>
          <p:cNvPr id="99" name="Google Shape;99;p2" descr="Icon&#10;&#10;Description automatically generated"/>
          <p:cNvPicPr preferRelativeResize="0"/>
          <p:nvPr/>
        </p:nvPicPr>
        <p:blipFill rotWithShape="1">
          <a:blip r:embed="rId5">
            <a:alphaModFix/>
          </a:blip>
          <a:srcRect/>
          <a:stretch/>
        </p:blipFill>
        <p:spPr>
          <a:xfrm>
            <a:off x="4294065" y="5632726"/>
            <a:ext cx="674078" cy="674078"/>
          </a:xfrm>
          <a:prstGeom prst="rect">
            <a:avLst/>
          </a:prstGeom>
          <a:noFill/>
          <a:ln>
            <a:noFill/>
          </a:ln>
        </p:spPr>
      </p:pic>
      <p:pic>
        <p:nvPicPr>
          <p:cNvPr id="100" name="Google Shape;100;p2" descr="Logo, icon&#10;&#10;Description automatically generated"/>
          <p:cNvPicPr preferRelativeResize="0"/>
          <p:nvPr/>
        </p:nvPicPr>
        <p:blipFill rotWithShape="1">
          <a:blip r:embed="rId6">
            <a:alphaModFix/>
          </a:blip>
          <a:srcRect/>
          <a:stretch/>
        </p:blipFill>
        <p:spPr>
          <a:xfrm>
            <a:off x="715322" y="2389965"/>
            <a:ext cx="674078" cy="674078"/>
          </a:xfrm>
          <a:prstGeom prst="rect">
            <a:avLst/>
          </a:prstGeom>
          <a:noFill/>
          <a:ln>
            <a:noFill/>
          </a:ln>
        </p:spPr>
      </p:pic>
      <p:pic>
        <p:nvPicPr>
          <p:cNvPr id="101" name="Google Shape;101;p2" descr="Icon&#10;&#10;Description automatically generated"/>
          <p:cNvPicPr preferRelativeResize="0"/>
          <p:nvPr/>
        </p:nvPicPr>
        <p:blipFill rotWithShape="1">
          <a:blip r:embed="rId7">
            <a:alphaModFix/>
          </a:blip>
          <a:srcRect/>
          <a:stretch/>
        </p:blipFill>
        <p:spPr>
          <a:xfrm>
            <a:off x="1389400" y="2389965"/>
            <a:ext cx="674078" cy="674078"/>
          </a:xfrm>
          <a:prstGeom prst="rect">
            <a:avLst/>
          </a:prstGeom>
          <a:noFill/>
          <a:ln>
            <a:noFill/>
          </a:ln>
        </p:spPr>
      </p:pic>
      <p:pic>
        <p:nvPicPr>
          <p:cNvPr id="102" name="Google Shape;102;p2" descr="Icon&#10;&#10;Description automatically generated"/>
          <p:cNvPicPr preferRelativeResize="0"/>
          <p:nvPr/>
        </p:nvPicPr>
        <p:blipFill rotWithShape="1">
          <a:blip r:embed="rId8">
            <a:alphaModFix/>
          </a:blip>
          <a:srcRect/>
          <a:stretch/>
        </p:blipFill>
        <p:spPr>
          <a:xfrm>
            <a:off x="715322" y="3064043"/>
            <a:ext cx="674078" cy="674078"/>
          </a:xfrm>
          <a:prstGeom prst="rect">
            <a:avLst/>
          </a:prstGeom>
          <a:noFill/>
          <a:ln>
            <a:noFill/>
          </a:ln>
        </p:spPr>
      </p:pic>
      <p:pic>
        <p:nvPicPr>
          <p:cNvPr id="103" name="Google Shape;103;p2" descr="Icon&#10;&#10;Description automatically generated"/>
          <p:cNvPicPr preferRelativeResize="0"/>
          <p:nvPr/>
        </p:nvPicPr>
        <p:blipFill rotWithShape="1">
          <a:blip r:embed="rId9">
            <a:alphaModFix/>
          </a:blip>
          <a:srcRect/>
          <a:stretch/>
        </p:blipFill>
        <p:spPr>
          <a:xfrm>
            <a:off x="1389400" y="3049933"/>
            <a:ext cx="674078" cy="674078"/>
          </a:xfrm>
          <a:prstGeom prst="rect">
            <a:avLst/>
          </a:prstGeom>
          <a:noFill/>
          <a:ln>
            <a:noFill/>
          </a:ln>
        </p:spPr>
      </p:pic>
      <p:pic>
        <p:nvPicPr>
          <p:cNvPr id="104" name="Google Shape;104;p2"/>
          <p:cNvPicPr preferRelativeResize="0"/>
          <p:nvPr/>
        </p:nvPicPr>
        <p:blipFill rotWithShape="1">
          <a:blip r:embed="rId10">
            <a:alphaModFix/>
          </a:blip>
          <a:srcRect/>
          <a:stretch/>
        </p:blipFill>
        <p:spPr>
          <a:xfrm>
            <a:off x="885384" y="5618025"/>
            <a:ext cx="674078" cy="674078"/>
          </a:xfrm>
          <a:prstGeom prst="rect">
            <a:avLst/>
          </a:prstGeom>
          <a:noFill/>
          <a:ln>
            <a:noFill/>
          </a:ln>
        </p:spPr>
      </p:pic>
      <p:pic>
        <p:nvPicPr>
          <p:cNvPr id="105" name="Google Shape;105;p2" descr="Icon&#10;&#10;Description automatically generated"/>
          <p:cNvPicPr preferRelativeResize="0"/>
          <p:nvPr/>
        </p:nvPicPr>
        <p:blipFill rotWithShape="1">
          <a:blip r:embed="rId11">
            <a:alphaModFix/>
          </a:blip>
          <a:srcRect/>
          <a:stretch/>
        </p:blipFill>
        <p:spPr>
          <a:xfrm>
            <a:off x="885384" y="4929837"/>
            <a:ext cx="674078" cy="674078"/>
          </a:xfrm>
          <a:prstGeom prst="rect">
            <a:avLst/>
          </a:prstGeom>
          <a:noFill/>
          <a:ln>
            <a:noFill/>
          </a:ln>
        </p:spPr>
      </p:pic>
      <p:pic>
        <p:nvPicPr>
          <p:cNvPr id="106" name="Google Shape;106;p2" descr="Icon&#10;&#10;Description automatically generated"/>
          <p:cNvPicPr preferRelativeResize="0"/>
          <p:nvPr/>
        </p:nvPicPr>
        <p:blipFill rotWithShape="1">
          <a:blip r:embed="rId12">
            <a:alphaModFix/>
          </a:blip>
          <a:srcRect/>
          <a:stretch/>
        </p:blipFill>
        <p:spPr>
          <a:xfrm>
            <a:off x="4299121" y="3604476"/>
            <a:ext cx="674078" cy="674078"/>
          </a:xfrm>
          <a:prstGeom prst="rect">
            <a:avLst/>
          </a:prstGeom>
          <a:noFill/>
          <a:ln>
            <a:noFill/>
          </a:ln>
        </p:spPr>
      </p:pic>
      <p:pic>
        <p:nvPicPr>
          <p:cNvPr id="107" name="Google Shape;107;p2" descr="Icon&#10;&#10;Description automatically generated"/>
          <p:cNvPicPr preferRelativeResize="0"/>
          <p:nvPr/>
        </p:nvPicPr>
        <p:blipFill rotWithShape="1">
          <a:blip r:embed="rId13">
            <a:alphaModFix/>
          </a:blip>
          <a:srcRect/>
          <a:stretch/>
        </p:blipFill>
        <p:spPr>
          <a:xfrm>
            <a:off x="4294064" y="4958647"/>
            <a:ext cx="674079" cy="674079"/>
          </a:xfrm>
          <a:prstGeom prst="rect">
            <a:avLst/>
          </a:prstGeom>
          <a:noFill/>
          <a:ln>
            <a:noFill/>
          </a:ln>
        </p:spPr>
      </p:pic>
      <p:sp>
        <p:nvSpPr>
          <p:cNvPr id="108" name="Google Shape;108;p2"/>
          <p:cNvSpPr txBox="1"/>
          <p:nvPr/>
        </p:nvSpPr>
        <p:spPr>
          <a:xfrm>
            <a:off x="1999476" y="2617597"/>
            <a:ext cx="1525356"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Multiple Choice </a:t>
            </a:r>
            <a:endParaRPr sz="2400" b="1" i="0" u="none" strike="noStrike" cap="none">
              <a:solidFill>
                <a:srgbClr val="000000"/>
              </a:solidFill>
              <a:latin typeface="Quattrocento Sans"/>
              <a:ea typeface="Quattrocento Sans"/>
              <a:cs typeface="Quattrocento Sans"/>
              <a:sym typeface="Quattrocento Sans"/>
            </a:endParaRPr>
          </a:p>
        </p:txBody>
      </p:sp>
      <p:sp>
        <p:nvSpPr>
          <p:cNvPr id="109" name="Google Shape;109;p2"/>
          <p:cNvSpPr txBox="1"/>
          <p:nvPr/>
        </p:nvSpPr>
        <p:spPr>
          <a:xfrm>
            <a:off x="1026266" y="538194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Vote</a:t>
            </a:r>
            <a:endParaRPr sz="2400" b="1" i="0" u="none" strike="noStrike" cap="none">
              <a:solidFill>
                <a:srgbClr val="000000"/>
              </a:solidFill>
              <a:latin typeface="Quattrocento Sans"/>
              <a:ea typeface="Quattrocento Sans"/>
              <a:cs typeface="Quattrocento Sans"/>
              <a:sym typeface="Quattrocento Sans"/>
            </a:endParaRPr>
          </a:p>
        </p:txBody>
      </p:sp>
      <p:sp>
        <p:nvSpPr>
          <p:cNvPr id="110" name="Google Shape;110;p2"/>
          <p:cNvSpPr txBox="1"/>
          <p:nvPr/>
        </p:nvSpPr>
        <p:spPr>
          <a:xfrm>
            <a:off x="5005000" y="378255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Pair Share</a:t>
            </a:r>
            <a:endParaRPr sz="2400" b="1" i="0" u="none" strike="noStrike" cap="none">
              <a:solidFill>
                <a:srgbClr val="000000"/>
              </a:solidFill>
              <a:latin typeface="Quattrocento Sans"/>
              <a:ea typeface="Quattrocento Sans"/>
              <a:cs typeface="Quattrocento Sans"/>
              <a:sym typeface="Quattrocento Sans"/>
            </a:endParaRPr>
          </a:p>
        </p:txBody>
      </p:sp>
      <p:sp>
        <p:nvSpPr>
          <p:cNvPr id="111" name="Google Shape;111;p2"/>
          <p:cNvSpPr txBox="1"/>
          <p:nvPr/>
        </p:nvSpPr>
        <p:spPr>
          <a:xfrm>
            <a:off x="5005000" y="4447989"/>
            <a:ext cx="2630530"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Pick a Stick/Answer (non-volunteer)</a:t>
            </a:r>
            <a:endParaRPr sz="2400" b="1" i="0" u="none" strike="noStrike" cap="none">
              <a:solidFill>
                <a:srgbClr val="000000"/>
              </a:solidFill>
              <a:latin typeface="Quattrocento Sans"/>
              <a:ea typeface="Quattrocento Sans"/>
              <a:cs typeface="Quattrocento Sans"/>
              <a:sym typeface="Quattrocento Sans"/>
            </a:endParaRPr>
          </a:p>
        </p:txBody>
      </p:sp>
      <p:sp>
        <p:nvSpPr>
          <p:cNvPr id="112" name="Google Shape;112;p2"/>
          <p:cNvSpPr txBox="1"/>
          <p:nvPr/>
        </p:nvSpPr>
        <p:spPr>
          <a:xfrm>
            <a:off x="5005000" y="511341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Whiteboards</a:t>
            </a:r>
            <a:endParaRPr sz="2400" b="1" i="0" u="none" strike="noStrike" cap="none">
              <a:solidFill>
                <a:srgbClr val="000000"/>
              </a:solidFill>
              <a:latin typeface="Quattrocento Sans"/>
              <a:ea typeface="Quattrocento Sans"/>
              <a:cs typeface="Quattrocento Sans"/>
              <a:sym typeface="Quattrocento Sans"/>
            </a:endParaRPr>
          </a:p>
        </p:txBody>
      </p:sp>
      <p:sp>
        <p:nvSpPr>
          <p:cNvPr id="113" name="Google Shape;113;p2"/>
          <p:cNvSpPr txBox="1"/>
          <p:nvPr/>
        </p:nvSpPr>
        <p:spPr>
          <a:xfrm>
            <a:off x="5005000" y="5787509"/>
            <a:ext cx="2485458"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In Your Workbook</a:t>
            </a:r>
            <a:endParaRPr sz="2400" b="1" i="0" u="none" strike="noStrike" cap="none">
              <a:solidFill>
                <a:srgbClr val="000000"/>
              </a:solidFill>
              <a:latin typeface="Quattrocento Sans"/>
              <a:ea typeface="Quattrocento Sans"/>
              <a:cs typeface="Quattrocento Sans"/>
              <a:sym typeface="Quattrocento Sans"/>
            </a:endParaRPr>
          </a:p>
        </p:txBody>
      </p:sp>
      <p:sp>
        <p:nvSpPr>
          <p:cNvPr id="114" name="Google Shape;114;p2"/>
          <p:cNvSpPr txBox="1"/>
          <p:nvPr/>
        </p:nvSpPr>
        <p:spPr>
          <a:xfrm>
            <a:off x="9834568" y="5527738"/>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Read with me</a:t>
            </a:r>
            <a:endParaRPr sz="2400" b="1" i="0" u="none" strike="noStrike" cap="none">
              <a:solidFill>
                <a:srgbClr val="000000"/>
              </a:solidFill>
              <a:latin typeface="Quattrocento Sans"/>
              <a:ea typeface="Quattrocento Sans"/>
              <a:cs typeface="Quattrocento Sans"/>
              <a:sym typeface="Quattrocento Sans"/>
            </a:endParaRPr>
          </a:p>
        </p:txBody>
      </p:sp>
      <p:pic>
        <p:nvPicPr>
          <p:cNvPr id="115" name="Google Shape;115;p2" descr="Icon&#10;&#10;Description automatically generated"/>
          <p:cNvPicPr preferRelativeResize="0"/>
          <p:nvPr/>
        </p:nvPicPr>
        <p:blipFill rotWithShape="1">
          <a:blip r:embed="rId14">
            <a:alphaModFix/>
          </a:blip>
          <a:srcRect/>
          <a:stretch/>
        </p:blipFill>
        <p:spPr>
          <a:xfrm>
            <a:off x="10391324" y="3607995"/>
            <a:ext cx="693813" cy="679158"/>
          </a:xfrm>
          <a:prstGeom prst="rect">
            <a:avLst/>
          </a:prstGeom>
          <a:noFill/>
          <a:ln>
            <a:noFill/>
          </a:ln>
        </p:spPr>
      </p:pic>
      <p:sp>
        <p:nvSpPr>
          <p:cNvPr id="116" name="Google Shape;116;p2"/>
          <p:cNvSpPr txBox="1"/>
          <p:nvPr/>
        </p:nvSpPr>
        <p:spPr>
          <a:xfrm>
            <a:off x="9866214" y="429551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Track with me</a:t>
            </a:r>
            <a:endParaRPr sz="2400" b="1" i="0" u="none" strike="noStrike" cap="none">
              <a:solidFill>
                <a:srgbClr val="000000"/>
              </a:solidFill>
              <a:latin typeface="Quattrocento Sans"/>
              <a:ea typeface="Quattrocento Sans"/>
              <a:cs typeface="Quattrocento Sans"/>
              <a:sym typeface="Quattrocento Sans"/>
            </a:endParaRPr>
          </a:p>
        </p:txBody>
      </p:sp>
      <p:sp>
        <p:nvSpPr>
          <p:cNvPr id="117" name="Google Shape;117;p2"/>
          <p:cNvSpPr txBox="1"/>
          <p:nvPr/>
        </p:nvSpPr>
        <p:spPr>
          <a:xfrm>
            <a:off x="4130311" y="472809"/>
            <a:ext cx="3433156" cy="92333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0" i="0" u="none" strike="noStrike" cap="none">
                <a:solidFill>
                  <a:schemeClr val="dk1"/>
                </a:solidFill>
                <a:latin typeface="Calibri"/>
                <a:ea typeface="Calibri"/>
                <a:cs typeface="Calibri"/>
                <a:sym typeface="Calibri"/>
              </a:rPr>
              <a:t>Copy and paste these icons to the appropriate slides to indicate engagement norms/CFU strategies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0"/>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sz="1800" b="1">
              <a:solidFill>
                <a:schemeClr val="lt1"/>
              </a:solidFill>
              <a:latin typeface="Century Gothic"/>
              <a:ea typeface="Century Gothic"/>
              <a:cs typeface="Century Gothic"/>
              <a:sym typeface="Century Gothic"/>
            </a:endParaRPr>
          </a:p>
        </p:txBody>
      </p:sp>
      <p:sp>
        <p:nvSpPr>
          <p:cNvPr id="392" name="Google Shape;392;p20"/>
          <p:cNvSpPr/>
          <p:nvPr/>
        </p:nvSpPr>
        <p:spPr>
          <a:xfrm>
            <a:off x="105304" y="563795"/>
            <a:ext cx="6538092" cy="132343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a statement, a question, a command and an exclamation sentence about the picture.</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End each sentence with the correct punctuation mark.</a:t>
            </a:r>
            <a:endParaRPr sz="2000">
              <a:solidFill>
                <a:schemeClr val="dk1"/>
              </a:solidFill>
              <a:latin typeface="Century Gothic"/>
              <a:ea typeface="Century Gothic"/>
              <a:cs typeface="Century Gothic"/>
              <a:sym typeface="Century Gothic"/>
            </a:endParaRPr>
          </a:p>
        </p:txBody>
      </p:sp>
      <p:pic>
        <p:nvPicPr>
          <p:cNvPr id="393" name="Google Shape;393;p20" descr="Icon&#10;&#10;Description automatically generated"/>
          <p:cNvPicPr preferRelativeResize="0"/>
          <p:nvPr/>
        </p:nvPicPr>
        <p:blipFill rotWithShape="1">
          <a:blip r:embed="rId3">
            <a:alphaModFix/>
          </a:blip>
          <a:srcRect/>
          <a:stretch/>
        </p:blipFill>
        <p:spPr>
          <a:xfrm>
            <a:off x="10860629" y="96450"/>
            <a:ext cx="674078" cy="674078"/>
          </a:xfrm>
          <a:prstGeom prst="rect">
            <a:avLst/>
          </a:prstGeom>
          <a:noFill/>
          <a:ln>
            <a:noFill/>
          </a:ln>
        </p:spPr>
      </p:pic>
      <p:sp>
        <p:nvSpPr>
          <p:cNvPr id="394" name="Google Shape;394;p20"/>
          <p:cNvSpPr/>
          <p:nvPr/>
        </p:nvSpPr>
        <p:spPr>
          <a:xfrm>
            <a:off x="105304" y="2312765"/>
            <a:ext cx="6538092" cy="40011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a:solidFill>
                  <a:schemeClr val="dk1"/>
                </a:solidFill>
                <a:latin typeface="Century Gothic"/>
                <a:ea typeface="Century Gothic"/>
                <a:cs typeface="Century Gothic"/>
                <a:sym typeface="Century Gothic"/>
              </a:rPr>
              <a:t>Complete these in your workbook:</a:t>
            </a:r>
            <a:endParaRPr sz="2000">
              <a:solidFill>
                <a:schemeClr val="dk1"/>
              </a:solidFill>
              <a:latin typeface="Century Gothic"/>
              <a:ea typeface="Century Gothic"/>
              <a:cs typeface="Century Gothic"/>
              <a:sym typeface="Century Gothic"/>
            </a:endParaRPr>
          </a:p>
        </p:txBody>
      </p:sp>
      <p:pic>
        <p:nvPicPr>
          <p:cNvPr id="395" name="Google Shape;395;p20"/>
          <p:cNvPicPr preferRelativeResize="0"/>
          <p:nvPr/>
        </p:nvPicPr>
        <p:blipFill rotWithShape="1">
          <a:blip r:embed="rId4">
            <a:alphaModFix/>
          </a:blip>
          <a:srcRect/>
          <a:stretch/>
        </p:blipFill>
        <p:spPr>
          <a:xfrm>
            <a:off x="6643396" y="2916690"/>
            <a:ext cx="5323114" cy="3772757"/>
          </a:xfrm>
          <a:prstGeom prst="rect">
            <a:avLst/>
          </a:prstGeom>
          <a:noFill/>
          <a:ln>
            <a:noFill/>
          </a:ln>
        </p:spPr>
      </p:pic>
      <p:sp>
        <p:nvSpPr>
          <p:cNvPr id="396" name="Google Shape;396;p20"/>
          <p:cNvSpPr txBox="1">
            <a:spLocks noGrp="1"/>
          </p:cNvSpPr>
          <p:nvPr>
            <p:ph type="body" idx="1"/>
          </p:nvPr>
        </p:nvSpPr>
        <p:spPr>
          <a:xfrm>
            <a:off x="1226772" y="3138406"/>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AU" b="1"/>
              <a:t>Statement</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AU" b="1"/>
              <a:t>Question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AU" b="1"/>
              <a:t>Command</a:t>
            </a:r>
            <a:endParaRPr b="1"/>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AU" b="1"/>
              <a:t>Exclamation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p:nvPr/>
        </p:nvSpPr>
        <p:spPr>
          <a:xfrm>
            <a:off x="923925" y="2190750"/>
            <a:ext cx="10553700" cy="954107"/>
          </a:xfrm>
          <a:prstGeom prst="rect">
            <a:avLst/>
          </a:prstGeom>
          <a:solidFill>
            <a:schemeClr val="lt1"/>
          </a:solidFill>
          <a:ln w="19050" cap="flat" cmpd="sng">
            <a:solidFill>
              <a:srgbClr val="00B050"/>
            </a:solidFill>
            <a:prstDash val="solid"/>
            <a:round/>
            <a:headEnd type="none" w="sm" len="sm"/>
            <a:tailEnd type="none" w="sm" len="sm"/>
          </a:ln>
          <a:effectLst>
            <a:outerShdw blurRad="57785" dist="33020" dir="3180000" algn="ctr">
              <a:srgbClr val="000000">
                <a:alpha val="2980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a:solidFill>
                  <a:schemeClr val="dk1"/>
                </a:solidFill>
                <a:latin typeface="Century Gothic"/>
                <a:ea typeface="Century Gothic"/>
                <a:cs typeface="Century Gothic"/>
                <a:sym typeface="Century Gothic"/>
              </a:rPr>
              <a:t>We are learning to write 4 sentence types (statement, question, command, and command) based on a picture.</a:t>
            </a:r>
            <a:endParaRPr sz="2800">
              <a:solidFill>
                <a:schemeClr val="dk1"/>
              </a:solidFill>
              <a:latin typeface="Century Gothic"/>
              <a:ea typeface="Century Gothic"/>
              <a:cs typeface="Century Gothic"/>
              <a:sym typeface="Century Gothic"/>
            </a:endParaRPr>
          </a:p>
        </p:txBody>
      </p:sp>
      <p:sp>
        <p:nvSpPr>
          <p:cNvPr id="123" name="Google Shape;123;p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Learning Objective</a:t>
            </a:r>
            <a:endParaRPr/>
          </a:p>
        </p:txBody>
      </p:sp>
      <p:pic>
        <p:nvPicPr>
          <p:cNvPr id="124" name="Google Shape;124;p3" descr="Icon&#10;&#10;Description automatically generated"/>
          <p:cNvPicPr preferRelativeResize="0"/>
          <p:nvPr/>
        </p:nvPicPr>
        <p:blipFill rotWithShape="1">
          <a:blip r:embed="rId3">
            <a:alphaModFix/>
          </a:blip>
          <a:srcRect/>
          <a:stretch/>
        </p:blipFill>
        <p:spPr>
          <a:xfrm>
            <a:off x="10783812" y="218689"/>
            <a:ext cx="693813" cy="679158"/>
          </a:xfrm>
          <a:prstGeom prst="rect">
            <a:avLst/>
          </a:prstGeom>
          <a:noFill/>
          <a:ln>
            <a:noFill/>
          </a:ln>
        </p:spPr>
      </p:pic>
      <p:sp>
        <p:nvSpPr>
          <p:cNvPr id="125" name="Google Shape;12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32" name="Google Shape;132;p4"/>
          <p:cNvSpPr txBox="1"/>
          <p:nvPr/>
        </p:nvSpPr>
        <p:spPr>
          <a:xfrm>
            <a:off x="154907" y="766354"/>
            <a:ext cx="8858464" cy="1339629"/>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statement sentence tells you an idea.</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statement sentence ends with a full stop.</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33" name="Google Shape;133;p4"/>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Examples:</a:t>
            </a:r>
            <a:endParaRPr/>
          </a:p>
        </p:txBody>
      </p:sp>
      <p:sp>
        <p:nvSpPr>
          <p:cNvPr id="134" name="Google Shape;134;p4"/>
          <p:cNvSpPr txBox="1"/>
          <p:nvPr/>
        </p:nvSpPr>
        <p:spPr>
          <a:xfrm>
            <a:off x="289613" y="405822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I see a rainbow.</a:t>
            </a:r>
            <a:endParaRPr sz="2000">
              <a:solidFill>
                <a:schemeClr val="dk1"/>
              </a:solidFill>
              <a:latin typeface="Century Gothic"/>
              <a:ea typeface="Century Gothic"/>
              <a:cs typeface="Century Gothic"/>
              <a:sym typeface="Century Gothic"/>
            </a:endParaRPr>
          </a:p>
        </p:txBody>
      </p:sp>
      <p:sp>
        <p:nvSpPr>
          <p:cNvPr id="135" name="Google Shape;135;p4"/>
          <p:cNvSpPr txBox="1"/>
          <p:nvPr/>
        </p:nvSpPr>
        <p:spPr>
          <a:xfrm>
            <a:off x="289613" y="495193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The blocks will fall.</a:t>
            </a:r>
            <a:r>
              <a:rPr lang="en-AU" sz="2000" b="1">
                <a:solidFill>
                  <a:schemeClr val="dk1"/>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36" name="Google Shape;136;p4"/>
          <p:cNvSpPr txBox="1"/>
          <p:nvPr/>
        </p:nvSpPr>
        <p:spPr>
          <a:xfrm>
            <a:off x="346496" y="581950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The sky is blue.</a:t>
            </a:r>
            <a:endParaRPr sz="2000">
              <a:solidFill>
                <a:schemeClr val="dk1"/>
              </a:solidFill>
              <a:latin typeface="Century Gothic"/>
              <a:ea typeface="Century Gothic"/>
              <a:cs typeface="Century Gothic"/>
              <a:sym typeface="Century Gothic"/>
            </a:endParaRPr>
          </a:p>
        </p:txBody>
      </p:sp>
      <p:pic>
        <p:nvPicPr>
          <p:cNvPr id="137" name="Google Shape;137;p4" descr="https://cdn3.vectorstock.com/i/1000x1000/77/52/yes-tick-icon-vector-22957752.jpg"/>
          <p:cNvPicPr preferRelativeResize="0"/>
          <p:nvPr/>
        </p:nvPicPr>
        <p:blipFill rotWithShape="1">
          <a:blip r:embed="rId3">
            <a:alphaModFix/>
          </a:blip>
          <a:srcRect b="10582"/>
          <a:stretch/>
        </p:blipFill>
        <p:spPr>
          <a:xfrm>
            <a:off x="5239789" y="3195438"/>
            <a:ext cx="837870" cy="621089"/>
          </a:xfrm>
          <a:prstGeom prst="rect">
            <a:avLst/>
          </a:prstGeom>
          <a:noFill/>
          <a:ln>
            <a:noFill/>
          </a:ln>
        </p:spPr>
      </p:pic>
      <p:sp>
        <p:nvSpPr>
          <p:cNvPr id="138" name="Google Shape;138;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9" name="Google Shape;139;p4"/>
          <p:cNvSpPr txBox="1"/>
          <p:nvPr/>
        </p:nvSpPr>
        <p:spPr>
          <a:xfrm>
            <a:off x="10181939" y="1250631"/>
            <a:ext cx="1988664" cy="2677656"/>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is a statement sentence? </a:t>
            </a: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this an example of a statement sentence?</a:t>
            </a: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punctuation mark is at the end?</a:t>
            </a:r>
            <a:endParaRPr sz="1400">
              <a:solidFill>
                <a:schemeClr val="dk1"/>
              </a:solidFill>
              <a:latin typeface="Century Gothic"/>
              <a:ea typeface="Century Gothic"/>
              <a:cs typeface="Century Gothic"/>
              <a:sym typeface="Century Gothic"/>
            </a:endParaRPr>
          </a:p>
        </p:txBody>
      </p:sp>
      <p:pic>
        <p:nvPicPr>
          <p:cNvPr id="140" name="Google Shape;140;p4"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41" name="Google Shape;141;p4"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42" name="Google Shape;142;p4"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pic>
        <p:nvPicPr>
          <p:cNvPr id="14" name="Picture 13">
            <a:extLst>
              <a:ext uri="{FF2B5EF4-FFF2-40B4-BE49-F238E27FC236}">
                <a16:creationId xmlns:a16="http://schemas.microsoft.com/office/drawing/2014/main" id="{5FB94799-EEE6-4927-A19D-7A29A653406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4956" r="29955" b="20143"/>
          <a:stretch/>
        </p:blipFill>
        <p:spPr>
          <a:xfrm>
            <a:off x="6684774" y="3092754"/>
            <a:ext cx="766354" cy="826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49" name="Google Shape;149;p5"/>
          <p:cNvSpPr txBox="1"/>
          <p:nvPr/>
        </p:nvSpPr>
        <p:spPr>
          <a:xfrm>
            <a:off x="154907" y="766354"/>
            <a:ext cx="9297003" cy="117794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statement sentence tells you an idea.</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statement sentence ends with a full stop.</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50" name="Google Shape;150;p5"/>
          <p:cNvSpPr/>
          <p:nvPr/>
        </p:nvSpPr>
        <p:spPr>
          <a:xfrm>
            <a:off x="334429" y="2528638"/>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FF0000"/>
                </a:solidFill>
                <a:latin typeface="Century Gothic"/>
                <a:ea typeface="Century Gothic"/>
                <a:cs typeface="Century Gothic"/>
                <a:sym typeface="Century Gothic"/>
              </a:rPr>
              <a:t>Non-Examples:</a:t>
            </a:r>
            <a:endParaRPr/>
          </a:p>
        </p:txBody>
      </p:sp>
      <p:sp>
        <p:nvSpPr>
          <p:cNvPr id="151" name="Google Shape;151;p5"/>
          <p:cNvSpPr txBox="1"/>
          <p:nvPr/>
        </p:nvSpPr>
        <p:spPr>
          <a:xfrm>
            <a:off x="258597" y="3336172"/>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What is your name?</a:t>
            </a:r>
            <a:endParaRPr sz="2000">
              <a:solidFill>
                <a:schemeClr val="dk1"/>
              </a:solidFill>
              <a:latin typeface="Century Gothic"/>
              <a:ea typeface="Century Gothic"/>
              <a:cs typeface="Century Gothic"/>
              <a:sym typeface="Century Gothic"/>
            </a:endParaRPr>
          </a:p>
        </p:txBody>
      </p:sp>
      <p:sp>
        <p:nvSpPr>
          <p:cNvPr id="152" name="Google Shape;152;p5"/>
          <p:cNvSpPr txBox="1"/>
          <p:nvPr/>
        </p:nvSpPr>
        <p:spPr>
          <a:xfrm>
            <a:off x="258597" y="4617719"/>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Go to your room.</a:t>
            </a:r>
            <a:endParaRPr sz="2000">
              <a:solidFill>
                <a:schemeClr val="dk1"/>
              </a:solidFill>
              <a:latin typeface="Century Gothic"/>
              <a:ea typeface="Century Gothic"/>
              <a:cs typeface="Century Gothic"/>
              <a:sym typeface="Century Gothic"/>
            </a:endParaRPr>
          </a:p>
        </p:txBody>
      </p:sp>
      <p:sp>
        <p:nvSpPr>
          <p:cNvPr id="153" name="Google Shape;153;p5"/>
          <p:cNvSpPr txBox="1"/>
          <p:nvPr/>
        </p:nvSpPr>
        <p:spPr>
          <a:xfrm>
            <a:off x="1184987" y="3773561"/>
            <a:ext cx="8601295"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It is a question, not a statement.</a:t>
            </a:r>
            <a:endParaRPr/>
          </a:p>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It is asking for information, not telling you information.</a:t>
            </a:r>
            <a:endParaRPr sz="1800">
              <a:solidFill>
                <a:srgbClr val="FF0000"/>
              </a:solidFill>
              <a:latin typeface="Century Gothic"/>
              <a:ea typeface="Century Gothic"/>
              <a:cs typeface="Century Gothic"/>
              <a:sym typeface="Century Gothic"/>
            </a:endParaRPr>
          </a:p>
        </p:txBody>
      </p:sp>
      <p:sp>
        <p:nvSpPr>
          <p:cNvPr id="154" name="Google Shape;154;p5"/>
          <p:cNvSpPr txBox="1"/>
          <p:nvPr/>
        </p:nvSpPr>
        <p:spPr>
          <a:xfrm>
            <a:off x="1230548" y="5017024"/>
            <a:ext cx="8555734"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It is a command, not a statement.</a:t>
            </a:r>
            <a:endParaRPr/>
          </a:p>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It is telling you what to do, not telling you an idea.</a:t>
            </a:r>
            <a:endParaRPr sz="1800">
              <a:solidFill>
                <a:srgbClr val="FF0000"/>
              </a:solidFill>
              <a:latin typeface="Century Gothic"/>
              <a:ea typeface="Century Gothic"/>
              <a:cs typeface="Century Gothic"/>
              <a:sym typeface="Century Gothic"/>
            </a:endParaRPr>
          </a:p>
        </p:txBody>
      </p:sp>
      <p:pic>
        <p:nvPicPr>
          <p:cNvPr id="155" name="Google Shape;155;p5" descr="See the source image"/>
          <p:cNvPicPr preferRelativeResize="0"/>
          <p:nvPr/>
        </p:nvPicPr>
        <p:blipFill rotWithShape="1">
          <a:blip r:embed="rId3">
            <a:alphaModFix/>
          </a:blip>
          <a:srcRect l="50750"/>
          <a:stretch/>
        </p:blipFill>
        <p:spPr>
          <a:xfrm>
            <a:off x="5157528" y="2419123"/>
            <a:ext cx="857250" cy="784725"/>
          </a:xfrm>
          <a:prstGeom prst="rect">
            <a:avLst/>
          </a:prstGeom>
          <a:noFill/>
          <a:ln>
            <a:noFill/>
          </a:ln>
        </p:spPr>
      </p:pic>
      <p:sp>
        <p:nvSpPr>
          <p:cNvPr id="156" name="Google Shape;156;p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57" name="Google Shape;157;p5"/>
          <p:cNvSpPr txBox="1"/>
          <p:nvPr/>
        </p:nvSpPr>
        <p:spPr>
          <a:xfrm>
            <a:off x="10203336" y="1141144"/>
            <a:ext cx="1988664" cy="144655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this not an example of a statement sentence?</a:t>
            </a:r>
            <a:endParaRPr sz="1400">
              <a:solidFill>
                <a:schemeClr val="dk1"/>
              </a:solidFill>
              <a:latin typeface="Century Gothic"/>
              <a:ea typeface="Century Gothic"/>
              <a:cs typeface="Century Gothic"/>
              <a:sym typeface="Century Gothic"/>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p:txBody>
      </p:sp>
      <p:pic>
        <p:nvPicPr>
          <p:cNvPr id="158" name="Google Shape;158;p5"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59" name="Google Shape;159;p5"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60" name="Google Shape;160;p5" descr="Icon&#10;&#10;Description automatically generated"/>
          <p:cNvPicPr preferRelativeResize="0"/>
          <p:nvPr/>
        </p:nvPicPr>
        <p:blipFill rotWithShape="1">
          <a:blip r:embed="rId6">
            <a:alphaModFix/>
          </a:blip>
          <a:srcRect/>
          <a:stretch/>
        </p:blipFill>
        <p:spPr>
          <a:xfrm>
            <a:off x="9786282" y="142360"/>
            <a:ext cx="693813" cy="6791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67" name="Google Shape;167;p6"/>
          <p:cNvSpPr txBox="1"/>
          <p:nvPr/>
        </p:nvSpPr>
        <p:spPr>
          <a:xfrm>
            <a:off x="154907" y="766354"/>
            <a:ext cx="8858464" cy="1339629"/>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question sentence asks something.</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question sentence ends with a question mark.</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68" name="Google Shape;168;p6"/>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Examples:</a:t>
            </a:r>
            <a:endParaRPr/>
          </a:p>
        </p:txBody>
      </p:sp>
      <p:sp>
        <p:nvSpPr>
          <p:cNvPr id="169" name="Google Shape;169;p6"/>
          <p:cNvSpPr txBox="1"/>
          <p:nvPr/>
        </p:nvSpPr>
        <p:spPr>
          <a:xfrm>
            <a:off x="289613" y="405822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Can I have a snack?</a:t>
            </a:r>
            <a:endParaRPr sz="2000">
              <a:solidFill>
                <a:schemeClr val="dk1"/>
              </a:solidFill>
              <a:latin typeface="Century Gothic"/>
              <a:ea typeface="Century Gothic"/>
              <a:cs typeface="Century Gothic"/>
              <a:sym typeface="Century Gothic"/>
            </a:endParaRPr>
          </a:p>
        </p:txBody>
      </p:sp>
      <p:sp>
        <p:nvSpPr>
          <p:cNvPr id="170" name="Google Shape;170;p6"/>
          <p:cNvSpPr txBox="1"/>
          <p:nvPr/>
        </p:nvSpPr>
        <p:spPr>
          <a:xfrm>
            <a:off x="289613" y="495193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Where is the bathroom?</a:t>
            </a:r>
            <a:r>
              <a:rPr lang="en-AU" sz="2000" b="1">
                <a:solidFill>
                  <a:schemeClr val="dk1"/>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71" name="Google Shape;171;p6"/>
          <p:cNvSpPr txBox="1"/>
          <p:nvPr/>
        </p:nvSpPr>
        <p:spPr>
          <a:xfrm>
            <a:off x="346496" y="581950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Do you want to play? </a:t>
            </a:r>
            <a:endParaRPr sz="2000">
              <a:solidFill>
                <a:schemeClr val="dk1"/>
              </a:solidFill>
              <a:latin typeface="Century Gothic"/>
              <a:ea typeface="Century Gothic"/>
              <a:cs typeface="Century Gothic"/>
              <a:sym typeface="Century Gothic"/>
            </a:endParaRPr>
          </a:p>
        </p:txBody>
      </p:sp>
      <p:pic>
        <p:nvPicPr>
          <p:cNvPr id="172" name="Google Shape;172;p6" descr="https://cdn3.vectorstock.com/i/1000x1000/77/52/yes-tick-icon-vector-22957752.jpg"/>
          <p:cNvPicPr preferRelativeResize="0"/>
          <p:nvPr/>
        </p:nvPicPr>
        <p:blipFill rotWithShape="1">
          <a:blip r:embed="rId3">
            <a:alphaModFix/>
          </a:blip>
          <a:srcRect b="10582"/>
          <a:stretch/>
        </p:blipFill>
        <p:spPr>
          <a:xfrm>
            <a:off x="5239789" y="3195438"/>
            <a:ext cx="837870" cy="621089"/>
          </a:xfrm>
          <a:prstGeom prst="rect">
            <a:avLst/>
          </a:prstGeom>
          <a:noFill/>
          <a:ln>
            <a:noFill/>
          </a:ln>
        </p:spPr>
      </p:pic>
      <p:sp>
        <p:nvSpPr>
          <p:cNvPr id="173" name="Google Shape;173;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74" name="Google Shape;174;p6"/>
          <p:cNvSpPr txBox="1"/>
          <p:nvPr/>
        </p:nvSpPr>
        <p:spPr>
          <a:xfrm>
            <a:off x="10181939" y="1250631"/>
            <a:ext cx="1988664" cy="2677656"/>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is a question sentence? </a:t>
            </a: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this an example of a question sentence?</a:t>
            </a: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punctuation mark is at the end?</a:t>
            </a:r>
            <a:endParaRPr sz="1400">
              <a:solidFill>
                <a:schemeClr val="dk1"/>
              </a:solidFill>
              <a:latin typeface="Century Gothic"/>
              <a:ea typeface="Century Gothic"/>
              <a:cs typeface="Century Gothic"/>
              <a:sym typeface="Century Gothic"/>
            </a:endParaRPr>
          </a:p>
        </p:txBody>
      </p:sp>
      <p:pic>
        <p:nvPicPr>
          <p:cNvPr id="175" name="Google Shape;175;p6"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76" name="Google Shape;176;p6"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77" name="Google Shape;177;p6"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pic>
        <p:nvPicPr>
          <p:cNvPr id="14" name="Picture 13">
            <a:extLst>
              <a:ext uri="{FF2B5EF4-FFF2-40B4-BE49-F238E27FC236}">
                <a16:creationId xmlns:a16="http://schemas.microsoft.com/office/drawing/2014/main" id="{81166E4F-458E-4A94-B336-05D8B3DD15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6007" y="2938479"/>
            <a:ext cx="973792" cy="1756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84" name="Google Shape;184;p7"/>
          <p:cNvSpPr txBox="1"/>
          <p:nvPr/>
        </p:nvSpPr>
        <p:spPr>
          <a:xfrm>
            <a:off x="154907" y="766354"/>
            <a:ext cx="9297003" cy="117794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question sentence asks something.</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question sentence ends with a question mark.</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85" name="Google Shape;185;p7"/>
          <p:cNvSpPr/>
          <p:nvPr/>
        </p:nvSpPr>
        <p:spPr>
          <a:xfrm>
            <a:off x="334429" y="2528638"/>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FF0000"/>
                </a:solidFill>
                <a:latin typeface="Century Gothic"/>
                <a:ea typeface="Century Gothic"/>
                <a:cs typeface="Century Gothic"/>
                <a:sym typeface="Century Gothic"/>
              </a:rPr>
              <a:t>Non-Examples:</a:t>
            </a:r>
            <a:endParaRPr/>
          </a:p>
        </p:txBody>
      </p:sp>
      <p:sp>
        <p:nvSpPr>
          <p:cNvPr id="186" name="Google Shape;186;p7"/>
          <p:cNvSpPr txBox="1"/>
          <p:nvPr/>
        </p:nvSpPr>
        <p:spPr>
          <a:xfrm>
            <a:off x="258597" y="3336172"/>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I have red hair.</a:t>
            </a:r>
            <a:endParaRPr sz="2000">
              <a:solidFill>
                <a:schemeClr val="dk1"/>
              </a:solidFill>
              <a:latin typeface="Century Gothic"/>
              <a:ea typeface="Century Gothic"/>
              <a:cs typeface="Century Gothic"/>
              <a:sym typeface="Century Gothic"/>
            </a:endParaRPr>
          </a:p>
        </p:txBody>
      </p:sp>
      <p:sp>
        <p:nvSpPr>
          <p:cNvPr id="187" name="Google Shape;187;p7"/>
          <p:cNvSpPr txBox="1"/>
          <p:nvPr/>
        </p:nvSpPr>
        <p:spPr>
          <a:xfrm>
            <a:off x="258597" y="4617719"/>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Give me a lolly.</a:t>
            </a:r>
            <a:endParaRPr sz="2000">
              <a:solidFill>
                <a:schemeClr val="dk1"/>
              </a:solidFill>
              <a:latin typeface="Century Gothic"/>
              <a:ea typeface="Century Gothic"/>
              <a:cs typeface="Century Gothic"/>
              <a:sym typeface="Century Gothic"/>
            </a:endParaRPr>
          </a:p>
        </p:txBody>
      </p:sp>
      <p:sp>
        <p:nvSpPr>
          <p:cNvPr id="188" name="Google Shape;188;p7"/>
          <p:cNvSpPr txBox="1"/>
          <p:nvPr/>
        </p:nvSpPr>
        <p:spPr>
          <a:xfrm>
            <a:off x="1184987" y="3773561"/>
            <a:ext cx="8601295"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It is a statement, not a question. It tells you something, it doesn’t ask you something.</a:t>
            </a:r>
            <a:endParaRPr sz="1800">
              <a:solidFill>
                <a:srgbClr val="FF0000"/>
              </a:solidFill>
              <a:latin typeface="Century Gothic"/>
              <a:ea typeface="Century Gothic"/>
              <a:cs typeface="Century Gothic"/>
              <a:sym typeface="Century Gothic"/>
            </a:endParaRPr>
          </a:p>
        </p:txBody>
      </p:sp>
      <p:sp>
        <p:nvSpPr>
          <p:cNvPr id="189" name="Google Shape;189;p7"/>
          <p:cNvSpPr txBox="1"/>
          <p:nvPr/>
        </p:nvSpPr>
        <p:spPr>
          <a:xfrm>
            <a:off x="1230548" y="5017024"/>
            <a:ext cx="8555734"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It is a command, not a question. It tells you to do something, it doesn’t ask you something.</a:t>
            </a:r>
            <a:endParaRPr sz="1800">
              <a:solidFill>
                <a:srgbClr val="FF0000"/>
              </a:solidFill>
              <a:latin typeface="Century Gothic"/>
              <a:ea typeface="Century Gothic"/>
              <a:cs typeface="Century Gothic"/>
              <a:sym typeface="Century Gothic"/>
            </a:endParaRPr>
          </a:p>
        </p:txBody>
      </p:sp>
      <p:pic>
        <p:nvPicPr>
          <p:cNvPr id="190" name="Google Shape;190;p7" descr="See the source image"/>
          <p:cNvPicPr preferRelativeResize="0"/>
          <p:nvPr/>
        </p:nvPicPr>
        <p:blipFill rotWithShape="1">
          <a:blip r:embed="rId3">
            <a:alphaModFix/>
          </a:blip>
          <a:srcRect l="50750"/>
          <a:stretch/>
        </p:blipFill>
        <p:spPr>
          <a:xfrm>
            <a:off x="5157528" y="2419123"/>
            <a:ext cx="857250" cy="784725"/>
          </a:xfrm>
          <a:prstGeom prst="rect">
            <a:avLst/>
          </a:prstGeom>
          <a:noFill/>
          <a:ln>
            <a:noFill/>
          </a:ln>
        </p:spPr>
      </p:pic>
      <p:sp>
        <p:nvSpPr>
          <p:cNvPr id="191" name="Google Shape;191;p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92" name="Google Shape;192;p7"/>
          <p:cNvSpPr txBox="1"/>
          <p:nvPr/>
        </p:nvSpPr>
        <p:spPr>
          <a:xfrm>
            <a:off x="10203336" y="1141144"/>
            <a:ext cx="1988664" cy="144655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this not an example of a question sentence?</a:t>
            </a:r>
            <a:endParaRPr sz="1400">
              <a:solidFill>
                <a:schemeClr val="dk1"/>
              </a:solidFill>
              <a:latin typeface="Century Gothic"/>
              <a:ea typeface="Century Gothic"/>
              <a:cs typeface="Century Gothic"/>
              <a:sym typeface="Century Gothic"/>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p:txBody>
      </p:sp>
      <p:pic>
        <p:nvPicPr>
          <p:cNvPr id="193" name="Google Shape;193;p7"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94" name="Google Shape;194;p7"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95" name="Google Shape;195;p7" descr="Icon&#10;&#10;Description automatically generated"/>
          <p:cNvPicPr preferRelativeResize="0"/>
          <p:nvPr/>
        </p:nvPicPr>
        <p:blipFill rotWithShape="1">
          <a:blip r:embed="rId6">
            <a:alphaModFix/>
          </a:blip>
          <a:srcRect/>
          <a:stretch/>
        </p:blipFill>
        <p:spPr>
          <a:xfrm>
            <a:off x="9786282" y="142360"/>
            <a:ext cx="693813" cy="6791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202" name="Google Shape;202;p8"/>
          <p:cNvSpPr txBox="1"/>
          <p:nvPr/>
        </p:nvSpPr>
        <p:spPr>
          <a:xfrm>
            <a:off x="154907" y="766354"/>
            <a:ext cx="8858464" cy="1339629"/>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An exclamation sentence shows strong feelings.</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An exclamation sentence ends with an exclamation mark.</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203" name="Google Shape;203;p8"/>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Examples:</a:t>
            </a:r>
            <a:endParaRPr/>
          </a:p>
        </p:txBody>
      </p:sp>
      <p:sp>
        <p:nvSpPr>
          <p:cNvPr id="204" name="Google Shape;204;p8"/>
          <p:cNvSpPr txBox="1"/>
          <p:nvPr/>
        </p:nvSpPr>
        <p:spPr>
          <a:xfrm>
            <a:off x="289613" y="405822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I love the big slide!</a:t>
            </a:r>
            <a:endParaRPr sz="2000">
              <a:solidFill>
                <a:schemeClr val="dk1"/>
              </a:solidFill>
              <a:latin typeface="Century Gothic"/>
              <a:ea typeface="Century Gothic"/>
              <a:cs typeface="Century Gothic"/>
              <a:sym typeface="Century Gothic"/>
            </a:endParaRPr>
          </a:p>
        </p:txBody>
      </p:sp>
      <p:sp>
        <p:nvSpPr>
          <p:cNvPr id="205" name="Google Shape;205;p8"/>
          <p:cNvSpPr txBox="1"/>
          <p:nvPr/>
        </p:nvSpPr>
        <p:spPr>
          <a:xfrm>
            <a:off x="289613" y="495193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What a fast car that is!</a:t>
            </a:r>
            <a:r>
              <a:rPr lang="en-AU" sz="2000" b="1">
                <a:solidFill>
                  <a:schemeClr val="dk1"/>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206" name="Google Shape;206;p8"/>
          <p:cNvSpPr txBox="1"/>
          <p:nvPr/>
        </p:nvSpPr>
        <p:spPr>
          <a:xfrm>
            <a:off x="346496" y="581950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I can’t believe I won the race!</a:t>
            </a:r>
            <a:endParaRPr sz="2000">
              <a:solidFill>
                <a:schemeClr val="dk1"/>
              </a:solidFill>
              <a:latin typeface="Century Gothic"/>
              <a:ea typeface="Century Gothic"/>
              <a:cs typeface="Century Gothic"/>
              <a:sym typeface="Century Gothic"/>
            </a:endParaRPr>
          </a:p>
        </p:txBody>
      </p:sp>
      <p:pic>
        <p:nvPicPr>
          <p:cNvPr id="207" name="Google Shape;207;p8" descr="https://cdn3.vectorstock.com/i/1000x1000/77/52/yes-tick-icon-vector-22957752.jpg"/>
          <p:cNvPicPr preferRelativeResize="0"/>
          <p:nvPr/>
        </p:nvPicPr>
        <p:blipFill rotWithShape="1">
          <a:blip r:embed="rId3">
            <a:alphaModFix/>
          </a:blip>
          <a:srcRect b="10582"/>
          <a:stretch/>
        </p:blipFill>
        <p:spPr>
          <a:xfrm>
            <a:off x="5239789" y="3195438"/>
            <a:ext cx="837870" cy="621089"/>
          </a:xfrm>
          <a:prstGeom prst="rect">
            <a:avLst/>
          </a:prstGeom>
          <a:noFill/>
          <a:ln>
            <a:noFill/>
          </a:ln>
        </p:spPr>
      </p:pic>
      <p:sp>
        <p:nvSpPr>
          <p:cNvPr id="208" name="Google Shape;208;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209" name="Google Shape;209;p8"/>
          <p:cNvSpPr txBox="1"/>
          <p:nvPr/>
        </p:nvSpPr>
        <p:spPr>
          <a:xfrm>
            <a:off x="10181939" y="1250631"/>
            <a:ext cx="1988664" cy="2462213"/>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is an exclamation sentence? </a:t>
            </a: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this an example of an exclamation sentence?</a:t>
            </a: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punctuation is at the end?</a:t>
            </a:r>
            <a:endParaRPr sz="1400">
              <a:solidFill>
                <a:schemeClr val="dk1"/>
              </a:solidFill>
              <a:latin typeface="Century Gothic"/>
              <a:ea typeface="Century Gothic"/>
              <a:cs typeface="Century Gothic"/>
              <a:sym typeface="Century Gothic"/>
            </a:endParaRPr>
          </a:p>
        </p:txBody>
      </p:sp>
      <p:pic>
        <p:nvPicPr>
          <p:cNvPr id="210" name="Google Shape;210;p8"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211" name="Google Shape;211;p8"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212" name="Google Shape;212;p8"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pic>
        <p:nvPicPr>
          <p:cNvPr id="14" name="Picture 13">
            <a:extLst>
              <a:ext uri="{FF2B5EF4-FFF2-40B4-BE49-F238E27FC236}">
                <a16:creationId xmlns:a16="http://schemas.microsoft.com/office/drawing/2014/main" id="{9CB57406-7645-469F-A765-3E602A9913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1226" b="14946"/>
          <a:stretch/>
        </p:blipFill>
        <p:spPr>
          <a:xfrm>
            <a:off x="7320490" y="2674528"/>
            <a:ext cx="539539" cy="13836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219" name="Google Shape;219;p9"/>
          <p:cNvSpPr txBox="1"/>
          <p:nvPr/>
        </p:nvSpPr>
        <p:spPr>
          <a:xfrm>
            <a:off x="154907" y="766354"/>
            <a:ext cx="9297003" cy="117794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An exclamation sentence shows strong feelings.</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An exclamation sentence ends with an exclamation mark.</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220" name="Google Shape;220;p9"/>
          <p:cNvSpPr/>
          <p:nvPr/>
        </p:nvSpPr>
        <p:spPr>
          <a:xfrm>
            <a:off x="334429" y="2528638"/>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FF0000"/>
                </a:solidFill>
                <a:latin typeface="Century Gothic"/>
                <a:ea typeface="Century Gothic"/>
                <a:cs typeface="Century Gothic"/>
                <a:sym typeface="Century Gothic"/>
              </a:rPr>
              <a:t>Non-Examples:</a:t>
            </a:r>
            <a:endParaRPr/>
          </a:p>
        </p:txBody>
      </p:sp>
      <p:sp>
        <p:nvSpPr>
          <p:cNvPr id="221" name="Google Shape;221;p9"/>
          <p:cNvSpPr txBox="1"/>
          <p:nvPr/>
        </p:nvSpPr>
        <p:spPr>
          <a:xfrm>
            <a:off x="258597" y="3336172"/>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It is Monday.</a:t>
            </a:r>
            <a:endParaRPr sz="2000">
              <a:solidFill>
                <a:schemeClr val="dk1"/>
              </a:solidFill>
              <a:latin typeface="Century Gothic"/>
              <a:ea typeface="Century Gothic"/>
              <a:cs typeface="Century Gothic"/>
              <a:sym typeface="Century Gothic"/>
            </a:endParaRPr>
          </a:p>
        </p:txBody>
      </p:sp>
      <p:sp>
        <p:nvSpPr>
          <p:cNvPr id="222" name="Google Shape;222;p9"/>
          <p:cNvSpPr txBox="1"/>
          <p:nvPr/>
        </p:nvSpPr>
        <p:spPr>
          <a:xfrm>
            <a:off x="258597" y="4617719"/>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Do you want to go to the park?</a:t>
            </a:r>
            <a:endParaRPr sz="2000">
              <a:solidFill>
                <a:schemeClr val="dk1"/>
              </a:solidFill>
              <a:latin typeface="Century Gothic"/>
              <a:ea typeface="Century Gothic"/>
              <a:cs typeface="Century Gothic"/>
              <a:sym typeface="Century Gothic"/>
            </a:endParaRPr>
          </a:p>
        </p:txBody>
      </p:sp>
      <p:sp>
        <p:nvSpPr>
          <p:cNvPr id="223" name="Google Shape;223;p9"/>
          <p:cNvSpPr txBox="1"/>
          <p:nvPr/>
        </p:nvSpPr>
        <p:spPr>
          <a:xfrm>
            <a:off x="1184987" y="3773561"/>
            <a:ext cx="8601295"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It is a statement, not an exclamation. It doesn’t have a strong feeling.</a:t>
            </a:r>
            <a:endParaRPr sz="1800">
              <a:solidFill>
                <a:srgbClr val="FF0000"/>
              </a:solidFill>
              <a:latin typeface="Century Gothic"/>
              <a:ea typeface="Century Gothic"/>
              <a:cs typeface="Century Gothic"/>
              <a:sym typeface="Century Gothic"/>
            </a:endParaRPr>
          </a:p>
        </p:txBody>
      </p:sp>
      <p:sp>
        <p:nvSpPr>
          <p:cNvPr id="224" name="Google Shape;224;p9"/>
          <p:cNvSpPr txBox="1"/>
          <p:nvPr/>
        </p:nvSpPr>
        <p:spPr>
          <a:xfrm>
            <a:off x="1230548" y="5017024"/>
            <a:ext cx="8555734"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It is a question, not an exclamation. It doesn’t have a strong feeling. It asks something.</a:t>
            </a:r>
            <a:endParaRPr sz="1800">
              <a:solidFill>
                <a:srgbClr val="FF0000"/>
              </a:solidFill>
              <a:latin typeface="Century Gothic"/>
              <a:ea typeface="Century Gothic"/>
              <a:cs typeface="Century Gothic"/>
              <a:sym typeface="Century Gothic"/>
            </a:endParaRPr>
          </a:p>
        </p:txBody>
      </p:sp>
      <p:pic>
        <p:nvPicPr>
          <p:cNvPr id="225" name="Google Shape;225;p9" descr="See the source image"/>
          <p:cNvPicPr preferRelativeResize="0"/>
          <p:nvPr/>
        </p:nvPicPr>
        <p:blipFill rotWithShape="1">
          <a:blip r:embed="rId3">
            <a:alphaModFix/>
          </a:blip>
          <a:srcRect l="50750"/>
          <a:stretch/>
        </p:blipFill>
        <p:spPr>
          <a:xfrm>
            <a:off x="5157528" y="2419123"/>
            <a:ext cx="857250" cy="784725"/>
          </a:xfrm>
          <a:prstGeom prst="rect">
            <a:avLst/>
          </a:prstGeom>
          <a:noFill/>
          <a:ln>
            <a:noFill/>
          </a:ln>
        </p:spPr>
      </p:pic>
      <p:sp>
        <p:nvSpPr>
          <p:cNvPr id="226" name="Google Shape;226;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227" name="Google Shape;227;p9"/>
          <p:cNvSpPr txBox="1"/>
          <p:nvPr/>
        </p:nvSpPr>
        <p:spPr>
          <a:xfrm>
            <a:off x="10203336" y="1141144"/>
            <a:ext cx="1988664" cy="144655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this not an example of an exclamation sentence?</a:t>
            </a:r>
            <a:endParaRPr sz="1400">
              <a:solidFill>
                <a:schemeClr val="dk1"/>
              </a:solidFill>
              <a:latin typeface="Century Gothic"/>
              <a:ea typeface="Century Gothic"/>
              <a:cs typeface="Century Gothic"/>
              <a:sym typeface="Century Gothic"/>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p:txBody>
      </p:sp>
      <p:pic>
        <p:nvPicPr>
          <p:cNvPr id="228" name="Google Shape;228;p9"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229" name="Google Shape;229;p9"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230" name="Google Shape;230;p9" descr="Icon&#10;&#10;Description automatically generated"/>
          <p:cNvPicPr preferRelativeResize="0"/>
          <p:nvPr/>
        </p:nvPicPr>
        <p:blipFill rotWithShape="1">
          <a:blip r:embed="rId6">
            <a:alphaModFix/>
          </a:blip>
          <a:srcRect/>
          <a:stretch/>
        </p:blipFill>
        <p:spPr>
          <a:xfrm>
            <a:off x="9786282" y="142360"/>
            <a:ext cx="693813" cy="6791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1418</Words>
  <Application>Microsoft Office PowerPoint</Application>
  <PresentationFormat>Widescreen</PresentationFormat>
  <Paragraphs>236</Paragraphs>
  <Slides>20</Slides>
  <Notes>20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Century Gothic</vt:lpstr>
      <vt:lpstr>Arial Rounded</vt:lpstr>
      <vt:lpstr>Noto Sans Symbols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LIEVRE Stephanie [Serpentine Primary School]</dc:creator>
  <cp:lastModifiedBy>LE LIEVRE Stephanie [Serpentine Primary School]</cp:lastModifiedBy>
  <cp:revision>1</cp:revision>
  <dcterms:created xsi:type="dcterms:W3CDTF">2021-08-04T08:19:39Z</dcterms:created>
  <dcterms:modified xsi:type="dcterms:W3CDTF">2023-09-08T05:08:05Z</dcterms:modified>
</cp:coreProperties>
</file>