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82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8" r:id="rId13"/>
    <p:sldId id="277" r:id="rId14"/>
    <p:sldId id="268" r:id="rId15"/>
    <p:sldId id="279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21/07/2022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Year:</a:t>
            </a:r>
            <a:r>
              <a:rPr lang="en-AU" dirty="0"/>
              <a:t> </a:t>
            </a:r>
            <a:r>
              <a:rPr lang="en-AU" dirty="0" smtClean="0"/>
              <a:t>4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</a:t>
            </a:r>
            <a:r>
              <a:rPr lang="en-AU" b="1"/>
              <a:t>:</a:t>
            </a:r>
            <a:r>
              <a:rPr lang="en-AU"/>
              <a:t> </a:t>
            </a:r>
            <a:r>
              <a:rPr lang="en-AU" smtClean="0"/>
              <a:t>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dirty="0"/>
              <a:t>Use apostrophes for word contractions and singular </a:t>
            </a:r>
            <a:r>
              <a:rPr lang="en-AU" dirty="0" smtClean="0"/>
              <a:t>possessive.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Author: Zac </a:t>
            </a:r>
            <a:r>
              <a:rPr lang="en-AU" b="1" dirty="0" err="1"/>
              <a:t>Hean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5304" y="563795"/>
            <a:ext cx="6538092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Write the process students have to follow to complete the task here (numbered and step-by-step)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ownership?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C0954-40C9-0F44-9E7C-1C928A39D304}"/>
              </a:ext>
            </a:extLst>
          </p:cNvPr>
          <p:cNvSpPr txBox="1"/>
          <p:nvPr/>
        </p:nvSpPr>
        <p:spPr>
          <a:xfrm>
            <a:off x="222801" y="2697251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An Acknowledgement of Country </a:t>
            </a:r>
            <a:r>
              <a:rPr lang="en-AU" sz="3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doesnt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3200" dirty="0" smtClean="0">
                <a:latin typeface="Century Gothic" panose="020B0502020202020204" pitchFamily="34" charset="0"/>
              </a:rPr>
              <a:t>have </a:t>
            </a:r>
            <a:r>
              <a:rPr lang="en-AU" sz="3200" dirty="0">
                <a:latin typeface="Century Gothic" panose="020B0502020202020204" pitchFamily="34" charset="0"/>
              </a:rPr>
              <a:t>to be performed by an Indigenous Australian.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7CBF2-E895-DE4C-8EFA-7A2281ABF2D7}"/>
              </a:ext>
            </a:extLst>
          </p:cNvPr>
          <p:cNvSpPr txBox="1"/>
          <p:nvPr/>
        </p:nvSpPr>
        <p:spPr>
          <a:xfrm>
            <a:off x="608019" y="396893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Ownership?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48573F-D0D0-2349-B7E7-07F5AA1CC626}"/>
              </a:ext>
            </a:extLst>
          </p:cNvPr>
          <p:cNvSpPr txBox="1"/>
          <p:nvPr/>
        </p:nvSpPr>
        <p:spPr>
          <a:xfrm>
            <a:off x="8029828" y="4012635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Contraction?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393D71-80F7-F246-8336-52070F0C6A8E}"/>
              </a:ext>
            </a:extLst>
          </p:cNvPr>
          <p:cNvSpPr txBox="1"/>
          <p:nvPr/>
        </p:nvSpPr>
        <p:spPr>
          <a:xfrm>
            <a:off x="289401" y="5055075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An Acknowledgement of Country </a:t>
            </a:r>
            <a:r>
              <a:rPr lang="en-AU" sz="3200" b="1" dirty="0">
                <a:latin typeface="Century Gothic" panose="020B0502020202020204" pitchFamily="34" charset="0"/>
              </a:rPr>
              <a:t>doesn’t</a:t>
            </a:r>
            <a:r>
              <a:rPr lang="en-AU" sz="3200" dirty="0">
                <a:latin typeface="Century Gothic" panose="020B0502020202020204" pitchFamily="34" charset="0"/>
              </a:rPr>
              <a:t> have to be performed by an Indigenous Australian.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304" y="563795"/>
            <a:ext cx="780933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a contraction or noun ownership is being used.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a contraction, insert an apostrophe for the omitted letters.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ownership, add an apostrophe followed by an ‘s.’ </a:t>
            </a: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ownership?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414112-C40D-1D42-A773-3A5B7C867BF2}"/>
              </a:ext>
            </a:extLst>
          </p:cNvPr>
          <p:cNvSpPr txBox="1"/>
          <p:nvPr/>
        </p:nvSpPr>
        <p:spPr>
          <a:xfrm>
            <a:off x="222801" y="2697251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Pacific Plate is a large piece of the 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Earths</a:t>
            </a:r>
            <a:r>
              <a:rPr lang="en-AU" sz="3200" dirty="0" smtClean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crust that sometimes moves.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8904EF-1291-5D4F-825B-6447F4D0358A}"/>
              </a:ext>
            </a:extLst>
          </p:cNvPr>
          <p:cNvSpPr txBox="1"/>
          <p:nvPr/>
        </p:nvSpPr>
        <p:spPr>
          <a:xfrm>
            <a:off x="608019" y="396893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Ownership?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2DF6D0-3170-2545-A32D-A46DC9E120A7}"/>
              </a:ext>
            </a:extLst>
          </p:cNvPr>
          <p:cNvSpPr txBox="1"/>
          <p:nvPr/>
        </p:nvSpPr>
        <p:spPr>
          <a:xfrm>
            <a:off x="8029828" y="4012635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Contraction?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19CE43-6972-714D-8E42-63ECC6CA8DEF}"/>
              </a:ext>
            </a:extLst>
          </p:cNvPr>
          <p:cNvSpPr txBox="1"/>
          <p:nvPr/>
        </p:nvSpPr>
        <p:spPr>
          <a:xfrm>
            <a:off x="289401" y="5055075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Pacific Plate is a large piece of the </a:t>
            </a:r>
            <a:r>
              <a:rPr lang="en-AU" sz="3200" b="1" dirty="0">
                <a:latin typeface="Century Gothic" panose="020B0502020202020204" pitchFamily="34" charset="0"/>
              </a:rPr>
              <a:t>Earth’s</a:t>
            </a:r>
            <a:r>
              <a:rPr lang="en-AU" sz="3200" dirty="0">
                <a:latin typeface="Century Gothic" panose="020B0502020202020204" pitchFamily="34" charset="0"/>
              </a:rPr>
              <a:t> crust that sometimes moves.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304" y="563795"/>
            <a:ext cx="780933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a contraction or noun ownership is being used.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a contraction, insert an apostrophe for the omitted letters.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ownership, add an apostrophe followed by an ‘s.’ </a:t>
            </a: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ownership?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C5CAB-B8CF-CB41-89AD-1B05A92BDA1A}"/>
              </a:ext>
            </a:extLst>
          </p:cNvPr>
          <p:cNvSpPr txBox="1"/>
          <p:nvPr/>
        </p:nvSpPr>
        <p:spPr>
          <a:xfrm>
            <a:off x="222801" y="2697251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</a:t>
            </a:r>
            <a:r>
              <a:rPr lang="en-AU" sz="3200" dirty="0" err="1">
                <a:latin typeface="Century Gothic" panose="020B0502020202020204" pitchFamily="34" charset="0"/>
              </a:rPr>
              <a:t>Koekohe</a:t>
            </a:r>
            <a:r>
              <a:rPr lang="en-AU" sz="3200" dirty="0">
                <a:latin typeface="Century Gothic" panose="020B0502020202020204" pitchFamily="34" charset="0"/>
              </a:rPr>
              <a:t> Beach, on the east coast of </a:t>
            </a:r>
            <a:r>
              <a:rPr lang="en-AU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New </a:t>
            </a:r>
            <a:r>
              <a:rPr lang="en-AU" sz="3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Zealands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South Island lives the Moeraki Boulders.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5890E-501A-7A45-B7FD-FC87B25C763A}"/>
              </a:ext>
            </a:extLst>
          </p:cNvPr>
          <p:cNvSpPr txBox="1"/>
          <p:nvPr/>
        </p:nvSpPr>
        <p:spPr>
          <a:xfrm>
            <a:off x="608019" y="396893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Ownership?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4D368-83E8-F643-8727-FD56C08A1D23}"/>
              </a:ext>
            </a:extLst>
          </p:cNvPr>
          <p:cNvSpPr txBox="1"/>
          <p:nvPr/>
        </p:nvSpPr>
        <p:spPr>
          <a:xfrm>
            <a:off x="8029828" y="4012635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Contraction?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AB741-BF75-B94C-B79E-D001E3298767}"/>
              </a:ext>
            </a:extLst>
          </p:cNvPr>
          <p:cNvSpPr txBox="1"/>
          <p:nvPr/>
        </p:nvSpPr>
        <p:spPr>
          <a:xfrm>
            <a:off x="289401" y="5055075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On </a:t>
            </a:r>
            <a:r>
              <a:rPr lang="en-AU" sz="3200" dirty="0" err="1">
                <a:latin typeface="Century Gothic" panose="020B0502020202020204" pitchFamily="34" charset="0"/>
              </a:rPr>
              <a:t>Koekohe</a:t>
            </a:r>
            <a:r>
              <a:rPr lang="en-AU" sz="3200" dirty="0">
                <a:latin typeface="Century Gothic" panose="020B0502020202020204" pitchFamily="34" charset="0"/>
              </a:rPr>
              <a:t> Beach, on the east coast of </a:t>
            </a:r>
            <a:r>
              <a:rPr lang="en-AU" sz="3200" b="1" dirty="0">
                <a:latin typeface="Century Gothic" panose="020B0502020202020204" pitchFamily="34" charset="0"/>
              </a:rPr>
              <a:t>New Zealand’s </a:t>
            </a:r>
            <a:r>
              <a:rPr lang="en-AU" sz="3200" dirty="0">
                <a:latin typeface="Century Gothic" panose="020B0502020202020204" pitchFamily="34" charset="0"/>
              </a:rPr>
              <a:t>South Island lives the Moeraki Boulders.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5304" y="563795"/>
            <a:ext cx="780933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a contraction or noun ownership is being used.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a contraction, insert an apostrophe for the omitted letters.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ownership, add an apostrophe followed by an ‘s.’ </a:t>
            </a:r>
          </a:p>
        </p:txBody>
      </p:sp>
    </p:spTree>
    <p:extLst>
      <p:ext uri="{BB962C8B-B14F-4D97-AF65-F5344CB8AC3E}">
        <p14:creationId xmlns:p14="http://schemas.microsoft.com/office/powerpoint/2010/main" val="21416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ownership?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E9CD8-2772-5C4A-9939-AEEE17061191}"/>
              </a:ext>
            </a:extLst>
          </p:cNvPr>
          <p:cNvSpPr txBox="1"/>
          <p:nvPr/>
        </p:nvSpPr>
        <p:spPr>
          <a:xfrm>
            <a:off x="222801" y="2697251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Moeraki Boulders are nowhere near as big as Uluru, but </a:t>
            </a:r>
            <a:r>
              <a:rPr lang="en-AU" sz="3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theyre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3200" dirty="0" smtClean="0">
                <a:latin typeface="Century Gothic" panose="020B0502020202020204" pitchFamily="34" charset="0"/>
              </a:rPr>
              <a:t>just </a:t>
            </a:r>
            <a:r>
              <a:rPr lang="en-AU" sz="3200" dirty="0">
                <a:latin typeface="Century Gothic" panose="020B0502020202020204" pitchFamily="34" charset="0"/>
              </a:rPr>
              <a:t>as special.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620551-F990-4A4F-8A81-7BBA5812454A}"/>
              </a:ext>
            </a:extLst>
          </p:cNvPr>
          <p:cNvSpPr txBox="1"/>
          <p:nvPr/>
        </p:nvSpPr>
        <p:spPr>
          <a:xfrm>
            <a:off x="608019" y="396893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Ownership?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38BD1-8A95-B149-9DB3-084AAAEDBAF2}"/>
              </a:ext>
            </a:extLst>
          </p:cNvPr>
          <p:cNvSpPr txBox="1"/>
          <p:nvPr/>
        </p:nvSpPr>
        <p:spPr>
          <a:xfrm>
            <a:off x="8029828" y="4012635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Contraction?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9A378-0EAD-AE49-BC8B-274F987F55E3}"/>
              </a:ext>
            </a:extLst>
          </p:cNvPr>
          <p:cNvSpPr txBox="1"/>
          <p:nvPr/>
        </p:nvSpPr>
        <p:spPr>
          <a:xfrm>
            <a:off x="289401" y="5055075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Moeraki Boulders are nowhere near as big as Uluru, but </a:t>
            </a:r>
            <a:r>
              <a:rPr lang="en-AU" sz="3200" b="1" dirty="0">
                <a:latin typeface="Century Gothic" panose="020B0502020202020204" pitchFamily="34" charset="0"/>
              </a:rPr>
              <a:t>they’re</a:t>
            </a:r>
            <a:r>
              <a:rPr lang="en-AU" sz="3200" dirty="0">
                <a:latin typeface="Century Gothic" panose="020B0502020202020204" pitchFamily="34" charset="0"/>
              </a:rPr>
              <a:t> just as special.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5304" y="563795"/>
            <a:ext cx="780933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a contraction or noun ownership is being used.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a contraction, insert an apostrophe for the omitted letters.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ownership, add an apostrophe followed by an ‘s.’ </a:t>
            </a:r>
          </a:p>
        </p:txBody>
      </p:sp>
    </p:spTree>
    <p:extLst>
      <p:ext uri="{BB962C8B-B14F-4D97-AF65-F5344CB8AC3E}">
        <p14:creationId xmlns:p14="http://schemas.microsoft.com/office/powerpoint/2010/main" val="36439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ownership?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40093-6175-0840-8ABF-5218EB108E6E}"/>
              </a:ext>
            </a:extLst>
          </p:cNvPr>
          <p:cNvSpPr txBox="1"/>
          <p:nvPr/>
        </p:nvSpPr>
        <p:spPr>
          <a:xfrm>
            <a:off x="222801" y="2697251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Atacama Desert is not one of the 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worlds</a:t>
            </a:r>
            <a:r>
              <a:rPr lang="en-AU" sz="3200" dirty="0" smtClean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hottest deserts.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EA2C8-6D99-614F-AE2B-4CEC5CC2017A}"/>
              </a:ext>
            </a:extLst>
          </p:cNvPr>
          <p:cNvSpPr txBox="1"/>
          <p:nvPr/>
        </p:nvSpPr>
        <p:spPr>
          <a:xfrm>
            <a:off x="608019" y="396893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Ownership?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EC949-D7C4-574C-8E7D-E077CB34BBCE}"/>
              </a:ext>
            </a:extLst>
          </p:cNvPr>
          <p:cNvSpPr txBox="1"/>
          <p:nvPr/>
        </p:nvSpPr>
        <p:spPr>
          <a:xfrm>
            <a:off x="8029828" y="4012635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Contraction?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DB4D5-844D-644E-9D2D-69D03B9271AF}"/>
              </a:ext>
            </a:extLst>
          </p:cNvPr>
          <p:cNvSpPr txBox="1"/>
          <p:nvPr/>
        </p:nvSpPr>
        <p:spPr>
          <a:xfrm>
            <a:off x="289401" y="5055075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Atacama Desert </a:t>
            </a:r>
            <a:r>
              <a:rPr lang="en-AU" sz="3200" b="1" dirty="0">
                <a:latin typeface="Century Gothic" panose="020B0502020202020204" pitchFamily="34" charset="0"/>
              </a:rPr>
              <a:t>isn’t</a:t>
            </a:r>
            <a:r>
              <a:rPr lang="en-AU" sz="3200" dirty="0">
                <a:latin typeface="Century Gothic" panose="020B0502020202020204" pitchFamily="34" charset="0"/>
              </a:rPr>
              <a:t> one of the </a:t>
            </a:r>
            <a:r>
              <a:rPr lang="en-AU" sz="3200" b="1" dirty="0">
                <a:latin typeface="Century Gothic" panose="020B0502020202020204" pitchFamily="34" charset="0"/>
              </a:rPr>
              <a:t>world’s</a:t>
            </a:r>
            <a:r>
              <a:rPr lang="en-AU" sz="3200" dirty="0">
                <a:latin typeface="Century Gothic" panose="020B0502020202020204" pitchFamily="34" charset="0"/>
              </a:rPr>
              <a:t> hottest deserts.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304" y="563795"/>
            <a:ext cx="780933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a contraction or noun ownership is being used.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a contraction, insert an apostrophe for the omitted letters.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ownership, add an apostrophe followed by an ‘s.’ 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ownership?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6456E-8D9E-FE43-AD7D-B3C4ABD12909}"/>
              </a:ext>
            </a:extLst>
          </p:cNvPr>
          <p:cNvSpPr txBox="1"/>
          <p:nvPr/>
        </p:nvSpPr>
        <p:spPr>
          <a:xfrm>
            <a:off x="222801" y="2697251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temperature of the Atacama Desert </a:t>
            </a:r>
            <a:r>
              <a:rPr lang="en-AU" sz="3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doesnt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often go higher than 40</a:t>
            </a:r>
            <a:r>
              <a:rPr lang="en-AU" sz="3200" baseline="30000" dirty="0">
                <a:latin typeface="Century Gothic" panose="020B0502020202020204" pitchFamily="34" charset="0"/>
              </a:rPr>
              <a:t>o</a:t>
            </a:r>
            <a:r>
              <a:rPr lang="en-AU" sz="3200" dirty="0">
                <a:latin typeface="Century Gothic" panose="020B0502020202020204" pitchFamily="34" charset="0"/>
              </a:rPr>
              <a:t>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3462D-8BC9-F341-91B6-0B8757C97DF0}"/>
              </a:ext>
            </a:extLst>
          </p:cNvPr>
          <p:cNvSpPr txBox="1"/>
          <p:nvPr/>
        </p:nvSpPr>
        <p:spPr>
          <a:xfrm>
            <a:off x="608019" y="396893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Ownership?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1A341-A551-3C4B-A4B7-43BCF0854CED}"/>
              </a:ext>
            </a:extLst>
          </p:cNvPr>
          <p:cNvSpPr txBox="1"/>
          <p:nvPr/>
        </p:nvSpPr>
        <p:spPr>
          <a:xfrm>
            <a:off x="8029828" y="4012635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Contraction?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AEB638-BD3B-BE42-AAD3-A199FC957B3F}"/>
              </a:ext>
            </a:extLst>
          </p:cNvPr>
          <p:cNvSpPr txBox="1"/>
          <p:nvPr/>
        </p:nvSpPr>
        <p:spPr>
          <a:xfrm>
            <a:off x="289401" y="5055075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temperature of the Atacama Desert </a:t>
            </a:r>
            <a:r>
              <a:rPr lang="en-AU" sz="3200" b="1" dirty="0">
                <a:latin typeface="Century Gothic" panose="020B0502020202020204" pitchFamily="34" charset="0"/>
              </a:rPr>
              <a:t>doesn’t </a:t>
            </a:r>
            <a:r>
              <a:rPr lang="en-AU" sz="3200" dirty="0">
                <a:latin typeface="Century Gothic" panose="020B0502020202020204" pitchFamily="34" charset="0"/>
              </a:rPr>
              <a:t>often go higher than 40</a:t>
            </a:r>
            <a:r>
              <a:rPr lang="en-AU" sz="3200" baseline="30000" dirty="0">
                <a:latin typeface="Century Gothic" panose="020B0502020202020204" pitchFamily="34" charset="0"/>
              </a:rPr>
              <a:t>o</a:t>
            </a:r>
            <a:r>
              <a:rPr lang="en-AU" sz="3200" dirty="0">
                <a:latin typeface="Century Gothic" panose="020B0502020202020204" pitchFamily="34" charset="0"/>
              </a:rPr>
              <a:t>C.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304" y="563795"/>
            <a:ext cx="780933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a contraction or noun ownership is being used.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a contraction, insert an apostrophe for the omitted letters.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ownership, add an apostrophe followed by an ‘s.’ </a:t>
            </a:r>
          </a:p>
        </p:txBody>
      </p:sp>
    </p:spTree>
    <p:extLst>
      <p:ext uri="{BB962C8B-B14F-4D97-AF65-F5344CB8AC3E}">
        <p14:creationId xmlns:p14="http://schemas.microsoft.com/office/powerpoint/2010/main" val="3497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303" y="563795"/>
            <a:ext cx="829055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>
                <a:latin typeface="Century Gothic" panose="020B0502020202020204" pitchFamily="34" charset="0"/>
              </a:rPr>
              <a:t>Add </a:t>
            </a:r>
            <a:r>
              <a:rPr lang="en-AU" sz="2000" dirty="0">
                <a:latin typeface="Century Gothic" panose="020B0502020202020204" pitchFamily="34" charset="0"/>
              </a:rPr>
              <a:t>the apostrophe </a:t>
            </a:r>
            <a:r>
              <a:rPr lang="en-AU" sz="2000" dirty="0" smtClean="0">
                <a:latin typeface="Century Gothic" panose="020B0502020202020204" pitchFamily="34" charset="0"/>
              </a:rPr>
              <a:t>to mark omitted letters within a contraction OR to signal possession/ownership.</a:t>
            </a:r>
            <a:endParaRPr lang="en-AU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629" y="96450"/>
            <a:ext cx="674078" cy="6740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889731" y="1797784"/>
            <a:ext cx="2979369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*Keep in mind that apostrophes are being used for contractions and ownership of a noun!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6EAFF-9776-E74D-9717-B5A7F0E78876}"/>
              </a:ext>
            </a:extLst>
          </p:cNvPr>
          <p:cNvSpPr txBox="1"/>
          <p:nvPr/>
        </p:nvSpPr>
        <p:spPr>
          <a:xfrm>
            <a:off x="276441" y="4994282"/>
            <a:ext cx="11611397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Antarcticas</a:t>
            </a:r>
            <a:r>
              <a:rPr lang="en-AU" sz="2400" dirty="0">
                <a:latin typeface="Century Gothic" panose="020B0502020202020204" pitchFamily="34" charset="0"/>
              </a:rPr>
              <a:t> warmest weather happens in summer in coastal areas.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9341B-9E30-1441-B065-C1CE5624FE4D}"/>
              </a:ext>
            </a:extLst>
          </p:cNvPr>
          <p:cNvSpPr txBox="1"/>
          <p:nvPr/>
        </p:nvSpPr>
        <p:spPr>
          <a:xfrm>
            <a:off x="290299" y="5653123"/>
            <a:ext cx="11611397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That might sound chilly to Australians, but </a:t>
            </a:r>
            <a:r>
              <a:rPr lang="en-AU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its </a:t>
            </a:r>
            <a:r>
              <a:rPr lang="en-AU" sz="2400" dirty="0">
                <a:latin typeface="Century Gothic" panose="020B0502020202020204" pitchFamily="34" charset="0"/>
              </a:rPr>
              <a:t>very warm for Antarctica.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2E579-D77C-9A40-9FE5-15A3271D371A}"/>
              </a:ext>
            </a:extLst>
          </p:cNvPr>
          <p:cNvSpPr txBox="1"/>
          <p:nvPr/>
        </p:nvSpPr>
        <p:spPr>
          <a:xfrm>
            <a:off x="290299" y="3747185"/>
            <a:ext cx="11611397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Indonesia is one of </a:t>
            </a:r>
            <a:r>
              <a:rPr lang="en-AU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Australias</a:t>
            </a:r>
            <a:r>
              <a:rPr lang="en-AU" sz="2400" dirty="0">
                <a:latin typeface="Century Gothic" panose="020B0502020202020204" pitchFamily="34" charset="0"/>
              </a:rPr>
              <a:t> closest neighbours.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682543-8C16-D644-8957-A33D321E474C}"/>
              </a:ext>
            </a:extLst>
          </p:cNvPr>
          <p:cNvSpPr txBox="1"/>
          <p:nvPr/>
        </p:nvSpPr>
        <p:spPr>
          <a:xfrm>
            <a:off x="290299" y="4321727"/>
            <a:ext cx="11611397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The Great Barrier Reef is in danger if we </a:t>
            </a:r>
            <a:r>
              <a:rPr lang="en-AU" sz="24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dont</a:t>
            </a:r>
            <a:r>
              <a:rPr lang="en-AU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AU" sz="2400" dirty="0">
                <a:latin typeface="Century Gothic" panose="020B0502020202020204" pitchFamily="34" charset="0"/>
              </a:rPr>
              <a:t>help!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605EB-2757-2645-9879-B90A1EFBBC84}"/>
              </a:ext>
            </a:extLst>
          </p:cNvPr>
          <p:cNvSpPr/>
          <p:nvPr/>
        </p:nvSpPr>
        <p:spPr>
          <a:xfrm>
            <a:off x="105303" y="2187151"/>
            <a:ext cx="653809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Complete these in your workbook:</a:t>
            </a:r>
          </a:p>
        </p:txBody>
      </p:sp>
    </p:spTree>
    <p:extLst>
      <p:ext uri="{BB962C8B-B14F-4D97-AF65-F5344CB8AC3E}">
        <p14:creationId xmlns:p14="http://schemas.microsoft.com/office/powerpoint/2010/main" val="16512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/>
              <a:t>Copy and paste these icons to the appropriate slides to indicate engagement norms/CFU strategies</a:t>
            </a: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1384995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use apostrophes for word contractions and </a:t>
            </a:r>
            <a:r>
              <a:rPr lang="en-AU" sz="2800" dirty="0" smtClean="0">
                <a:latin typeface="Century Gothic" panose="020B0502020202020204" pitchFamily="34" charset="0"/>
              </a:rPr>
              <a:t>to mark possession/ownership.</a:t>
            </a:r>
            <a:endParaRPr lang="en-AU" sz="2800" dirty="0">
              <a:latin typeface="Century Gothic" panose="020B0502020202020204" pitchFamily="34" charset="0"/>
            </a:endParaRPr>
          </a:p>
          <a:p>
            <a:pPr algn="ctr"/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</a:t>
            </a:r>
            <a:r>
              <a:rPr lang="en-AU" sz="1400" dirty="0" smtClean="0">
                <a:latin typeface="Century Gothic" panose="020B0502020202020204" pitchFamily="34" charset="0"/>
              </a:rPr>
              <a:t>apostrophe used for? 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174" y="656328"/>
            <a:ext cx="96904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AU" sz="2800" dirty="0">
                <a:latin typeface="Century Gothic" panose="020B0502020202020204" pitchFamily="34" charset="0"/>
              </a:rPr>
              <a:t>Apostrophes are used for </a:t>
            </a:r>
            <a:r>
              <a:rPr lang="en-AU" sz="2800" dirty="0" smtClean="0">
                <a:latin typeface="Century Gothic" panose="020B0502020202020204" pitchFamily="34" charset="0"/>
              </a:rPr>
              <a:t>two </a:t>
            </a:r>
            <a:r>
              <a:rPr lang="en-AU" sz="2800" dirty="0">
                <a:latin typeface="Century Gothic" panose="020B0502020202020204" pitchFamily="34" charset="0"/>
              </a:rPr>
              <a:t>purposes</a:t>
            </a:r>
            <a:r>
              <a:rPr lang="en-AU" sz="2800" dirty="0" smtClean="0">
                <a:latin typeface="Century Gothic" panose="020B0502020202020204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AU" sz="2800" b="1" dirty="0" smtClean="0">
                <a:latin typeface="Century Gothic" panose="020B0502020202020204" pitchFamily="34" charset="0"/>
              </a:rPr>
              <a:t>To signal the omission of letters or numbers 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E.g. </a:t>
            </a:r>
          </a:p>
          <a:p>
            <a:r>
              <a:rPr lang="en-AU" sz="2800" dirty="0" smtClean="0">
                <a:latin typeface="Century Gothic" panose="020B0502020202020204" pitchFamily="34" charset="0"/>
              </a:rPr>
              <a:t>are + not = aren’t </a:t>
            </a:r>
          </a:p>
          <a:p>
            <a:r>
              <a:rPr lang="en-AU" sz="2800" dirty="0" smtClean="0">
                <a:latin typeface="Century Gothic" panose="020B0502020202020204" pitchFamily="34" charset="0"/>
              </a:rPr>
              <a:t>2022 = ’22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2. to show ownership</a:t>
            </a:r>
          </a:p>
          <a:p>
            <a:r>
              <a:rPr lang="en-AU" sz="2800" b="1" dirty="0" smtClean="0">
                <a:latin typeface="Century Gothic" panose="020B0502020202020204" pitchFamily="34" charset="0"/>
              </a:rPr>
              <a:t>E.g. </a:t>
            </a:r>
          </a:p>
          <a:p>
            <a:r>
              <a:rPr lang="en-AU" sz="2800" dirty="0" smtClean="0">
                <a:latin typeface="Century Gothic" panose="020B0502020202020204" pitchFamily="34" charset="0"/>
              </a:rPr>
              <a:t>Tom’s house</a:t>
            </a:r>
            <a:endParaRPr lang="en-AU" sz="2800" dirty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AU" sz="2800" b="1" dirty="0" smtClean="0">
              <a:latin typeface="Century Gothic" panose="020B0502020202020204" pitchFamily="34" charset="0"/>
            </a:endParaRPr>
          </a:p>
          <a:p>
            <a:pPr marL="514350" indent="-514350">
              <a:buAutoNum type="arabicPeriod"/>
            </a:pPr>
            <a:endParaRPr lang="en-AU" sz="2800" b="1" dirty="0" smtClean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4218"/>
          <a:stretch/>
        </p:blipFill>
        <p:spPr bwMode="auto">
          <a:xfrm>
            <a:off x="7054216" y="2391535"/>
            <a:ext cx="1652904" cy="212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3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29012"/>
            <a:ext cx="8858464" cy="188394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Apostrophes are used to indicate that something belongs to something or someone else.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Apostrophes are used for only two purposes: </a:t>
            </a:r>
            <a:r>
              <a:rPr lang="en-AU" sz="1800" b="1" dirty="0">
                <a:latin typeface="Century Gothic" panose="020B0502020202020204" pitchFamily="34" charset="0"/>
              </a:rPr>
              <a:t>to indicate a contraction or ownership.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800" dirty="0">
                <a:latin typeface="Century Gothic" panose="020B0502020202020204" pitchFamily="34" charset="0"/>
              </a:rPr>
              <a:t>A contraction is a shortened form of a word (or group of words) that omits certain letters or sounds.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</a:t>
            </a:r>
            <a:r>
              <a:rPr lang="en-AU" dirty="0">
                <a:latin typeface="Century Gothic" panose="020B0502020202020204" pitchFamily="34" charset="0"/>
              </a:rPr>
              <a:t>Australia is the </a:t>
            </a:r>
            <a:r>
              <a:rPr lang="en-AU" b="1" dirty="0">
                <a:latin typeface="Century Gothic" panose="020B0502020202020204" pitchFamily="34" charset="0"/>
              </a:rPr>
              <a:t>world’s</a:t>
            </a:r>
            <a:r>
              <a:rPr lang="en-AU" dirty="0">
                <a:latin typeface="Century Gothic" panose="020B0502020202020204" pitchFamily="34" charset="0"/>
              </a:rPr>
              <a:t> smallest continent in land area and population. (ownership) 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Australia’s </a:t>
            </a:r>
            <a:r>
              <a:rPr lang="en-AU" dirty="0">
                <a:latin typeface="Century Gothic" panose="020B0502020202020204" pitchFamily="34" charset="0"/>
              </a:rPr>
              <a:t>savannahs are home to many termite species. (ownership)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3.</a:t>
            </a:r>
            <a:r>
              <a:rPr lang="en-AU" dirty="0">
                <a:latin typeface="Century Gothic" panose="020B0502020202020204" pitchFamily="34" charset="0"/>
              </a:rPr>
              <a:t> Australia </a:t>
            </a:r>
            <a:r>
              <a:rPr lang="en-AU" b="1" dirty="0">
                <a:latin typeface="Century Gothic" panose="020B0502020202020204" pitchFamily="34" charset="0"/>
              </a:rPr>
              <a:t>isn’t</a:t>
            </a:r>
            <a:r>
              <a:rPr lang="en-AU" dirty="0">
                <a:latin typeface="Century Gothic" panose="020B0502020202020204" pitchFamily="34" charset="0"/>
              </a:rPr>
              <a:t> home to any polar biomes. (contraction)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03132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apostrophe?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ownership in this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501655"/>
            <a:ext cx="9297003" cy="191746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Apostrophes are used to indicate that something belongs to something or someone else.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Apostrophes are used for only two purposes: </a:t>
            </a:r>
            <a:r>
              <a:rPr lang="en-AU" b="1" dirty="0">
                <a:latin typeface="Century Gothic" panose="020B0502020202020204" pitchFamily="34" charset="0"/>
              </a:rPr>
              <a:t>to indicate a contraction or ownership.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contraction is a shortened form of a word (or group of words) that omits certain letters or sounds.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At least half of Australia is made up of desert, which includes sandy plains and rocky </a:t>
            </a:r>
            <a:r>
              <a:rPr lang="en-AU" b="1" u="sng" dirty="0">
                <a:latin typeface="Century Gothic" panose="020B0502020202020204" pitchFamily="34" charset="0"/>
              </a:rPr>
              <a:t>hill’s</a:t>
            </a:r>
            <a:r>
              <a:rPr lang="en-AU" b="1" dirty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The subtropical rainforests in Queensland dare some of the oldest </a:t>
            </a:r>
            <a:r>
              <a:rPr lang="en-AU" b="1" u="sng" dirty="0">
                <a:latin typeface="Century Gothic" panose="020B0502020202020204" pitchFamily="34" charset="0"/>
              </a:rPr>
              <a:t>forest’s</a:t>
            </a:r>
            <a:r>
              <a:rPr lang="en-AU" b="1" dirty="0">
                <a:latin typeface="Century Gothic" panose="020B0502020202020204" pitchFamily="34" charset="0"/>
              </a:rPr>
              <a:t> in the world.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word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‘hills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’ does not need an apostrophe because the word has no ownership or missing letters to indicate a contraction.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The word ‘forests’ does not need an apostrophe because the word has no ownership or missing letters to indicate a contraction.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87743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an apostrophe indicating contraction or ownership.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7" y="473755"/>
            <a:ext cx="8793150" cy="203486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Apostrophes are used to indicate that something belongs to something or someone else.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Apostrophes are used for only two purposes: </a:t>
            </a:r>
            <a:r>
              <a:rPr lang="en-AU" b="1" dirty="0">
                <a:latin typeface="Century Gothic" panose="020B0502020202020204" pitchFamily="34" charset="0"/>
              </a:rPr>
              <a:t>to indicate a contraction or ownership.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contraction is a shortened form of a word (or group of words) that omits certain letters or sounds.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934" y="3745113"/>
            <a:ext cx="11101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Don’t allow </a:t>
            </a:r>
            <a:r>
              <a:rPr lang="en-AU" sz="2600" dirty="0" smtClean="0">
                <a:latin typeface="Century Gothic" panose="020B0502020202020204" pitchFamily="34" charset="0"/>
              </a:rPr>
              <a:t>Australia’s gum </a:t>
            </a:r>
            <a:r>
              <a:rPr lang="en-AU" sz="2600" dirty="0">
                <a:latin typeface="Century Gothic" panose="020B0502020202020204" pitchFamily="34" charset="0"/>
              </a:rPr>
              <a:t>leaves to dry </a:t>
            </a:r>
            <a:r>
              <a:rPr lang="en-AU" sz="2600" dirty="0" smtClean="0">
                <a:latin typeface="Century Gothic" panose="020B0502020202020204" pitchFamily="34" charset="0"/>
              </a:rPr>
              <a:t>out as the koalas will suffer.</a:t>
            </a:r>
            <a:endParaRPr lang="en-AU" sz="2600" dirty="0">
              <a:latin typeface="Century Gothic" panose="020B0502020202020204" pitchFamily="34" charset="0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54465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We shouldn’t allow excess </a:t>
            </a:r>
            <a:r>
              <a:rPr lang="en-AU" sz="2600" dirty="0" smtClean="0">
                <a:latin typeface="Century Gothic" panose="020B0502020202020204" pitchFamily="34" charset="0"/>
                <a:ea typeface="+mn-ea"/>
              </a:rPr>
              <a:t>carbon dioxide </a:t>
            </a:r>
            <a:r>
              <a:rPr lang="en-AU" sz="2600" dirty="0">
                <a:latin typeface="Century Gothic" panose="020B0502020202020204" pitchFamily="34" charset="0"/>
                <a:ea typeface="+mn-ea"/>
              </a:rPr>
              <a:t>to leak into the planet’s atmosphere.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589" y="2606528"/>
            <a:ext cx="701066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apostrophe used for a contraction.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apostrophe used for ownership.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21800" y="1027753"/>
            <a:ext cx="1988664" cy="169277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Century Gothic" panose="020B0502020202020204" pitchFamily="34" charset="0"/>
              </a:rPr>
              <a:t>How do you know it is a contraction?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2B809AB-AC5F-D24B-B9E6-912C648DD8B4}"/>
              </a:ext>
            </a:extLst>
          </p:cNvPr>
          <p:cNvSpPr/>
          <p:nvPr/>
        </p:nvSpPr>
        <p:spPr>
          <a:xfrm>
            <a:off x="299708" y="3672905"/>
            <a:ext cx="998149" cy="7133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1A9AB5-A459-9744-AF85-68B1C79A3852}"/>
              </a:ext>
            </a:extLst>
          </p:cNvPr>
          <p:cNvSpPr/>
          <p:nvPr/>
        </p:nvSpPr>
        <p:spPr>
          <a:xfrm>
            <a:off x="968302" y="4436140"/>
            <a:ext cx="1583169" cy="5330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5118E-4EB1-C24F-8112-29D6CD5C3532}"/>
              </a:ext>
            </a:extLst>
          </p:cNvPr>
          <p:cNvSpPr/>
          <p:nvPr/>
        </p:nvSpPr>
        <p:spPr>
          <a:xfrm flipV="1">
            <a:off x="9788451" y="4899304"/>
            <a:ext cx="1188143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05118E-4EB1-C24F-8112-29D6CD5C3532}"/>
              </a:ext>
            </a:extLst>
          </p:cNvPr>
          <p:cNvSpPr/>
          <p:nvPr/>
        </p:nvSpPr>
        <p:spPr>
          <a:xfrm>
            <a:off x="2243004" y="4191837"/>
            <a:ext cx="161779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3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1" y="1282231"/>
            <a:ext cx="7244371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What sentences contain apostrophes for contractions or noun ownership?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Apostrophes are used to indicate that something belongs to something or someone else.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Apostrophes are used for only two purposes: </a:t>
            </a:r>
            <a:r>
              <a:rPr lang="en-AU" sz="1600" b="1" dirty="0">
                <a:latin typeface="Century Gothic" panose="020B0502020202020204" pitchFamily="34" charset="0"/>
              </a:rPr>
              <a:t>to indicate a contraction or ownership.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sz="1600" dirty="0">
                <a:latin typeface="Century Gothic" panose="020B0502020202020204" pitchFamily="34" charset="0"/>
              </a:rPr>
              <a:t>A contraction is a shortened form of a word (or group of words) that omits certain letters or sounds.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03336" y="917628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example of an apostrophe indicating a contraction or ownership?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425" y="2435838"/>
            <a:ext cx="986941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Sydney is located on the east coast of Australia, in the state of New South Wales.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Sydney is Australia’s most important business centre. 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Welcome to Country is an important ceremony performed by Indigenous Australians.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An Acknowledgement of Country doesn’t have to be performed by an Indigenous Australian.</a:t>
            </a:r>
          </a:p>
          <a:p>
            <a:pPr marL="514350" indent="-514350"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Indigenous Australians have performed these ceremonies for thousands of years.</a:t>
            </a:r>
          </a:p>
        </p:txBody>
      </p:sp>
      <p:pic>
        <p:nvPicPr>
          <p:cNvPr id="13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FD0207F4-EA4E-854E-96BE-CDC9E8C70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6729728" y="2902297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14992378-A11A-6347-B25D-365EB2509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8894977" y="3766530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ee the source image">
            <a:extLst>
              <a:ext uri="{FF2B5EF4-FFF2-40B4-BE49-F238E27FC236}">
                <a16:creationId xmlns:a16="http://schemas.microsoft.com/office/drawing/2014/main" id="{FE62284C-5A6F-0143-ACD7-1EA40F28E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853009" y="2581608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ee the source image">
            <a:extLst>
              <a:ext uri="{FF2B5EF4-FFF2-40B4-BE49-F238E27FC236}">
                <a16:creationId xmlns:a16="http://schemas.microsoft.com/office/drawing/2014/main" id="{29614597-30C1-E343-8FC5-1940A36CB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092927" y="3253297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C1E76748-868B-9E42-B30C-C518581B5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853009" y="4229219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03336" y="913049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contraction?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is the ownership?</a:t>
            </a:r>
          </a:p>
          <a:p>
            <a:endParaRPr lang="en-AU" sz="1400" b="1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5C8986-7CB3-4E3A-B030-BAAB5B4B0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C22CE6C2-ABFD-4E2B-9A07-12148489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5685" y="6914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6263B14-979B-4AA9-80EC-5CB1A0D95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590" y="69145"/>
            <a:ext cx="674078" cy="674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A51238-35E0-8140-8FCF-8AC825802D17}"/>
              </a:ext>
            </a:extLst>
          </p:cNvPr>
          <p:cNvSpPr txBox="1"/>
          <p:nvPr/>
        </p:nvSpPr>
        <p:spPr>
          <a:xfrm>
            <a:off x="222801" y="2697251"/>
            <a:ext cx="11441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Sydney is the </a:t>
            </a:r>
            <a:r>
              <a:rPr lang="en-AU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states</a:t>
            </a:r>
            <a:r>
              <a:rPr lang="en-AU" sz="3200" dirty="0" smtClean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capital city city and </a:t>
            </a:r>
            <a:r>
              <a:rPr lang="en-AU" sz="3200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Australias</a:t>
            </a:r>
            <a:r>
              <a:rPr lang="en-AU" sz="3200" dirty="0" smtClean="0">
                <a:latin typeface="Century Gothic" panose="020B0502020202020204" pitchFamily="34" charset="0"/>
              </a:rPr>
              <a:t> </a:t>
            </a:r>
            <a:r>
              <a:rPr lang="en-AU" sz="3200" dirty="0">
                <a:latin typeface="Century Gothic" panose="020B0502020202020204" pitchFamily="34" charset="0"/>
              </a:rPr>
              <a:t>most well-known and beautiful city.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C2D87E-F896-7B49-8BF6-A822D7BA403A}"/>
              </a:ext>
            </a:extLst>
          </p:cNvPr>
          <p:cNvSpPr txBox="1"/>
          <p:nvPr/>
        </p:nvSpPr>
        <p:spPr>
          <a:xfrm>
            <a:off x="608019" y="3968932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Ownership?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90561-833A-9F49-BEC5-40048B1151A6}"/>
              </a:ext>
            </a:extLst>
          </p:cNvPr>
          <p:cNvSpPr txBox="1"/>
          <p:nvPr/>
        </p:nvSpPr>
        <p:spPr>
          <a:xfrm>
            <a:off x="8029828" y="4012635"/>
            <a:ext cx="3297382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rgbClr val="00B050"/>
                </a:solidFill>
                <a:latin typeface="Century Gothic" panose="020B0502020202020204" pitchFamily="34" charset="0"/>
              </a:rPr>
              <a:t>Contraction?</a:t>
            </a:r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5B342-67F6-2D45-87A2-BF27EAB53466}"/>
              </a:ext>
            </a:extLst>
          </p:cNvPr>
          <p:cNvSpPr txBox="1"/>
          <p:nvPr/>
        </p:nvSpPr>
        <p:spPr>
          <a:xfrm>
            <a:off x="289401" y="5055075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Sydney is the </a:t>
            </a:r>
            <a:r>
              <a:rPr lang="en-AU" sz="3200" b="1" dirty="0">
                <a:latin typeface="Century Gothic" panose="020B0502020202020204" pitchFamily="34" charset="0"/>
              </a:rPr>
              <a:t>state’s</a:t>
            </a:r>
            <a:r>
              <a:rPr lang="en-AU" sz="3200" dirty="0">
                <a:latin typeface="Century Gothic" panose="020B0502020202020204" pitchFamily="34" charset="0"/>
              </a:rPr>
              <a:t> capital city city and </a:t>
            </a:r>
            <a:r>
              <a:rPr lang="en-AU" sz="3200" b="1" dirty="0">
                <a:latin typeface="Century Gothic" panose="020B0502020202020204" pitchFamily="34" charset="0"/>
              </a:rPr>
              <a:t>Australia’s</a:t>
            </a:r>
            <a:r>
              <a:rPr lang="en-AU" sz="3200" dirty="0">
                <a:latin typeface="Century Gothic" panose="020B0502020202020204" pitchFamily="34" charset="0"/>
              </a:rPr>
              <a:t> most well-known and beautiful city.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304" y="563795"/>
            <a:ext cx="7809336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Identify whether a contraction or noun ownership is being used.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a contraction, insert an apostrophe for the omitted letters.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For ownership, add an apostrophe followed by an ‘s.’ </a:t>
            </a:r>
          </a:p>
        </p:txBody>
      </p:sp>
    </p:spTree>
    <p:extLst>
      <p:ext uri="{BB962C8B-B14F-4D97-AF65-F5344CB8AC3E}">
        <p14:creationId xmlns:p14="http://schemas.microsoft.com/office/powerpoint/2010/main" val="1511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1362</Words>
  <Application>Microsoft Office PowerPoint</Application>
  <PresentationFormat>Widescreen</PresentationFormat>
  <Paragraphs>167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40</cp:revision>
  <dcterms:created xsi:type="dcterms:W3CDTF">2021-08-04T08:19:39Z</dcterms:created>
  <dcterms:modified xsi:type="dcterms:W3CDTF">2022-07-21T04:48:57Z</dcterms:modified>
</cp:coreProperties>
</file>