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embeddedFontLst>
    <p:embeddedFont>
      <p:font typeface="Quattrocento Sans" panose="020B0604020202020204" charset="0"/>
      <p:regular r:id="rId20"/>
      <p:bold r:id="rId21"/>
      <p:italic r:id="rId22"/>
      <p:boldItalic r:id="rId23"/>
    </p:embeddedFont>
    <p:embeddedFont>
      <p:font typeface="Garamond" panose="02020404030301010803" pitchFamily="18" charset="0"/>
      <p:regular r:id="rId24"/>
      <p:bold r:id="rId25"/>
      <p:italic r:id="rId26"/>
      <p:bold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hIDIGX0+340wdtS5GFDckedIZA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32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1" name="Google Shape;101;p32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32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3" name="Google Shape;103;p3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3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" name="Google Shape;105;p32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2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32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2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2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cxnSp>
        <p:nvCxnSpPr>
          <p:cNvPr id="110" name="Google Shape;110;p32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Google Shape;112;p3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p3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4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4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3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cxnSp>
        <p:nvCxnSpPr>
          <p:cNvPr id="124" name="Google Shape;124;p34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Google Shape;126;p3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3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5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35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3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6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136" name="Google Shape;136;p36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36"/>
          <p:cNvSpPr txBox="1">
            <a:spLocks noGrp="1"/>
          </p:cNvSpPr>
          <p:nvPr>
            <p:ph type="body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138" name="Google Shape;138;p36"/>
          <p:cNvSpPr txBox="1">
            <a:spLocks noGrp="1"/>
          </p:cNvSpPr>
          <p:nvPr>
            <p:ph type="body" idx="4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3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cxnSp>
        <p:nvCxnSpPr>
          <p:cNvPr id="142" name="Google Shape;142;p3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cxnSp>
        <p:nvCxnSpPr>
          <p:cNvPr id="148" name="Google Shape;148;p3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9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9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9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157" name="Google Shape;157;p3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cxnSp>
        <p:nvCxnSpPr>
          <p:cNvPr id="160" name="Google Shape;160;p39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0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0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4" name="Google Shape;164;p40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165" name="Google Shape;165;p4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1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1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1" name="Google Shape;171;p41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172" name="Google Shape;172;p4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2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42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4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cxnSp>
        <p:nvCxnSpPr>
          <p:cNvPr id="181" name="Google Shape;181;p4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3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43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4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89" name="Google Shape;189;p4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90" name="Google Shape;190;p43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91" name="Google Shape;191;p43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4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4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4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5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5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45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4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4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05" name="Google Shape;205;p45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206" name="Google Shape;206;p45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207" name="Google Shape;207;p4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6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6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46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4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cxnSp>
        <p:nvCxnSpPr>
          <p:cNvPr id="215" name="Google Shape;215;p4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7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4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cxnSp>
        <p:nvCxnSpPr>
          <p:cNvPr id="222" name="Google Shape;222;p4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8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8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4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4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cxnSp>
        <p:nvCxnSpPr>
          <p:cNvPr id="229" name="Google Shape;229;p48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49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4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4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0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5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5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31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90" name="Google Shape;90;p31" descr="HD-PanelContent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3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" name="Google Shape;92;p31" descr="HDRibbonContent-UniformTrim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31" descr="HDRibbonContent-UniformTrim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" name="Google Shape;94;p3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8" name="Google Shape;98;p3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2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Year: </a:t>
            </a:r>
            <a:r>
              <a:rPr lang="en-AU" dirty="0" smtClean="0"/>
              <a:t>5/6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Term: </a:t>
            </a:r>
            <a:r>
              <a:rPr lang="en-AU" dirty="0"/>
              <a:t>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Objective: </a:t>
            </a:r>
            <a:r>
              <a:rPr lang="en-AU" dirty="0"/>
              <a:t>We are learning to identify direct and indirect speech, and punctuate correctly within a sentence.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Author: </a:t>
            </a:r>
            <a:r>
              <a:rPr lang="en-AU" dirty="0"/>
              <a:t>Meredith Myers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0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390" name="Google Shape;390;p10"/>
          <p:cNvSpPr/>
          <p:nvPr/>
        </p:nvSpPr>
        <p:spPr>
          <a:xfrm>
            <a:off x="382105" y="3725969"/>
            <a:ext cx="729879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leaned over and asked her for a pen.</a:t>
            </a:r>
            <a:endParaRPr/>
          </a:p>
        </p:txBody>
      </p:sp>
      <p:sp>
        <p:nvSpPr>
          <p:cNvPr id="391" name="Google Shape;391;p10"/>
          <p:cNvSpPr txBox="1"/>
          <p:nvPr/>
        </p:nvSpPr>
        <p:spPr>
          <a:xfrm>
            <a:off x="0" y="-1"/>
            <a:ext cx="3600450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Development-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re-explanation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0"/>
          <p:cNvSpPr/>
          <p:nvPr/>
        </p:nvSpPr>
        <p:spPr>
          <a:xfrm>
            <a:off x="191589" y="2731563"/>
            <a:ext cx="4695788" cy="40011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indirect speech</a:t>
            </a:r>
            <a:endParaRPr/>
          </a:p>
        </p:txBody>
      </p:sp>
      <p:sp>
        <p:nvSpPr>
          <p:cNvPr id="393" name="Google Shape;393;p10"/>
          <p:cNvSpPr txBox="1"/>
          <p:nvPr/>
        </p:nvSpPr>
        <p:spPr>
          <a:xfrm>
            <a:off x="9348867" y="1024649"/>
            <a:ext cx="2843133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is the indirect speech?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you know it’s indirect speech?</a:t>
            </a:r>
            <a:endParaRPr/>
          </a:p>
        </p:txBody>
      </p:sp>
      <p:pic>
        <p:nvPicPr>
          <p:cNvPr id="394" name="Google Shape;394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48867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10"/>
          <p:cNvSpPr/>
          <p:nvPr/>
        </p:nvSpPr>
        <p:spPr>
          <a:xfrm>
            <a:off x="382105" y="5499341"/>
            <a:ext cx="69477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James said he would be there by 2pm.</a:t>
            </a:r>
            <a:endParaRPr/>
          </a:p>
        </p:txBody>
      </p:sp>
      <p:sp>
        <p:nvSpPr>
          <p:cNvPr id="398" name="Google Shape;398;p10"/>
          <p:cNvSpPr/>
          <p:nvPr/>
        </p:nvSpPr>
        <p:spPr>
          <a:xfrm>
            <a:off x="3962400" y="3677028"/>
            <a:ext cx="3766833" cy="621102"/>
          </a:xfrm>
          <a:prstGeom prst="frame">
            <a:avLst>
              <a:gd name="adj1" fmla="val 12500"/>
            </a:avLst>
          </a:prstGeom>
          <a:solidFill>
            <a:srgbClr val="01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0"/>
          <p:cNvSpPr/>
          <p:nvPr/>
        </p:nvSpPr>
        <p:spPr>
          <a:xfrm>
            <a:off x="2380593" y="5414558"/>
            <a:ext cx="4949248" cy="621102"/>
          </a:xfrm>
          <a:prstGeom prst="frame">
            <a:avLst>
              <a:gd name="adj1" fmla="val 12500"/>
            </a:avLst>
          </a:prstGeom>
          <a:solidFill>
            <a:srgbClr val="01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0"/>
          <p:cNvSpPr/>
          <p:nvPr/>
        </p:nvSpPr>
        <p:spPr>
          <a:xfrm>
            <a:off x="382104" y="4589687"/>
            <a:ext cx="91069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Amanda said it had been raining since yesterday.</a:t>
            </a:r>
            <a:endParaRPr/>
          </a:p>
        </p:txBody>
      </p:sp>
      <p:sp>
        <p:nvSpPr>
          <p:cNvPr id="401" name="Google Shape;401;p10"/>
          <p:cNvSpPr/>
          <p:nvPr/>
        </p:nvSpPr>
        <p:spPr>
          <a:xfrm>
            <a:off x="2747470" y="4532934"/>
            <a:ext cx="6443827" cy="621102"/>
          </a:xfrm>
          <a:prstGeom prst="frame">
            <a:avLst>
              <a:gd name="adj1" fmla="val 12500"/>
            </a:avLst>
          </a:prstGeom>
          <a:solidFill>
            <a:srgbClr val="01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0"/>
          <p:cNvSpPr txBox="1"/>
          <p:nvPr/>
        </p:nvSpPr>
        <p:spPr>
          <a:xfrm>
            <a:off x="128631" y="763349"/>
            <a:ext cx="8558621" cy="234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Indirect speech is when you are told what the speaker is saying.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Indirect speech does not use speech marks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1"/>
          <p:cNvSpPr txBox="1"/>
          <p:nvPr/>
        </p:nvSpPr>
        <p:spPr>
          <a:xfrm>
            <a:off x="458488" y="2890391"/>
            <a:ext cx="1127502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beach is covered in 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litter; 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go swim somewhere else Sophie said.</a:t>
            </a:r>
            <a:endParaRPr dirty="0"/>
          </a:p>
        </p:txBody>
      </p:sp>
      <p:sp>
        <p:nvSpPr>
          <p:cNvPr id="408" name="Google Shape;408;p11"/>
          <p:cNvSpPr txBox="1"/>
          <p:nvPr/>
        </p:nvSpPr>
        <p:spPr>
          <a:xfrm>
            <a:off x="458488" y="4467381"/>
            <a:ext cx="1120576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dirty="0">
                <a:solidFill>
                  <a:srgbClr val="01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r>
              <a:rPr lang="en-AU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beach is covered in </a:t>
            </a: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litter; </a:t>
            </a:r>
            <a:r>
              <a:rPr lang="en-AU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go swim somewhere else,</a:t>
            </a:r>
            <a:r>
              <a:rPr lang="en-AU" sz="3200" b="1" dirty="0">
                <a:solidFill>
                  <a:srgbClr val="01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r>
              <a:rPr lang="en-AU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Sophie said.</a:t>
            </a:r>
            <a:endParaRPr dirty="0"/>
          </a:p>
        </p:txBody>
      </p:sp>
      <p:sp>
        <p:nvSpPr>
          <p:cNvPr id="409" name="Google Shape;409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410" name="Google Shape;410;p11"/>
          <p:cNvSpPr/>
          <p:nvPr/>
        </p:nvSpPr>
        <p:spPr>
          <a:xfrm>
            <a:off x="105304" y="563795"/>
            <a:ext cx="8149010" cy="70788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direct speech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punctuation around the existing punctuation</a:t>
            </a:r>
            <a:endParaRPr/>
          </a:p>
        </p:txBody>
      </p:sp>
      <p:pic>
        <p:nvPicPr>
          <p:cNvPr id="411" name="Google Shape;411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11"/>
          <p:cNvSpPr txBox="1"/>
          <p:nvPr/>
        </p:nvSpPr>
        <p:spPr>
          <a:xfrm>
            <a:off x="9628094" y="998700"/>
            <a:ext cx="2563906" cy="73866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we punctuate direct speech?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2"/>
          <p:cNvSpPr txBox="1"/>
          <p:nvPr/>
        </p:nvSpPr>
        <p:spPr>
          <a:xfrm>
            <a:off x="455826" y="2890391"/>
            <a:ext cx="1101659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bought a </a:t>
            </a: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 </a:t>
            </a:r>
            <a:r>
              <a:rPr lang="en-AU" sz="320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house 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James 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explained. 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it’s bigger than our last one.  </a:t>
            </a:r>
            <a:endParaRPr dirty="0"/>
          </a:p>
        </p:txBody>
      </p:sp>
      <p:sp>
        <p:nvSpPr>
          <p:cNvPr id="420" name="Google Shape;420;p12"/>
          <p:cNvSpPr txBox="1"/>
          <p:nvPr/>
        </p:nvSpPr>
        <p:spPr>
          <a:xfrm>
            <a:off x="455826" y="4245115"/>
            <a:ext cx="1101659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dirty="0">
                <a:solidFill>
                  <a:srgbClr val="01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r>
              <a:rPr lang="en-AU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bought a new house,</a:t>
            </a:r>
            <a:r>
              <a:rPr lang="en-AU" sz="3200" b="1" dirty="0">
                <a:solidFill>
                  <a:srgbClr val="01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r>
              <a:rPr lang="en-AU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James </a:t>
            </a: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explained. </a:t>
            </a:r>
            <a:r>
              <a:rPr lang="en-AU" sz="3200" b="1" dirty="0" smtClean="0">
                <a:solidFill>
                  <a:srgbClr val="01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r>
              <a:rPr lang="en-AU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t’s </a:t>
            </a:r>
            <a:r>
              <a:rPr lang="en-AU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bigger than our last one.</a:t>
            </a:r>
            <a:r>
              <a:rPr lang="en-AU" sz="3200" b="1" dirty="0">
                <a:solidFill>
                  <a:srgbClr val="01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3200" b="1" u="sng" dirty="0">
              <a:solidFill>
                <a:srgbClr val="01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422" name="Google Shape;422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1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12"/>
          <p:cNvSpPr/>
          <p:nvPr/>
        </p:nvSpPr>
        <p:spPr>
          <a:xfrm>
            <a:off x="105304" y="563795"/>
            <a:ext cx="8149010" cy="70788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direct speech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punctuation around the existing punctuation</a:t>
            </a:r>
            <a:endParaRPr/>
          </a:p>
        </p:txBody>
      </p:sp>
      <p:sp>
        <p:nvSpPr>
          <p:cNvPr id="427" name="Google Shape;427;p12"/>
          <p:cNvSpPr txBox="1"/>
          <p:nvPr/>
        </p:nvSpPr>
        <p:spPr>
          <a:xfrm>
            <a:off x="9628094" y="998700"/>
            <a:ext cx="2563906" cy="73866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we punctuate direct speech?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3"/>
          <p:cNvSpPr txBox="1"/>
          <p:nvPr/>
        </p:nvSpPr>
        <p:spPr>
          <a:xfrm>
            <a:off x="458488" y="2890391"/>
            <a:ext cx="1127502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I’ve locked the keys in the house!  Emily wailed. How are we going to get in?</a:t>
            </a:r>
            <a:endParaRPr/>
          </a:p>
        </p:txBody>
      </p:sp>
      <p:sp>
        <p:nvSpPr>
          <p:cNvPr id="433" name="Google Shape;433;p13"/>
          <p:cNvSpPr txBox="1"/>
          <p:nvPr/>
        </p:nvSpPr>
        <p:spPr>
          <a:xfrm>
            <a:off x="458488" y="4184471"/>
            <a:ext cx="1118360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79FF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I’ve locked the keys in the house!</a:t>
            </a:r>
            <a:r>
              <a:rPr lang="en-AU" sz="3200" b="1">
                <a:solidFill>
                  <a:srgbClr val="79FF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Emily wailed. </a:t>
            </a:r>
            <a:r>
              <a:rPr lang="en-AU" sz="3200" b="1">
                <a:solidFill>
                  <a:srgbClr val="79FF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are we going to get in?</a:t>
            </a:r>
            <a:r>
              <a:rPr lang="en-AU" sz="3200" b="1">
                <a:solidFill>
                  <a:srgbClr val="79FF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434" name="Google Shape;434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435" name="Google Shape;435;p1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44403" y="79817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13"/>
          <p:cNvSpPr/>
          <p:nvPr/>
        </p:nvSpPr>
        <p:spPr>
          <a:xfrm>
            <a:off x="105304" y="563795"/>
            <a:ext cx="8149010" cy="70788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direct speech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punctuation around the existing punctuation</a:t>
            </a:r>
            <a:endParaRPr/>
          </a:p>
        </p:txBody>
      </p:sp>
      <p:sp>
        <p:nvSpPr>
          <p:cNvPr id="439" name="Google Shape;439;p13"/>
          <p:cNvSpPr txBox="1"/>
          <p:nvPr/>
        </p:nvSpPr>
        <p:spPr>
          <a:xfrm>
            <a:off x="9628094" y="998700"/>
            <a:ext cx="2563906" cy="73866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we punctuate direct speech?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4"/>
          <p:cNvSpPr txBox="1"/>
          <p:nvPr/>
        </p:nvSpPr>
        <p:spPr>
          <a:xfrm>
            <a:off x="651789" y="2225837"/>
            <a:ext cx="10587367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project will be finished on time. George promised.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swimming has improved so much!  The coach enthused.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It's raining again. Joy moaned.</a:t>
            </a:r>
            <a:endParaRPr/>
          </a:p>
        </p:txBody>
      </p:sp>
      <p:sp>
        <p:nvSpPr>
          <p:cNvPr id="445" name="Google Shape;445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sp>
        <p:nvSpPr>
          <p:cNvPr id="446" name="Google Shape;446;p14"/>
          <p:cNvSpPr/>
          <p:nvPr/>
        </p:nvSpPr>
        <p:spPr>
          <a:xfrm>
            <a:off x="105304" y="563795"/>
            <a:ext cx="6538092" cy="36933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Punctuate these sentences using speech marks.</a:t>
            </a:r>
            <a:endParaRPr/>
          </a:p>
        </p:txBody>
      </p:sp>
      <p:pic>
        <p:nvPicPr>
          <p:cNvPr id="447" name="Google Shape;447;p1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0291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1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63751" y="11060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1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45863" y="122766"/>
            <a:ext cx="630094" cy="66271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14"/>
          <p:cNvSpPr txBox="1"/>
          <p:nvPr/>
        </p:nvSpPr>
        <p:spPr>
          <a:xfrm>
            <a:off x="9864670" y="998700"/>
            <a:ext cx="2327330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we punctuate direct speech?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5"/>
          <p:cNvSpPr txBox="1"/>
          <p:nvPr/>
        </p:nvSpPr>
        <p:spPr>
          <a:xfrm>
            <a:off x="651789" y="2225837"/>
            <a:ext cx="10587367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I'm going to get him back for that! Jesse yelled.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forgot it's Mother's Day this weekend! Margaret exclaimed. I must get a present.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tastes disgusting! Spat Marcus.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1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pic>
        <p:nvPicPr>
          <p:cNvPr id="457" name="Google Shape;457;p1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0291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1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63751" y="11060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1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45863" y="122766"/>
            <a:ext cx="630094" cy="66271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15"/>
          <p:cNvSpPr txBox="1"/>
          <p:nvPr/>
        </p:nvSpPr>
        <p:spPr>
          <a:xfrm>
            <a:off x="9864670" y="998700"/>
            <a:ext cx="2327330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we punctuate direct speech?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1" name="Google Shape;461;p15"/>
          <p:cNvSpPr/>
          <p:nvPr/>
        </p:nvSpPr>
        <p:spPr>
          <a:xfrm>
            <a:off x="162279" y="488472"/>
            <a:ext cx="6538092" cy="36933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Punctuate these sentences using speech marks.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6"/>
          <p:cNvSpPr txBox="1"/>
          <p:nvPr/>
        </p:nvSpPr>
        <p:spPr>
          <a:xfrm>
            <a:off x="651789" y="2225837"/>
            <a:ext cx="10587367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fence is open. Dad called. The dog got out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Hush, Mum said. The baby is sleeping.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dress is beautiful! Amelia gushed.</a:t>
            </a:r>
            <a:endParaRPr/>
          </a:p>
        </p:txBody>
      </p:sp>
      <p:sp>
        <p:nvSpPr>
          <p:cNvPr id="467" name="Google Shape;467;p1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pic>
        <p:nvPicPr>
          <p:cNvPr id="468" name="Google Shape;468;p1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0291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1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63751" y="11060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1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45863" y="122766"/>
            <a:ext cx="630094" cy="66271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16"/>
          <p:cNvSpPr txBox="1"/>
          <p:nvPr/>
        </p:nvSpPr>
        <p:spPr>
          <a:xfrm>
            <a:off x="9864670" y="998700"/>
            <a:ext cx="2327330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we punctuate direct speech?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62279" y="488472"/>
            <a:ext cx="6538092" cy="36933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Punctuate these sentences using speech marks.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3" name="Google Shape;263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4" name="Google Shape;264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5" name="Google Shape;265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6" name="Google Shape;266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7" name="Google Shape;267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8" name="Google Shape;268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69" name="Google Shape;269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"/>
          <p:cNvSpPr txBox="1"/>
          <p:nvPr/>
        </p:nvSpPr>
        <p:spPr>
          <a:xfrm>
            <a:off x="923925" y="2190750"/>
            <a:ext cx="10553700" cy="1384954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identify direct and indirect speech, and punctuate correctly within a sentence.</a:t>
            </a:r>
            <a:endParaRPr dirty="0"/>
          </a:p>
        </p:txBody>
      </p:sp>
      <p:sp>
        <p:nvSpPr>
          <p:cNvPr id="276" name="Google Shape;276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277" name="Google Shape;277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83" name="Google Shape;283;p4"/>
          <p:cNvSpPr txBox="1"/>
          <p:nvPr/>
        </p:nvSpPr>
        <p:spPr>
          <a:xfrm>
            <a:off x="154906" y="766354"/>
            <a:ext cx="9616659" cy="234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 speech is repeating the actual words of the speaker.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 speech is indicated by speech marks.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289613" y="2266293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/>
          </a:p>
        </p:txBody>
      </p:sp>
      <p:sp>
        <p:nvSpPr>
          <p:cNvPr id="285" name="Google Shape;285;p4"/>
          <p:cNvSpPr txBox="1"/>
          <p:nvPr/>
        </p:nvSpPr>
        <p:spPr>
          <a:xfrm>
            <a:off x="289613" y="4055144"/>
            <a:ext cx="11845504" cy="91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”The moment you doubt whether you can fly, you cease forever to be able to do it,”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Peter said as he flew out the window.</a:t>
            </a:r>
            <a:endParaRPr/>
          </a:p>
        </p:txBody>
      </p:sp>
      <p:sp>
        <p:nvSpPr>
          <p:cNvPr id="286" name="Google Shape;286;p4"/>
          <p:cNvSpPr txBox="1"/>
          <p:nvPr/>
        </p:nvSpPr>
        <p:spPr>
          <a:xfrm>
            <a:off x="289613" y="3280290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“I am not afraid of storms, for I am learning how to sail my ship,”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explained.</a:t>
            </a:r>
            <a:endParaRPr/>
          </a:p>
        </p:txBody>
      </p:sp>
      <p:sp>
        <p:nvSpPr>
          <p:cNvPr id="287" name="Google Shape;287;p4"/>
          <p:cNvSpPr txBox="1"/>
          <p:nvPr/>
        </p:nvSpPr>
        <p:spPr>
          <a:xfrm>
            <a:off x="303081" y="541896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“There’s no place like home!”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Dorothy exclaimed as she clicked her heels together.</a:t>
            </a:r>
            <a:endParaRPr/>
          </a:p>
        </p:txBody>
      </p:sp>
      <p:pic>
        <p:nvPicPr>
          <p:cNvPr id="288" name="Google Shape;288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258130" y="2168360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90" name="Google Shape;290;p4"/>
          <p:cNvSpPr txBox="1"/>
          <p:nvPr/>
        </p:nvSpPr>
        <p:spPr>
          <a:xfrm>
            <a:off x="9569669" y="972510"/>
            <a:ext cx="2578916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direct speech?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an example of direct speech?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direct speech in this sentence</a:t>
            </a:r>
            <a:endParaRPr/>
          </a:p>
        </p:txBody>
      </p:sp>
      <p:pic>
        <p:nvPicPr>
          <p:cNvPr id="291" name="Google Shape;291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99" name="Google Shape;299;p5"/>
          <p:cNvSpPr txBox="1"/>
          <p:nvPr/>
        </p:nvSpPr>
        <p:spPr>
          <a:xfrm>
            <a:off x="154907" y="766354"/>
            <a:ext cx="9286235" cy="234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 speech is repeating the actual words of the speaker.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 speech is indicated by speech marks.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Indirect speech is when you are told what the speaker is saying.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5"/>
          <p:cNvSpPr/>
          <p:nvPr/>
        </p:nvSpPr>
        <p:spPr>
          <a:xfrm>
            <a:off x="250702" y="2372250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/>
          </a:p>
        </p:txBody>
      </p:sp>
      <p:sp>
        <p:nvSpPr>
          <p:cNvPr id="301" name="Google Shape;301;p5"/>
          <p:cNvSpPr txBox="1"/>
          <p:nvPr/>
        </p:nvSpPr>
        <p:spPr>
          <a:xfrm>
            <a:off x="173248" y="3209124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Dad said it was time to go home.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5"/>
          <p:cNvSpPr txBox="1"/>
          <p:nvPr/>
        </p:nvSpPr>
        <p:spPr>
          <a:xfrm>
            <a:off x="240003" y="4325902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Marleigh just needed to put her shoes on before they left.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5"/>
          <p:cNvSpPr txBox="1"/>
          <p:nvPr/>
        </p:nvSpPr>
        <p:spPr>
          <a:xfrm>
            <a:off x="1565372" y="3738594"/>
            <a:ext cx="8601295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is indirect speech.  There are no speech marks. </a:t>
            </a:r>
            <a:endParaRPr/>
          </a:p>
        </p:txBody>
      </p:sp>
      <p:sp>
        <p:nvSpPr>
          <p:cNvPr id="304" name="Google Shape;304;p5"/>
          <p:cNvSpPr txBox="1"/>
          <p:nvPr/>
        </p:nvSpPr>
        <p:spPr>
          <a:xfrm>
            <a:off x="1565372" y="4760134"/>
            <a:ext cx="8555734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is indirect speech.  There are no speech marks. </a:t>
            </a:r>
            <a:endParaRPr/>
          </a:p>
        </p:txBody>
      </p:sp>
      <p:pic>
        <p:nvPicPr>
          <p:cNvPr id="305" name="Google Shape;305;p5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5437394" y="2104773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307" name="Google Shape;307;p5"/>
          <p:cNvSpPr txBox="1"/>
          <p:nvPr/>
        </p:nvSpPr>
        <p:spPr>
          <a:xfrm>
            <a:off x="9632731" y="1141144"/>
            <a:ext cx="2559269" cy="123110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direct speech? 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8" name="Google Shape;308;p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5"/>
          <p:cNvSpPr/>
          <p:nvPr/>
        </p:nvSpPr>
        <p:spPr>
          <a:xfrm>
            <a:off x="2608094" y="5350673"/>
            <a:ext cx="65614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said that the canteen had sold out of burgers.  </a:t>
            </a:r>
            <a:endParaRPr/>
          </a:p>
        </p:txBody>
      </p:sp>
      <p:sp>
        <p:nvSpPr>
          <p:cNvPr id="312" name="Google Shape;312;p5"/>
          <p:cNvSpPr txBox="1"/>
          <p:nvPr/>
        </p:nvSpPr>
        <p:spPr>
          <a:xfrm>
            <a:off x="1565372" y="5876912"/>
            <a:ext cx="8555734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is indirect speech.  There are no speech marks.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318" name="Google Shape;318;p6"/>
          <p:cNvSpPr txBox="1"/>
          <p:nvPr/>
        </p:nvSpPr>
        <p:spPr>
          <a:xfrm>
            <a:off x="154907" y="766354"/>
            <a:ext cx="9130983" cy="234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 speech is repeating the actual words of the speaker.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 speech is indicated by speech marks.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Indirect speech is when you are told what the speaker is saying.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9" name="Google Shape;319;p6"/>
          <p:cNvSpPr/>
          <p:nvPr/>
        </p:nvSpPr>
        <p:spPr>
          <a:xfrm>
            <a:off x="250702" y="2372250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Comparison:</a:t>
            </a:r>
            <a:endParaRPr/>
          </a:p>
        </p:txBody>
      </p:sp>
      <p:sp>
        <p:nvSpPr>
          <p:cNvPr id="320" name="Google Shape;320;p6"/>
          <p:cNvSpPr txBox="1"/>
          <p:nvPr/>
        </p:nvSpPr>
        <p:spPr>
          <a:xfrm>
            <a:off x="228273" y="2928881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AU" sz="2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Indirect speech - Dad said it was time to go home.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1" name="Google Shape;321;p6"/>
          <p:cNvSpPr txBox="1"/>
          <p:nvPr/>
        </p:nvSpPr>
        <p:spPr>
          <a:xfrm>
            <a:off x="173248" y="4178138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AU" sz="2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Indirect speech - Marleigh just needed to put her shoes on before they left.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6"/>
          <p:cNvSpPr txBox="1"/>
          <p:nvPr/>
        </p:nvSpPr>
        <p:spPr>
          <a:xfrm>
            <a:off x="1565372" y="3395634"/>
            <a:ext cx="8601295" cy="40011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rgbClr val="01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 speech - Dad said, “It’s time to go home.”</a:t>
            </a:r>
            <a:endParaRPr/>
          </a:p>
        </p:txBody>
      </p:sp>
      <p:sp>
        <p:nvSpPr>
          <p:cNvPr id="323" name="Google Shape;323;p6"/>
          <p:cNvSpPr txBox="1"/>
          <p:nvPr/>
        </p:nvSpPr>
        <p:spPr>
          <a:xfrm>
            <a:off x="441125" y="4643152"/>
            <a:ext cx="11273066" cy="40011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rgbClr val="01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 speech – Marleigh called, “Wait for me! I just need to put my shoes on.”</a:t>
            </a:r>
            <a:endParaRPr/>
          </a:p>
        </p:txBody>
      </p:sp>
      <p:sp>
        <p:nvSpPr>
          <p:cNvPr id="324" name="Google Shape;324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325" name="Google Shape;325;p6"/>
          <p:cNvSpPr txBox="1"/>
          <p:nvPr/>
        </p:nvSpPr>
        <p:spPr>
          <a:xfrm>
            <a:off x="9664262" y="1141144"/>
            <a:ext cx="2527738" cy="123110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direct speech? 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6" name="Google Shape;326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6"/>
          <p:cNvSpPr/>
          <p:nvPr/>
        </p:nvSpPr>
        <p:spPr>
          <a:xfrm>
            <a:off x="1821956" y="5490112"/>
            <a:ext cx="86581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Indirect speech - She said that the canteen had sold out of burgers.  </a:t>
            </a:r>
            <a:endParaRPr/>
          </a:p>
        </p:txBody>
      </p:sp>
      <p:sp>
        <p:nvSpPr>
          <p:cNvPr id="330" name="Google Shape;330;p6"/>
          <p:cNvSpPr txBox="1"/>
          <p:nvPr/>
        </p:nvSpPr>
        <p:spPr>
          <a:xfrm>
            <a:off x="361886" y="5974667"/>
            <a:ext cx="11431545" cy="40011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rgbClr val="01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 speech example – The canteen manager told us, “We’ve sold out of burgers, sorry.”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336" name="Google Shape;336;p7"/>
          <p:cNvSpPr txBox="1"/>
          <p:nvPr/>
        </p:nvSpPr>
        <p:spPr>
          <a:xfrm>
            <a:off x="154907" y="599340"/>
            <a:ext cx="8793150" cy="234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 speech is repeating the actual words of the speaker.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 speech is indicated by speech marks.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Indirect speech is when you are told what the speaker is saying.</a:t>
            </a:r>
            <a:endParaRPr/>
          </a:p>
        </p:txBody>
      </p:sp>
      <p:sp>
        <p:nvSpPr>
          <p:cNvPr id="337" name="Google Shape;337;p7"/>
          <p:cNvSpPr/>
          <p:nvPr/>
        </p:nvSpPr>
        <p:spPr>
          <a:xfrm>
            <a:off x="364201" y="3541030"/>
            <a:ext cx="96616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“Oh no! I’m lost!” he exclaimed looking around in fear.</a:t>
            </a:r>
            <a:endParaRPr/>
          </a:p>
        </p:txBody>
      </p:sp>
      <p:sp>
        <p:nvSpPr>
          <p:cNvPr id="338" name="Google Shape;338;p7"/>
          <p:cNvSpPr txBox="1"/>
          <p:nvPr/>
        </p:nvSpPr>
        <p:spPr>
          <a:xfrm>
            <a:off x="364201" y="4570429"/>
            <a:ext cx="9817965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“Why are you wearing shorts in winter?” Mum asked. </a:t>
            </a:r>
            <a:endParaRPr/>
          </a:p>
        </p:txBody>
      </p:sp>
      <p:sp>
        <p:nvSpPr>
          <p:cNvPr id="339" name="Google Shape;339;p7"/>
          <p:cNvSpPr/>
          <p:nvPr/>
        </p:nvSpPr>
        <p:spPr>
          <a:xfrm>
            <a:off x="364201" y="2753321"/>
            <a:ext cx="4695788" cy="40011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direct speech.</a:t>
            </a:r>
            <a:endParaRPr/>
          </a:p>
        </p:txBody>
      </p:sp>
      <p:sp>
        <p:nvSpPr>
          <p:cNvPr id="340" name="Google Shape;340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341" name="Google Shape;341;p7"/>
          <p:cNvSpPr txBox="1"/>
          <p:nvPr/>
        </p:nvSpPr>
        <p:spPr>
          <a:xfrm>
            <a:off x="9254359" y="1027753"/>
            <a:ext cx="2956105" cy="123110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is the direct speech?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you know it’s direct speech?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2" name="Google Shape;342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7"/>
          <p:cNvSpPr/>
          <p:nvPr/>
        </p:nvSpPr>
        <p:spPr>
          <a:xfrm>
            <a:off x="364201" y="3492089"/>
            <a:ext cx="3108048" cy="621102"/>
          </a:xfrm>
          <a:prstGeom prst="frame">
            <a:avLst>
              <a:gd name="adj1" fmla="val 12500"/>
            </a:avLst>
          </a:prstGeom>
          <a:solidFill>
            <a:srgbClr val="01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7"/>
          <p:cNvSpPr/>
          <p:nvPr/>
        </p:nvSpPr>
        <p:spPr>
          <a:xfrm>
            <a:off x="364201" y="4486187"/>
            <a:ext cx="7004982" cy="621102"/>
          </a:xfrm>
          <a:prstGeom prst="frame">
            <a:avLst>
              <a:gd name="adj1" fmla="val 12500"/>
            </a:avLst>
          </a:prstGeom>
          <a:solidFill>
            <a:srgbClr val="01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7"/>
          <p:cNvSpPr txBox="1"/>
          <p:nvPr/>
        </p:nvSpPr>
        <p:spPr>
          <a:xfrm>
            <a:off x="403835" y="5540309"/>
            <a:ext cx="9817965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“I wish I remembered my umbrella,” Mr Jones muttered.</a:t>
            </a:r>
            <a:endParaRPr/>
          </a:p>
        </p:txBody>
      </p:sp>
      <p:sp>
        <p:nvSpPr>
          <p:cNvPr id="348" name="Google Shape;348;p7"/>
          <p:cNvSpPr/>
          <p:nvPr/>
        </p:nvSpPr>
        <p:spPr>
          <a:xfrm>
            <a:off x="364201" y="5446027"/>
            <a:ext cx="6363170" cy="621102"/>
          </a:xfrm>
          <a:prstGeom prst="frame">
            <a:avLst>
              <a:gd name="adj1" fmla="val 12500"/>
            </a:avLst>
          </a:prstGeom>
          <a:solidFill>
            <a:srgbClr val="01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8"/>
          <p:cNvSpPr txBox="1">
            <a:spLocks noGrp="1"/>
          </p:cNvSpPr>
          <p:nvPr>
            <p:ph type="body" idx="1"/>
          </p:nvPr>
        </p:nvSpPr>
        <p:spPr>
          <a:xfrm>
            <a:off x="191899" y="1538697"/>
            <a:ext cx="9941146" cy="511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>
                <a:latin typeface="Century Gothic"/>
                <a:ea typeface="Century Gothic"/>
                <a:cs typeface="Century Gothic"/>
                <a:sym typeface="Century Gothic"/>
              </a:rPr>
              <a:t>Which sentences contain direct speech?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>
                <a:latin typeface="Century Gothic"/>
                <a:ea typeface="Century Gothic"/>
                <a:cs typeface="Century Gothic"/>
                <a:sym typeface="Century Gothic"/>
              </a:rPr>
              <a:t>“Wait! Where are you going?” she called.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>
                <a:latin typeface="Century Gothic"/>
                <a:ea typeface="Century Gothic"/>
                <a:cs typeface="Century Gothic"/>
                <a:sym typeface="Century Gothic"/>
              </a:rPr>
              <a:t>He yelled across the class room at Amelia.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>
                <a:latin typeface="Century Gothic"/>
                <a:ea typeface="Century Gothic"/>
                <a:cs typeface="Century Gothic"/>
                <a:sym typeface="Century Gothic"/>
              </a:rPr>
              <a:t>Mum told me to stop and look before I cross the road.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/>
              <a:t>“</a:t>
            </a:r>
            <a:r>
              <a:rPr lang="en-AU" sz="2400">
                <a:latin typeface="Century Gothic"/>
                <a:ea typeface="Century Gothic"/>
                <a:cs typeface="Century Gothic"/>
                <a:sym typeface="Century Gothic"/>
              </a:rPr>
              <a:t>I’m coming!” she yelled.</a:t>
            </a:r>
            <a:endParaRPr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54" name="Google Shape;354;p8"/>
          <p:cNvSpPr txBox="1"/>
          <p:nvPr/>
        </p:nvSpPr>
        <p:spPr>
          <a:xfrm>
            <a:off x="173248" y="5267547"/>
            <a:ext cx="11845504" cy="1336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 speech is repeating the actual words of the speaker.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 speech is indicated by speech marks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Indirect speech is when you are told what the speaker is saying.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Indirect speech does not use speech marks. </a:t>
            </a:r>
            <a:endParaRPr/>
          </a:p>
        </p:txBody>
      </p:sp>
      <p:sp>
        <p:nvSpPr>
          <p:cNvPr id="355" name="Google Shape;355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356" name="Google Shape;356;p8"/>
          <p:cNvSpPr txBox="1"/>
          <p:nvPr/>
        </p:nvSpPr>
        <p:spPr>
          <a:xfrm>
            <a:off x="9767006" y="917628"/>
            <a:ext cx="2424994" cy="123110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 isn’t it a an example of quoted speech?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7" name="Google Shape;357;p8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9523481" y="2603968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8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9549537" y="3021604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8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9569055" y="3959348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8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9565303" y="3488469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8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44772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18850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8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44772" y="87872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8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18850" y="86461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8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8" descr="Logo,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9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372" name="Google Shape;372;p9"/>
          <p:cNvSpPr/>
          <p:nvPr/>
        </p:nvSpPr>
        <p:spPr>
          <a:xfrm>
            <a:off x="382105" y="3725969"/>
            <a:ext cx="628569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“That’s great news!” he exclaimed.</a:t>
            </a:r>
            <a:endParaRPr/>
          </a:p>
        </p:txBody>
      </p:sp>
      <p:sp>
        <p:nvSpPr>
          <p:cNvPr id="373" name="Google Shape;373;p9"/>
          <p:cNvSpPr txBox="1"/>
          <p:nvPr/>
        </p:nvSpPr>
        <p:spPr>
          <a:xfrm>
            <a:off x="0" y="-1"/>
            <a:ext cx="3600450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Development-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re-explanation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9"/>
          <p:cNvSpPr/>
          <p:nvPr/>
        </p:nvSpPr>
        <p:spPr>
          <a:xfrm>
            <a:off x="191589" y="2731563"/>
            <a:ext cx="4695788" cy="40011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direct speech</a:t>
            </a:r>
            <a:endParaRPr/>
          </a:p>
        </p:txBody>
      </p:sp>
      <p:sp>
        <p:nvSpPr>
          <p:cNvPr id="375" name="Google Shape;375;p9"/>
          <p:cNvSpPr txBox="1"/>
          <p:nvPr/>
        </p:nvSpPr>
        <p:spPr>
          <a:xfrm>
            <a:off x="9348867" y="1024649"/>
            <a:ext cx="2843133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is the direct speech?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you know it’s direct speech?</a:t>
            </a:r>
            <a:endParaRPr/>
          </a:p>
        </p:txBody>
      </p:sp>
      <p:pic>
        <p:nvPicPr>
          <p:cNvPr id="376" name="Google Shape;376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48867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9"/>
          <p:cNvSpPr/>
          <p:nvPr/>
        </p:nvSpPr>
        <p:spPr>
          <a:xfrm>
            <a:off x="382105" y="5499341"/>
            <a:ext cx="1033327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“I love to run!” she yelled as she sprinted along the beach.</a:t>
            </a:r>
            <a:endParaRPr/>
          </a:p>
        </p:txBody>
      </p:sp>
      <p:sp>
        <p:nvSpPr>
          <p:cNvPr id="380" name="Google Shape;380;p9"/>
          <p:cNvSpPr/>
          <p:nvPr/>
        </p:nvSpPr>
        <p:spPr>
          <a:xfrm>
            <a:off x="269139" y="3677028"/>
            <a:ext cx="3766833" cy="621102"/>
          </a:xfrm>
          <a:prstGeom prst="frame">
            <a:avLst>
              <a:gd name="adj1" fmla="val 12500"/>
            </a:avLst>
          </a:prstGeom>
          <a:solidFill>
            <a:srgbClr val="01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9"/>
          <p:cNvSpPr/>
          <p:nvPr/>
        </p:nvSpPr>
        <p:spPr>
          <a:xfrm>
            <a:off x="314791" y="5404464"/>
            <a:ext cx="2670147" cy="621102"/>
          </a:xfrm>
          <a:prstGeom prst="frame">
            <a:avLst>
              <a:gd name="adj1" fmla="val 12500"/>
            </a:avLst>
          </a:prstGeom>
          <a:solidFill>
            <a:srgbClr val="01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9"/>
          <p:cNvSpPr/>
          <p:nvPr/>
        </p:nvSpPr>
        <p:spPr>
          <a:xfrm>
            <a:off x="382104" y="4589687"/>
            <a:ext cx="103060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“I can’t decide what to have for dinner,” Jane murmered.</a:t>
            </a:r>
            <a:endParaRPr/>
          </a:p>
        </p:txBody>
      </p:sp>
      <p:sp>
        <p:nvSpPr>
          <p:cNvPr id="383" name="Google Shape;383;p9"/>
          <p:cNvSpPr/>
          <p:nvPr/>
        </p:nvSpPr>
        <p:spPr>
          <a:xfrm>
            <a:off x="269139" y="4532934"/>
            <a:ext cx="7350861" cy="621102"/>
          </a:xfrm>
          <a:prstGeom prst="frame">
            <a:avLst>
              <a:gd name="adj1" fmla="val 12500"/>
            </a:avLst>
          </a:prstGeom>
          <a:solidFill>
            <a:srgbClr val="01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9"/>
          <p:cNvSpPr txBox="1"/>
          <p:nvPr/>
        </p:nvSpPr>
        <p:spPr>
          <a:xfrm>
            <a:off x="314791" y="766354"/>
            <a:ext cx="8558621" cy="234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 speech is repeating the actual words of the speaker.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 speech is indicated by speech marks.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1127</Words>
  <Application>Microsoft Office PowerPoint</Application>
  <PresentationFormat>Widescreen</PresentationFormat>
  <Paragraphs>154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Noto Sans Symbols</vt:lpstr>
      <vt:lpstr>Quattrocento Sans</vt:lpstr>
      <vt:lpstr>Garamond</vt:lpstr>
      <vt:lpstr>Arial</vt:lpstr>
      <vt:lpstr>Century Gothic</vt:lpstr>
      <vt:lpstr>Arial Rounded</vt:lpstr>
      <vt:lpstr>Calibri</vt:lpstr>
      <vt:lpstr>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2</cp:revision>
  <dcterms:created xsi:type="dcterms:W3CDTF">2021-08-04T08:19:39Z</dcterms:created>
  <dcterms:modified xsi:type="dcterms:W3CDTF">2022-07-29T08:04:35Z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0x0101004FF63EC6E249DE43B3ABB3D14114859B</vt:lpwstr>
  </property>
  <property fmtid="{D5CDD505-2E9C-101B-9397-08002B2CF9AE}" pid="3" name="Order">
    <vt:r8>93700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</Properties>
</file>