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71" r:id="rId4"/>
    <p:sldId id="260" r:id="rId5"/>
    <p:sldId id="369" r:id="rId6"/>
    <p:sldId id="361" r:id="rId7"/>
    <p:sldId id="370" r:id="rId8"/>
    <p:sldId id="371" r:id="rId9"/>
    <p:sldId id="372" r:id="rId10"/>
    <p:sldId id="373" r:id="rId11"/>
    <p:sldId id="374" r:id="rId12"/>
    <p:sldId id="3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327"/>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4660"/>
  </p:normalViewPr>
  <p:slideViewPr>
    <p:cSldViewPr snapToGrid="0">
      <p:cViewPr varScale="1">
        <p:scale>
          <a:sx n="75" d="100"/>
          <a:sy n="75" d="100"/>
        </p:scale>
        <p:origin x="6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6AE31-D656-4F44-AEEA-A936788EBA65}" type="datetimeFigureOut">
              <a:rPr lang="en-AU" smtClean="0"/>
              <a:t>28/09/2023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8A153-A933-4A1F-A755-D7687DE63A0A}" type="slidenum">
              <a:rPr lang="en-AU" smtClean="0"/>
              <a:t>‹#›</a:t>
            </a:fld>
            <a:endParaRPr lang="en-AU"/>
          </a:p>
        </p:txBody>
      </p:sp>
    </p:spTree>
    <p:extLst>
      <p:ext uri="{BB962C8B-B14F-4D97-AF65-F5344CB8AC3E}">
        <p14:creationId xmlns:p14="http://schemas.microsoft.com/office/powerpoint/2010/main" val="185840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28/09/2023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28/09/2023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28/09/2023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6F4EABA-7327-4C9B-A25B-2EC6D8E7B2ED}" type="datetimeFigureOut">
              <a:rPr lang="en-AU" smtClean="0"/>
              <a:pPr/>
              <a:t>28/09/2023</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a:normAutofit/>
          </a:bodyPr>
          <a:lstStyle/>
          <a:p>
            <a:pPr algn="l"/>
            <a:r>
              <a:rPr lang="en-AU" b="1" dirty="0"/>
              <a:t>Year: 5-6</a:t>
            </a:r>
            <a:endParaRPr lang="en-AU" dirty="0"/>
          </a:p>
          <a:p>
            <a:pPr algn="l"/>
            <a:endParaRPr lang="en-AU" dirty="0"/>
          </a:p>
          <a:p>
            <a:pPr algn="l"/>
            <a:r>
              <a:rPr lang="en-AU" b="1" dirty="0"/>
              <a:t>Term: 3</a:t>
            </a:r>
            <a:endParaRPr lang="en-AU" dirty="0"/>
          </a:p>
          <a:p>
            <a:pPr algn="l"/>
            <a:endParaRPr lang="en-AU" dirty="0"/>
          </a:p>
          <a:p>
            <a:pPr algn="l"/>
            <a:r>
              <a:rPr lang="en-AU" b="1" dirty="0"/>
              <a:t>Objective: </a:t>
            </a:r>
            <a:r>
              <a:rPr lang="en-AU" dirty="0"/>
              <a:t>Edit a passage for consistent tense</a:t>
            </a:r>
          </a:p>
          <a:p>
            <a:pPr algn="l"/>
            <a:endParaRPr lang="en-AU" dirty="0"/>
          </a:p>
          <a:p>
            <a:pPr algn="l"/>
            <a:r>
              <a:rPr lang="en-AU" b="1" dirty="0"/>
              <a:t>Author: </a:t>
            </a:r>
            <a:r>
              <a:rPr lang="en-AU" dirty="0"/>
              <a:t>Stephanie Le Lievre</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You Do</a:t>
            </a:r>
          </a:p>
        </p:txBody>
      </p:sp>
      <p:sp>
        <p:nvSpPr>
          <p:cNvPr id="3" name="TextBox 2"/>
          <p:cNvSpPr txBox="1"/>
          <p:nvPr/>
        </p:nvSpPr>
        <p:spPr>
          <a:xfrm>
            <a:off x="10181939" y="1250631"/>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endParaRPr lang="en-AU" sz="1400" dirty="0">
              <a:latin typeface="Century Gothic" panose="020B0502020202020204" pitchFamily="34" charset="0"/>
            </a:endParaRPr>
          </a:p>
          <a:p>
            <a:pPr marL="285750" indent="-285750">
              <a:buFont typeface="Arial" panose="020B0604020202020204" pitchFamily="34" charset="0"/>
              <a:buChar char="•"/>
            </a:pPr>
            <a:r>
              <a:rPr lang="en-AU" sz="1400" dirty="0">
                <a:latin typeface="Century Gothic" panose="020B0502020202020204" pitchFamily="34" charset="0"/>
              </a:rPr>
              <a:t>What is wrong with this passage?</a:t>
            </a:r>
          </a:p>
          <a:p>
            <a:pPr marL="285750" indent="-285750">
              <a:buFont typeface="Arial" panose="020B0604020202020204" pitchFamily="34" charset="0"/>
              <a:buChar char="•"/>
            </a:pPr>
            <a:r>
              <a:rPr lang="en-AU" sz="1400" dirty="0">
                <a:latin typeface="Century Gothic" panose="020B0502020202020204" pitchFamily="34" charset="0"/>
              </a:rPr>
              <a:t>What specific words did you change?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sp>
        <p:nvSpPr>
          <p:cNvPr id="24" name="Google Shape;343;p16">
            <a:extLst>
              <a:ext uri="{FF2B5EF4-FFF2-40B4-BE49-F238E27FC236}">
                <a16:creationId xmlns:a16="http://schemas.microsoft.com/office/drawing/2014/main" id="{94B85F2D-652B-418F-B331-1AE19AD3D8D7}"/>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3" name="TextBox 12">
            <a:extLst>
              <a:ext uri="{FF2B5EF4-FFF2-40B4-BE49-F238E27FC236}">
                <a16:creationId xmlns:a16="http://schemas.microsoft.com/office/drawing/2014/main" id="{E6951FF2-D2A0-49B1-A121-55A0EA305F22}"/>
              </a:ext>
            </a:extLst>
          </p:cNvPr>
          <p:cNvSpPr txBox="1"/>
          <p:nvPr/>
        </p:nvSpPr>
        <p:spPr>
          <a:xfrm>
            <a:off x="108287" y="1535211"/>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I received an email from my professor yesterday. She says that the class had been cancelled for today. I am surprised but also very relieved. I was planning to study all afternoon, but now I have some free time. </a:t>
            </a:r>
          </a:p>
        </p:txBody>
      </p:sp>
      <p:sp>
        <p:nvSpPr>
          <p:cNvPr id="15" name="TextBox 14">
            <a:extLst>
              <a:ext uri="{FF2B5EF4-FFF2-40B4-BE49-F238E27FC236}">
                <a16:creationId xmlns:a16="http://schemas.microsoft.com/office/drawing/2014/main" id="{041FE5E6-2705-4A6F-809C-6BC59FD42A9D}"/>
              </a:ext>
            </a:extLst>
          </p:cNvPr>
          <p:cNvSpPr txBox="1"/>
          <p:nvPr/>
        </p:nvSpPr>
        <p:spPr>
          <a:xfrm>
            <a:off x="69810" y="3895570"/>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I received an email from my professor yesterday. She </a:t>
            </a:r>
            <a:r>
              <a:rPr lang="en-AU" sz="2400" b="1" dirty="0">
                <a:latin typeface="Century Gothic" panose="020B0502020202020204" pitchFamily="34" charset="0"/>
              </a:rPr>
              <a:t>said</a:t>
            </a:r>
            <a:r>
              <a:rPr lang="en-AU" sz="2400" dirty="0">
                <a:latin typeface="Century Gothic" panose="020B0502020202020204" pitchFamily="34" charset="0"/>
              </a:rPr>
              <a:t> that the class had been cancelled for today. I </a:t>
            </a:r>
            <a:r>
              <a:rPr lang="en-AU" sz="2400" b="1" dirty="0">
                <a:latin typeface="Century Gothic" panose="020B0502020202020204" pitchFamily="34" charset="0"/>
              </a:rPr>
              <a:t>was</a:t>
            </a:r>
            <a:r>
              <a:rPr lang="en-AU" sz="2400" dirty="0">
                <a:latin typeface="Century Gothic" panose="020B0502020202020204" pitchFamily="34" charset="0"/>
              </a:rPr>
              <a:t> surprised but also very relieved. I was planning to study all afternoon, but now I have some free time. </a:t>
            </a:r>
          </a:p>
        </p:txBody>
      </p:sp>
      <p:pic>
        <p:nvPicPr>
          <p:cNvPr id="17" name="Google Shape;95;p2" descr="Icon&#10;&#10;Description automatically generated">
            <a:extLst>
              <a:ext uri="{FF2B5EF4-FFF2-40B4-BE49-F238E27FC236}">
                <a16:creationId xmlns:a16="http://schemas.microsoft.com/office/drawing/2014/main" id="{95ED8FDD-82E8-4BA9-8840-1C850336E363}"/>
              </a:ext>
            </a:extLst>
          </p:cNvPr>
          <p:cNvPicPr preferRelativeResize="0"/>
          <p:nvPr/>
        </p:nvPicPr>
        <p:blipFill rotWithShape="1">
          <a:blip r:embed="rId3">
            <a:alphaModFix/>
          </a:blip>
          <a:srcRect/>
          <a:stretch/>
        </p:blipFill>
        <p:spPr>
          <a:xfrm>
            <a:off x="10653132" y="108393"/>
            <a:ext cx="674078" cy="674078"/>
          </a:xfrm>
          <a:prstGeom prst="rect">
            <a:avLst/>
          </a:prstGeom>
          <a:noFill/>
          <a:ln>
            <a:noFill/>
          </a:ln>
        </p:spPr>
      </p:pic>
    </p:spTree>
    <p:extLst>
      <p:ext uri="{BB962C8B-B14F-4D97-AF65-F5344CB8AC3E}">
        <p14:creationId xmlns:p14="http://schemas.microsoft.com/office/powerpoint/2010/main" val="16655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You Do</a:t>
            </a:r>
          </a:p>
        </p:txBody>
      </p:sp>
      <p:sp>
        <p:nvSpPr>
          <p:cNvPr id="3" name="TextBox 2"/>
          <p:cNvSpPr txBox="1"/>
          <p:nvPr/>
        </p:nvSpPr>
        <p:spPr>
          <a:xfrm>
            <a:off x="10181939" y="1250631"/>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endParaRPr lang="en-AU" sz="1400" dirty="0">
              <a:latin typeface="Century Gothic" panose="020B0502020202020204" pitchFamily="34" charset="0"/>
            </a:endParaRPr>
          </a:p>
          <a:p>
            <a:pPr marL="285750" indent="-285750">
              <a:buFont typeface="Arial" panose="020B0604020202020204" pitchFamily="34" charset="0"/>
              <a:buChar char="•"/>
            </a:pPr>
            <a:r>
              <a:rPr lang="en-AU" sz="1400" dirty="0">
                <a:latin typeface="Century Gothic" panose="020B0502020202020204" pitchFamily="34" charset="0"/>
              </a:rPr>
              <a:t>What is wrong with this passage?</a:t>
            </a:r>
          </a:p>
          <a:p>
            <a:pPr marL="285750" indent="-285750">
              <a:buFont typeface="Arial" panose="020B0604020202020204" pitchFamily="34" charset="0"/>
              <a:buChar char="•"/>
            </a:pPr>
            <a:r>
              <a:rPr lang="en-AU" sz="1400" dirty="0">
                <a:latin typeface="Century Gothic" panose="020B0502020202020204" pitchFamily="34" charset="0"/>
              </a:rPr>
              <a:t>What specific words did you change?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sp>
        <p:nvSpPr>
          <p:cNvPr id="24" name="Google Shape;343;p16">
            <a:extLst>
              <a:ext uri="{FF2B5EF4-FFF2-40B4-BE49-F238E27FC236}">
                <a16:creationId xmlns:a16="http://schemas.microsoft.com/office/drawing/2014/main" id="{94B85F2D-652B-418F-B331-1AE19AD3D8D7}"/>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3" name="TextBox 12">
            <a:extLst>
              <a:ext uri="{FF2B5EF4-FFF2-40B4-BE49-F238E27FC236}">
                <a16:creationId xmlns:a16="http://schemas.microsoft.com/office/drawing/2014/main" id="{E6951FF2-D2A0-49B1-A121-55A0EA305F22}"/>
              </a:ext>
            </a:extLst>
          </p:cNvPr>
          <p:cNvSpPr txBox="1"/>
          <p:nvPr/>
        </p:nvSpPr>
        <p:spPr>
          <a:xfrm>
            <a:off x="108287" y="1535211"/>
            <a:ext cx="9903460" cy="1200329"/>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I wake up early every morning. Today, I eat a delicious breakfast. After breakfast, I am going to the gym to work out. Yesterday, I go for a run in the park."</a:t>
            </a:r>
          </a:p>
        </p:txBody>
      </p:sp>
      <p:sp>
        <p:nvSpPr>
          <p:cNvPr id="15" name="TextBox 14">
            <a:extLst>
              <a:ext uri="{FF2B5EF4-FFF2-40B4-BE49-F238E27FC236}">
                <a16:creationId xmlns:a16="http://schemas.microsoft.com/office/drawing/2014/main" id="{041FE5E6-2705-4A6F-809C-6BC59FD42A9D}"/>
              </a:ext>
            </a:extLst>
          </p:cNvPr>
          <p:cNvSpPr txBox="1"/>
          <p:nvPr/>
        </p:nvSpPr>
        <p:spPr>
          <a:xfrm>
            <a:off x="69810" y="3895570"/>
            <a:ext cx="9903460" cy="1200329"/>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I wake up early every morning. Today, I </a:t>
            </a:r>
            <a:r>
              <a:rPr lang="en-AU" sz="2400" b="1" dirty="0">
                <a:latin typeface="Century Gothic" panose="020B0502020202020204" pitchFamily="34" charset="0"/>
              </a:rPr>
              <a:t>ate</a:t>
            </a:r>
            <a:r>
              <a:rPr lang="en-AU" sz="2400" dirty="0">
                <a:latin typeface="Century Gothic" panose="020B0502020202020204" pitchFamily="34" charset="0"/>
              </a:rPr>
              <a:t> a delicious breakfast. After breakfast, I am going to the gym to work out. Yesterday, I </a:t>
            </a:r>
            <a:r>
              <a:rPr lang="en-AU" sz="2400" b="1" dirty="0">
                <a:latin typeface="Century Gothic" panose="020B0502020202020204" pitchFamily="34" charset="0"/>
              </a:rPr>
              <a:t>went</a:t>
            </a:r>
            <a:r>
              <a:rPr lang="en-AU" sz="2400" dirty="0">
                <a:latin typeface="Century Gothic" panose="020B0502020202020204" pitchFamily="34" charset="0"/>
              </a:rPr>
              <a:t> for a run in the park.</a:t>
            </a:r>
          </a:p>
        </p:txBody>
      </p:sp>
      <p:pic>
        <p:nvPicPr>
          <p:cNvPr id="17" name="Google Shape;95;p2" descr="Icon&#10;&#10;Description automatically generated">
            <a:extLst>
              <a:ext uri="{FF2B5EF4-FFF2-40B4-BE49-F238E27FC236}">
                <a16:creationId xmlns:a16="http://schemas.microsoft.com/office/drawing/2014/main" id="{95ED8FDD-82E8-4BA9-8840-1C850336E363}"/>
              </a:ext>
            </a:extLst>
          </p:cNvPr>
          <p:cNvPicPr preferRelativeResize="0"/>
          <p:nvPr/>
        </p:nvPicPr>
        <p:blipFill rotWithShape="1">
          <a:blip r:embed="rId3">
            <a:alphaModFix/>
          </a:blip>
          <a:srcRect/>
          <a:stretch/>
        </p:blipFill>
        <p:spPr>
          <a:xfrm>
            <a:off x="10653132" y="108393"/>
            <a:ext cx="674078" cy="674078"/>
          </a:xfrm>
          <a:prstGeom prst="rect">
            <a:avLst/>
          </a:prstGeom>
          <a:noFill/>
          <a:ln>
            <a:noFill/>
          </a:ln>
        </p:spPr>
      </p:pic>
    </p:spTree>
    <p:extLst>
      <p:ext uri="{BB962C8B-B14F-4D97-AF65-F5344CB8AC3E}">
        <p14:creationId xmlns:p14="http://schemas.microsoft.com/office/powerpoint/2010/main" val="5453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You Do</a:t>
            </a:r>
          </a:p>
        </p:txBody>
      </p:sp>
      <p:pic>
        <p:nvPicPr>
          <p:cNvPr id="14" name="Google Shape;261;p12" descr="Logo, icon&#10;&#10;Description automatically generated">
            <a:extLst>
              <a:ext uri="{FF2B5EF4-FFF2-40B4-BE49-F238E27FC236}">
                <a16:creationId xmlns:a16="http://schemas.microsoft.com/office/drawing/2014/main" id="{E7EA313B-269F-4020-8153-D6A54078751F}"/>
              </a:ext>
            </a:extLst>
          </p:cNvPr>
          <p:cNvPicPr preferRelativeResize="0"/>
          <p:nvPr/>
        </p:nvPicPr>
        <p:blipFill rotWithShape="1">
          <a:blip r:embed="rId2">
            <a:alphaModFix/>
          </a:blip>
          <a:srcRect/>
          <a:stretch/>
        </p:blipFill>
        <p:spPr>
          <a:xfrm>
            <a:off x="11327210" y="69145"/>
            <a:ext cx="674078" cy="674078"/>
          </a:xfrm>
          <a:prstGeom prst="rect">
            <a:avLst/>
          </a:prstGeom>
          <a:noFill/>
          <a:ln>
            <a:noFill/>
          </a:ln>
        </p:spPr>
      </p:pic>
      <p:pic>
        <p:nvPicPr>
          <p:cNvPr id="17" name="Google Shape;95;p2" descr="Icon&#10;&#10;Description automatically generated">
            <a:extLst>
              <a:ext uri="{FF2B5EF4-FFF2-40B4-BE49-F238E27FC236}">
                <a16:creationId xmlns:a16="http://schemas.microsoft.com/office/drawing/2014/main" id="{1E444F29-F72E-4375-AD37-F8768F6E9D88}"/>
              </a:ext>
            </a:extLst>
          </p:cNvPr>
          <p:cNvPicPr preferRelativeResize="0"/>
          <p:nvPr/>
        </p:nvPicPr>
        <p:blipFill rotWithShape="1">
          <a:blip r:embed="rId3">
            <a:alphaModFix/>
          </a:blip>
          <a:srcRect/>
          <a:stretch/>
        </p:blipFill>
        <p:spPr>
          <a:xfrm>
            <a:off x="10653132" y="108393"/>
            <a:ext cx="674078" cy="674078"/>
          </a:xfrm>
          <a:prstGeom prst="rect">
            <a:avLst/>
          </a:prstGeom>
          <a:noFill/>
          <a:ln>
            <a:noFill/>
          </a:ln>
        </p:spPr>
      </p:pic>
      <p:sp>
        <p:nvSpPr>
          <p:cNvPr id="10" name="Google Shape;343;p16">
            <a:extLst>
              <a:ext uri="{FF2B5EF4-FFF2-40B4-BE49-F238E27FC236}">
                <a16:creationId xmlns:a16="http://schemas.microsoft.com/office/drawing/2014/main" id="{7AC770B7-9209-4AAE-9A85-ECF9D09173EF}"/>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1" name="TextBox 10">
            <a:extLst>
              <a:ext uri="{FF2B5EF4-FFF2-40B4-BE49-F238E27FC236}">
                <a16:creationId xmlns:a16="http://schemas.microsoft.com/office/drawing/2014/main" id="{282089A3-B1F3-4311-B60B-196C7DCCBD84}"/>
              </a:ext>
            </a:extLst>
          </p:cNvPr>
          <p:cNvSpPr txBox="1"/>
          <p:nvPr/>
        </p:nvSpPr>
        <p:spPr>
          <a:xfrm>
            <a:off x="108287" y="1535211"/>
            <a:ext cx="9903460" cy="461665"/>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Add in your own</a:t>
            </a:r>
          </a:p>
        </p:txBody>
      </p:sp>
    </p:spTree>
    <p:extLst>
      <p:ext uri="{BB962C8B-B14F-4D97-AF65-F5344CB8AC3E}">
        <p14:creationId xmlns:p14="http://schemas.microsoft.com/office/powerpoint/2010/main" val="123919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22" name="TextBox 21"/>
          <p:cNvSpPr txBox="1"/>
          <p:nvPr/>
        </p:nvSpPr>
        <p:spPr>
          <a:xfrm>
            <a:off x="4130311" y="472809"/>
            <a:ext cx="34331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Copy and paste these icons to the appropriate slides to indicate engagement norms/CFU strategies</a:t>
            </a:r>
          </a:p>
        </p:txBody>
      </p:sp>
    </p:spTree>
    <p:extLst>
      <p:ext uri="{BB962C8B-B14F-4D97-AF65-F5344CB8AC3E}">
        <p14:creationId xmlns:p14="http://schemas.microsoft.com/office/powerpoint/2010/main" val="321337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523220"/>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AU" sz="2800" dirty="0">
                <a:latin typeface="Century Gothic" panose="020B0502020202020204" pitchFamily="34" charset="0"/>
              </a:rPr>
              <a:t>We are learning to edit passages for consistent tense.</a:t>
            </a: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an interjection?</a:t>
            </a:r>
          </a:p>
          <a:p>
            <a:pPr marL="285750" indent="-285750">
              <a:buFont typeface="Arial" panose="020B0604020202020204" pitchFamily="34" charset="0"/>
              <a:buChar char="•"/>
            </a:pPr>
            <a:r>
              <a:rPr lang="en-AU" sz="1400" dirty="0">
                <a:latin typeface="Century Gothic" panose="020B0502020202020204" pitchFamily="34" charset="0"/>
              </a:rPr>
              <a:t>What is an example of an interjection?</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5" name="Rectangle 4"/>
          <p:cNvSpPr/>
          <p:nvPr/>
        </p:nvSpPr>
        <p:spPr>
          <a:xfrm>
            <a:off x="98584" y="626121"/>
            <a:ext cx="9690443" cy="830997"/>
          </a:xfrm>
          <a:prstGeom prst="rect">
            <a:avLst/>
          </a:prstGeom>
        </p:spPr>
        <p:txBody>
          <a:bodyPr wrap="square">
            <a:spAutoFit/>
          </a:bodyPr>
          <a:lstStyle/>
          <a:p>
            <a:r>
              <a:rPr lang="en-AU" sz="2400">
                <a:latin typeface="Century Gothic" panose="020B0502020202020204" pitchFamily="34" charset="0"/>
              </a:rPr>
              <a:t>Tense indicates the time of an action or state of being and is usually expressed in verbs. </a:t>
            </a:r>
            <a:endParaRPr lang="en-AU" sz="2400" dirty="0">
              <a:latin typeface="Century Gothic" panose="020B0502020202020204" pitchFamily="34" charset="0"/>
            </a:endParaRPr>
          </a:p>
        </p:txBody>
      </p:sp>
      <p:sp>
        <p:nvSpPr>
          <p:cNvPr id="17" name="Rectangle 16">
            <a:extLst>
              <a:ext uri="{FF2B5EF4-FFF2-40B4-BE49-F238E27FC236}">
                <a16:creationId xmlns:a16="http://schemas.microsoft.com/office/drawing/2014/main" id="{70202684-47FF-4AD5-8BF8-C3AED1B3BF84}"/>
              </a:ext>
            </a:extLst>
          </p:cNvPr>
          <p:cNvSpPr/>
          <p:nvPr/>
        </p:nvSpPr>
        <p:spPr>
          <a:xfrm>
            <a:off x="98584" y="1713908"/>
            <a:ext cx="9690443" cy="461665"/>
          </a:xfrm>
          <a:prstGeom prst="rect">
            <a:avLst/>
          </a:prstGeom>
        </p:spPr>
        <p:txBody>
          <a:bodyPr wrap="square">
            <a:spAutoFit/>
          </a:bodyPr>
          <a:lstStyle/>
          <a:p>
            <a:r>
              <a:rPr lang="en-AU" sz="2400" dirty="0">
                <a:latin typeface="Century Gothic" panose="020B0502020202020204" pitchFamily="34" charset="0"/>
              </a:rPr>
              <a:t>There are three main tenses: past, present, and future.</a:t>
            </a:r>
          </a:p>
        </p:txBody>
      </p:sp>
      <p:sp>
        <p:nvSpPr>
          <p:cNvPr id="22" name="TextBox 21">
            <a:extLst>
              <a:ext uri="{FF2B5EF4-FFF2-40B4-BE49-F238E27FC236}">
                <a16:creationId xmlns:a16="http://schemas.microsoft.com/office/drawing/2014/main" id="{70741342-1794-4018-82BF-B683E1341AB6}"/>
              </a:ext>
            </a:extLst>
          </p:cNvPr>
          <p:cNvSpPr txBox="1"/>
          <p:nvPr/>
        </p:nvSpPr>
        <p:spPr>
          <a:xfrm>
            <a:off x="98584" y="2635626"/>
            <a:ext cx="8953976" cy="1200329"/>
          </a:xfrm>
          <a:prstGeom prst="rect">
            <a:avLst/>
          </a:prstGeom>
          <a:noFill/>
        </p:spPr>
        <p:txBody>
          <a:bodyPr wrap="square">
            <a:spAutoFit/>
          </a:bodyPr>
          <a:lstStyle/>
          <a:p>
            <a:r>
              <a:rPr lang="en-AU" sz="2400" b="1" dirty="0">
                <a:latin typeface="Century Gothic" panose="020B0502020202020204" pitchFamily="34" charset="0"/>
              </a:rPr>
              <a:t>Past: </a:t>
            </a:r>
            <a:r>
              <a:rPr lang="en-AU" sz="2400" dirty="0">
                <a:latin typeface="Century Gothic" panose="020B0502020202020204" pitchFamily="34" charset="0"/>
              </a:rPr>
              <a:t>"She played the piano."</a:t>
            </a:r>
          </a:p>
          <a:p>
            <a:r>
              <a:rPr lang="en-AU" sz="2400" b="1" dirty="0">
                <a:latin typeface="Century Gothic" panose="020B0502020202020204" pitchFamily="34" charset="0"/>
              </a:rPr>
              <a:t>Present: </a:t>
            </a:r>
            <a:r>
              <a:rPr lang="en-AU" sz="2400" dirty="0">
                <a:latin typeface="Century Gothic" panose="020B0502020202020204" pitchFamily="34" charset="0"/>
              </a:rPr>
              <a:t>"He plays the guitar every day."</a:t>
            </a:r>
          </a:p>
          <a:p>
            <a:r>
              <a:rPr lang="en-AU" sz="2400" b="1" dirty="0">
                <a:latin typeface="Century Gothic" panose="020B0502020202020204" pitchFamily="34" charset="0"/>
              </a:rPr>
              <a:t>Future: </a:t>
            </a:r>
            <a:r>
              <a:rPr lang="en-AU" sz="2400" dirty="0">
                <a:latin typeface="Century Gothic" panose="020B0502020202020204" pitchFamily="34" charset="0"/>
              </a:rPr>
              <a:t>"They will visit the museum tomorrow."</a:t>
            </a:r>
          </a:p>
        </p:txBody>
      </p:sp>
    </p:spTree>
    <p:extLst>
      <p:ext uri="{BB962C8B-B14F-4D97-AF65-F5344CB8AC3E}">
        <p14:creationId xmlns:p14="http://schemas.microsoft.com/office/powerpoint/2010/main" val="31000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815882"/>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inconsistent about this passage?</a:t>
            </a:r>
          </a:p>
          <a:p>
            <a:pPr marL="285750" indent="-285750">
              <a:buFont typeface="Arial" panose="020B0604020202020204" pitchFamily="34" charset="0"/>
              <a:buChar char="•"/>
            </a:pPr>
            <a:r>
              <a:rPr lang="en-AU" sz="1400" dirty="0">
                <a:latin typeface="Century Gothic" panose="020B0502020202020204" pitchFamily="34" charset="0"/>
              </a:rPr>
              <a:t>Why is this confusing for the reader?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5" name="Rectangle 4"/>
          <p:cNvSpPr/>
          <p:nvPr/>
        </p:nvSpPr>
        <p:spPr>
          <a:xfrm>
            <a:off x="106493" y="494211"/>
            <a:ext cx="9690443" cy="1200329"/>
          </a:xfrm>
          <a:prstGeom prst="rect">
            <a:avLst/>
          </a:prstGeom>
        </p:spPr>
        <p:txBody>
          <a:bodyPr wrap="square">
            <a:spAutoFit/>
          </a:bodyPr>
          <a:lstStyle/>
          <a:p>
            <a:r>
              <a:rPr lang="en-AU" sz="2400" dirty="0">
                <a:latin typeface="Century Gothic" panose="020B0502020202020204" pitchFamily="34" charset="0"/>
              </a:rPr>
              <a:t>It is important we use consistent tense in our writing to ensure the reader has a clear understanding of when events have occurred or will occur. </a:t>
            </a:r>
          </a:p>
        </p:txBody>
      </p:sp>
      <p:sp>
        <p:nvSpPr>
          <p:cNvPr id="11" name="TextBox 10">
            <a:extLst>
              <a:ext uri="{FF2B5EF4-FFF2-40B4-BE49-F238E27FC236}">
                <a16:creationId xmlns:a16="http://schemas.microsoft.com/office/drawing/2014/main" id="{586DB65D-6568-46F6-8470-AAA2C41AEFE7}"/>
              </a:ext>
            </a:extLst>
          </p:cNvPr>
          <p:cNvSpPr txBox="1"/>
          <p:nvPr/>
        </p:nvSpPr>
        <p:spPr>
          <a:xfrm>
            <a:off x="175260" y="2735501"/>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"Yesterday, I </a:t>
            </a:r>
            <a:r>
              <a:rPr lang="en-AU" sz="2400" u="sng" dirty="0">
                <a:latin typeface="Century Gothic" panose="020B0502020202020204" pitchFamily="34" charset="0"/>
              </a:rPr>
              <a:t>walked</a:t>
            </a:r>
            <a:r>
              <a:rPr lang="en-AU" sz="2400" dirty="0">
                <a:latin typeface="Century Gothic" panose="020B0502020202020204" pitchFamily="34" charset="0"/>
              </a:rPr>
              <a:t> to the park. </a:t>
            </a:r>
            <a:r>
              <a:rPr lang="en-AU" sz="2400" u="sng" dirty="0">
                <a:latin typeface="Century Gothic" panose="020B0502020202020204" pitchFamily="34" charset="0"/>
              </a:rPr>
              <a:t>It's</a:t>
            </a:r>
            <a:r>
              <a:rPr lang="en-AU" sz="2400" dirty="0">
                <a:latin typeface="Century Gothic" panose="020B0502020202020204" pitchFamily="34" charset="0"/>
              </a:rPr>
              <a:t> a sunny day, and </a:t>
            </a:r>
            <a:r>
              <a:rPr lang="en-AU" sz="2400" u="sng" dirty="0">
                <a:latin typeface="Century Gothic" panose="020B0502020202020204" pitchFamily="34" charset="0"/>
              </a:rPr>
              <a:t>I am enjoying</a:t>
            </a:r>
            <a:r>
              <a:rPr lang="en-AU" sz="2400" dirty="0">
                <a:latin typeface="Century Gothic" panose="020B0502020202020204" pitchFamily="34" charset="0"/>
              </a:rPr>
              <a:t> the fresh air. </a:t>
            </a:r>
            <a:r>
              <a:rPr lang="en-AU" sz="2400" u="sng" dirty="0">
                <a:latin typeface="Century Gothic" panose="020B0502020202020204" pitchFamily="34" charset="0"/>
              </a:rPr>
              <a:t>As I walked</a:t>
            </a:r>
            <a:r>
              <a:rPr lang="en-AU" sz="2400" dirty="0">
                <a:latin typeface="Century Gothic" panose="020B0502020202020204" pitchFamily="34" charset="0"/>
              </a:rPr>
              <a:t>, I saw a squirrel in the tree, and it </a:t>
            </a:r>
            <a:r>
              <a:rPr lang="en-AU" sz="2400" u="sng" dirty="0">
                <a:latin typeface="Century Gothic" panose="020B0502020202020204" pitchFamily="34" charset="0"/>
              </a:rPr>
              <a:t>jumps</a:t>
            </a:r>
            <a:r>
              <a:rPr lang="en-AU" sz="2400" dirty="0">
                <a:latin typeface="Century Gothic" panose="020B0502020202020204" pitchFamily="34" charset="0"/>
              </a:rPr>
              <a:t> from branch to branch. I </a:t>
            </a:r>
            <a:r>
              <a:rPr lang="en-AU" sz="2400" u="sng" dirty="0">
                <a:latin typeface="Century Gothic" panose="020B0502020202020204" pitchFamily="34" charset="0"/>
              </a:rPr>
              <a:t>laughed</a:t>
            </a:r>
            <a:r>
              <a:rPr lang="en-AU" sz="2400" dirty="0">
                <a:latin typeface="Century Gothic" panose="020B0502020202020204" pitchFamily="34" charset="0"/>
              </a:rPr>
              <a:t> and </a:t>
            </a:r>
            <a:r>
              <a:rPr lang="en-AU" sz="2400" u="sng" dirty="0">
                <a:latin typeface="Century Gothic" panose="020B0502020202020204" pitchFamily="34" charset="0"/>
              </a:rPr>
              <a:t>say</a:t>
            </a:r>
            <a:r>
              <a:rPr lang="en-AU" sz="2400" dirty="0">
                <a:latin typeface="Century Gothic" panose="020B0502020202020204" pitchFamily="34" charset="0"/>
              </a:rPr>
              <a:t>, 'You're so agile!' The squirrel </a:t>
            </a:r>
            <a:r>
              <a:rPr lang="en-AU" sz="2400" u="sng" dirty="0">
                <a:latin typeface="Century Gothic" panose="020B0502020202020204" pitchFamily="34" charset="0"/>
              </a:rPr>
              <a:t>chattered</a:t>
            </a:r>
            <a:r>
              <a:rPr lang="en-AU" sz="2400" dirty="0">
                <a:latin typeface="Century Gothic" panose="020B0502020202020204" pitchFamily="34" charset="0"/>
              </a:rPr>
              <a:t> back at me, and I </a:t>
            </a:r>
            <a:r>
              <a:rPr lang="en-AU" sz="2400" u="sng" dirty="0">
                <a:latin typeface="Century Gothic" panose="020B0502020202020204" pitchFamily="34" charset="0"/>
              </a:rPr>
              <a:t>smiled</a:t>
            </a:r>
            <a:r>
              <a:rPr lang="en-AU" sz="2400" dirty="0">
                <a:latin typeface="Century Gothic" panose="020B0502020202020204" pitchFamily="34" charset="0"/>
              </a:rPr>
              <a:t>."</a:t>
            </a:r>
          </a:p>
        </p:txBody>
      </p:sp>
      <p:sp>
        <p:nvSpPr>
          <p:cNvPr id="13" name="Rectangle 12">
            <a:extLst>
              <a:ext uri="{FF2B5EF4-FFF2-40B4-BE49-F238E27FC236}">
                <a16:creationId xmlns:a16="http://schemas.microsoft.com/office/drawing/2014/main" id="{0169CDCA-CD2D-48AD-93C7-B7BE02D23C3E}"/>
              </a:ext>
            </a:extLst>
          </p:cNvPr>
          <p:cNvSpPr/>
          <p:nvPr/>
        </p:nvSpPr>
        <p:spPr>
          <a:xfrm>
            <a:off x="81123" y="1804411"/>
            <a:ext cx="9690443" cy="830997"/>
          </a:xfrm>
          <a:prstGeom prst="rect">
            <a:avLst/>
          </a:prstGeom>
        </p:spPr>
        <p:txBody>
          <a:bodyPr wrap="square">
            <a:spAutoFit/>
          </a:bodyPr>
          <a:lstStyle/>
          <a:p>
            <a:r>
              <a:rPr lang="en-AU" sz="2400" dirty="0">
                <a:latin typeface="Century Gothic" panose="020B0502020202020204" pitchFamily="34" charset="0"/>
              </a:rPr>
              <a:t>This passage has </a:t>
            </a:r>
            <a:r>
              <a:rPr lang="en-AU" sz="2400" b="1" dirty="0">
                <a:latin typeface="Century Gothic" panose="020B0502020202020204" pitchFamily="34" charset="0"/>
              </a:rPr>
              <a:t>inconsistent</a:t>
            </a:r>
            <a:r>
              <a:rPr lang="en-AU" sz="2400" dirty="0">
                <a:latin typeface="Century Gothic" panose="020B0502020202020204" pitchFamily="34" charset="0"/>
              </a:rPr>
              <a:t> tense between past and present, despite referring to the same event:</a:t>
            </a:r>
          </a:p>
        </p:txBody>
      </p:sp>
      <p:sp>
        <p:nvSpPr>
          <p:cNvPr id="14" name="TextBox 13">
            <a:extLst>
              <a:ext uri="{FF2B5EF4-FFF2-40B4-BE49-F238E27FC236}">
                <a16:creationId xmlns:a16="http://schemas.microsoft.com/office/drawing/2014/main" id="{9F1B44AF-92B5-4AB7-ACA4-885EA3A054F0}"/>
              </a:ext>
            </a:extLst>
          </p:cNvPr>
          <p:cNvSpPr txBox="1"/>
          <p:nvPr/>
        </p:nvSpPr>
        <p:spPr>
          <a:xfrm>
            <a:off x="175260" y="5253570"/>
            <a:ext cx="11010900" cy="1477328"/>
          </a:xfrm>
          <a:prstGeom prst="rect">
            <a:avLst/>
          </a:prstGeom>
          <a:noFill/>
        </p:spPr>
        <p:txBody>
          <a:bodyPr wrap="square">
            <a:spAutoFit/>
          </a:bodyPr>
          <a:lstStyle/>
          <a:p>
            <a:endParaRPr lang="en-AU" dirty="0"/>
          </a:p>
          <a:p>
            <a:r>
              <a:rPr lang="en-AU" dirty="0"/>
              <a:t>Teacher explanation: In this passage, there is a mixture of past and present tense verbs, which makes the narrative confusing. The first sentence is in the past tense ("Yesterday, I walked"), but then it shifts to present tense ("it's a sunny day") and back to past tense ("I saw a squirrel"). These tense shifts create inconsistency and disrupt the flow of the narrative.</a:t>
            </a:r>
          </a:p>
        </p:txBody>
      </p:sp>
    </p:spTree>
    <p:extLst>
      <p:ext uri="{BB962C8B-B14F-4D97-AF65-F5344CB8AC3E}">
        <p14:creationId xmlns:p14="http://schemas.microsoft.com/office/powerpoint/2010/main" val="12635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I Do</a:t>
            </a:r>
          </a:p>
        </p:txBody>
      </p:sp>
      <p:sp>
        <p:nvSpPr>
          <p:cNvPr id="3" name="TextBox 2"/>
          <p:cNvSpPr txBox="1"/>
          <p:nvPr/>
        </p:nvSpPr>
        <p:spPr>
          <a:xfrm>
            <a:off x="10181939" y="1250631"/>
            <a:ext cx="1988664"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specific words did I change to correct the tense?</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24" name="Google Shape;343;p16">
            <a:extLst>
              <a:ext uri="{FF2B5EF4-FFF2-40B4-BE49-F238E27FC236}">
                <a16:creationId xmlns:a16="http://schemas.microsoft.com/office/drawing/2014/main" id="{94B85F2D-652B-418F-B331-1AE19AD3D8D7}"/>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3" name="TextBox 12">
            <a:extLst>
              <a:ext uri="{FF2B5EF4-FFF2-40B4-BE49-F238E27FC236}">
                <a16:creationId xmlns:a16="http://schemas.microsoft.com/office/drawing/2014/main" id="{E6951FF2-D2A0-49B1-A121-55A0EA305F22}"/>
              </a:ext>
            </a:extLst>
          </p:cNvPr>
          <p:cNvSpPr txBox="1"/>
          <p:nvPr/>
        </p:nvSpPr>
        <p:spPr>
          <a:xfrm>
            <a:off x="69810" y="1779100"/>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"She told me that she </a:t>
            </a:r>
            <a:r>
              <a:rPr lang="en-AU" sz="2400" u="sng" dirty="0">
                <a:latin typeface="Century Gothic" panose="020B0502020202020204" pitchFamily="34" charset="0"/>
              </a:rPr>
              <a:t>is</a:t>
            </a:r>
            <a:r>
              <a:rPr lang="en-AU" sz="2400" dirty="0">
                <a:latin typeface="Century Gothic" panose="020B0502020202020204" pitchFamily="34" charset="0"/>
              </a:rPr>
              <a:t> going to the concert next week. I was excited to hear that and tell her that I went to the same concert last year. She looked surprised and </a:t>
            </a:r>
            <a:r>
              <a:rPr lang="en-AU" sz="2400" u="sng" dirty="0">
                <a:latin typeface="Century Gothic" panose="020B0502020202020204" pitchFamily="34" charset="0"/>
              </a:rPr>
              <a:t>says</a:t>
            </a:r>
            <a:r>
              <a:rPr lang="en-AU" sz="2400" dirty="0">
                <a:latin typeface="Century Gothic" panose="020B0502020202020204" pitchFamily="34" charset="0"/>
              </a:rPr>
              <a:t>, 'Really? How was it?' I smiled and told her it was amazing."</a:t>
            </a:r>
          </a:p>
        </p:txBody>
      </p:sp>
      <p:sp>
        <p:nvSpPr>
          <p:cNvPr id="14" name="TextBox 13">
            <a:extLst>
              <a:ext uri="{FF2B5EF4-FFF2-40B4-BE49-F238E27FC236}">
                <a16:creationId xmlns:a16="http://schemas.microsoft.com/office/drawing/2014/main" id="{2D332DF1-A2AF-4C8F-BAEB-C482EA5171A0}"/>
              </a:ext>
            </a:extLst>
          </p:cNvPr>
          <p:cNvSpPr txBox="1"/>
          <p:nvPr/>
        </p:nvSpPr>
        <p:spPr>
          <a:xfrm>
            <a:off x="69810" y="5103674"/>
            <a:ext cx="11010900" cy="1754326"/>
          </a:xfrm>
          <a:prstGeom prst="rect">
            <a:avLst/>
          </a:prstGeom>
          <a:noFill/>
        </p:spPr>
        <p:txBody>
          <a:bodyPr wrap="square">
            <a:spAutoFit/>
          </a:bodyPr>
          <a:lstStyle/>
          <a:p>
            <a:endParaRPr lang="en-AU" dirty="0"/>
          </a:p>
          <a:p>
            <a:r>
              <a:rPr lang="en-AU" dirty="0"/>
              <a:t>Teacher explanation: In this passage, there is a mixture of past and present tense verbs in reported speech and direct speech. The first sentence is in the past tense ("She told me"), but then it shifts to present tense in the reported speech ("she's going to the concert"). Additionally, the narrator shifts from past tense ("I was excited") to present tense ("I tell her") in their own speech. These tense shifts create inconsistency and make the dialogue less clear.</a:t>
            </a:r>
          </a:p>
        </p:txBody>
      </p:sp>
      <p:sp>
        <p:nvSpPr>
          <p:cNvPr id="15" name="TextBox 14">
            <a:extLst>
              <a:ext uri="{FF2B5EF4-FFF2-40B4-BE49-F238E27FC236}">
                <a16:creationId xmlns:a16="http://schemas.microsoft.com/office/drawing/2014/main" id="{041FE5E6-2705-4A6F-809C-6BC59FD42A9D}"/>
              </a:ext>
            </a:extLst>
          </p:cNvPr>
          <p:cNvSpPr txBox="1"/>
          <p:nvPr/>
        </p:nvSpPr>
        <p:spPr>
          <a:xfrm>
            <a:off x="69810" y="3576676"/>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"She told me that she </a:t>
            </a:r>
            <a:r>
              <a:rPr lang="en-AU" sz="2400" b="1" dirty="0">
                <a:latin typeface="Century Gothic" panose="020B0502020202020204" pitchFamily="34" charset="0"/>
              </a:rPr>
              <a:t>was </a:t>
            </a:r>
            <a:r>
              <a:rPr lang="en-AU" sz="2400" dirty="0">
                <a:latin typeface="Century Gothic" panose="020B0502020202020204" pitchFamily="34" charset="0"/>
              </a:rPr>
              <a:t>going to the concert next week. I was excited to hear that and tell her that I went to the same concert last year. She looked surprised and </a:t>
            </a:r>
            <a:r>
              <a:rPr lang="en-AU" sz="2400" b="1" dirty="0">
                <a:latin typeface="Century Gothic" panose="020B0502020202020204" pitchFamily="34" charset="0"/>
              </a:rPr>
              <a:t>said</a:t>
            </a:r>
            <a:r>
              <a:rPr lang="en-AU" sz="2400" dirty="0">
                <a:latin typeface="Century Gothic" panose="020B0502020202020204" pitchFamily="34" charset="0"/>
              </a:rPr>
              <a:t>, 'Really? How was it?' I smiled and told her it was amazing."</a:t>
            </a:r>
          </a:p>
        </p:txBody>
      </p:sp>
    </p:spTree>
    <p:extLst>
      <p:ext uri="{BB962C8B-B14F-4D97-AF65-F5344CB8AC3E}">
        <p14:creationId xmlns:p14="http://schemas.microsoft.com/office/powerpoint/2010/main" val="233484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We Do</a:t>
            </a:r>
          </a:p>
        </p:txBody>
      </p:sp>
      <p:sp>
        <p:nvSpPr>
          <p:cNvPr id="3" name="TextBox 2"/>
          <p:cNvSpPr txBox="1"/>
          <p:nvPr/>
        </p:nvSpPr>
        <p:spPr>
          <a:xfrm>
            <a:off x="10181939" y="1250631"/>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endParaRPr lang="en-AU" sz="1400" dirty="0">
              <a:latin typeface="Century Gothic" panose="020B0502020202020204" pitchFamily="34" charset="0"/>
            </a:endParaRPr>
          </a:p>
          <a:p>
            <a:pPr marL="285750" indent="-285750">
              <a:buFont typeface="Arial" panose="020B0604020202020204" pitchFamily="34" charset="0"/>
              <a:buChar char="•"/>
            </a:pPr>
            <a:r>
              <a:rPr lang="en-AU" sz="1400" dirty="0">
                <a:latin typeface="Century Gothic" panose="020B0502020202020204" pitchFamily="34" charset="0"/>
              </a:rPr>
              <a:t>What is wrong with this passage?</a:t>
            </a:r>
          </a:p>
          <a:p>
            <a:pPr marL="285750" indent="-285750">
              <a:buFont typeface="Arial" panose="020B0604020202020204" pitchFamily="34" charset="0"/>
              <a:buChar char="•"/>
            </a:pPr>
            <a:r>
              <a:rPr lang="en-AU" sz="1400" dirty="0">
                <a:latin typeface="Century Gothic" panose="020B0502020202020204" pitchFamily="34" charset="0"/>
              </a:rPr>
              <a:t>What specific words did you change?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9874223" y="130446"/>
            <a:ext cx="693813" cy="679158"/>
          </a:xfrm>
          <a:prstGeom prst="rect">
            <a:avLst/>
          </a:prstGeom>
        </p:spPr>
      </p:pic>
      <p:sp>
        <p:nvSpPr>
          <p:cNvPr id="24" name="Google Shape;343;p16">
            <a:extLst>
              <a:ext uri="{FF2B5EF4-FFF2-40B4-BE49-F238E27FC236}">
                <a16:creationId xmlns:a16="http://schemas.microsoft.com/office/drawing/2014/main" id="{94B85F2D-652B-418F-B331-1AE19AD3D8D7}"/>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3" name="TextBox 12">
            <a:extLst>
              <a:ext uri="{FF2B5EF4-FFF2-40B4-BE49-F238E27FC236}">
                <a16:creationId xmlns:a16="http://schemas.microsoft.com/office/drawing/2014/main" id="{E6951FF2-D2A0-49B1-A121-55A0EA305F22}"/>
              </a:ext>
            </a:extLst>
          </p:cNvPr>
          <p:cNvSpPr txBox="1"/>
          <p:nvPr/>
        </p:nvSpPr>
        <p:spPr>
          <a:xfrm>
            <a:off x="69810" y="1779100"/>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"Last night, I watched a movie, and</a:t>
            </a:r>
            <a:r>
              <a:rPr lang="en-AU" sz="2400" u="sng" dirty="0">
                <a:latin typeface="Century Gothic" panose="020B0502020202020204" pitchFamily="34" charset="0"/>
              </a:rPr>
              <a:t> it's </a:t>
            </a:r>
            <a:r>
              <a:rPr lang="en-AU" sz="2400" dirty="0">
                <a:latin typeface="Century Gothic" panose="020B0502020202020204" pitchFamily="34" charset="0"/>
              </a:rPr>
              <a:t>so entertaining. The main character </a:t>
            </a:r>
            <a:r>
              <a:rPr lang="en-AU" sz="2400" u="sng" dirty="0">
                <a:latin typeface="Century Gothic" panose="020B0502020202020204" pitchFamily="34" charset="0"/>
              </a:rPr>
              <a:t>is</a:t>
            </a:r>
            <a:r>
              <a:rPr lang="en-AU" sz="2400" dirty="0">
                <a:latin typeface="Century Gothic" panose="020B0502020202020204" pitchFamily="34" charset="0"/>
              </a:rPr>
              <a:t> a detective, and </a:t>
            </a:r>
            <a:r>
              <a:rPr lang="en-AU" sz="2400" u="sng" dirty="0">
                <a:latin typeface="Century Gothic" panose="020B0502020202020204" pitchFamily="34" charset="0"/>
              </a:rPr>
              <a:t>he's solving </a:t>
            </a:r>
            <a:r>
              <a:rPr lang="en-AU" sz="2400" dirty="0">
                <a:latin typeface="Century Gothic" panose="020B0502020202020204" pitchFamily="34" charset="0"/>
              </a:rPr>
              <a:t>a murder mystery. I </a:t>
            </a:r>
            <a:r>
              <a:rPr lang="en-AU" sz="2400" u="sng" dirty="0">
                <a:latin typeface="Century Gothic" panose="020B0502020202020204" pitchFamily="34" charset="0"/>
              </a:rPr>
              <a:t>am</a:t>
            </a:r>
            <a:r>
              <a:rPr lang="en-AU" sz="2400" dirty="0">
                <a:latin typeface="Century Gothic" panose="020B0502020202020204" pitchFamily="34" charset="0"/>
              </a:rPr>
              <a:t> on the edge of my seat the whole time. After the movie, I </a:t>
            </a:r>
            <a:r>
              <a:rPr lang="en-AU" sz="2400" u="sng" dirty="0">
                <a:latin typeface="Century Gothic" panose="020B0502020202020204" pitchFamily="34" charset="0"/>
              </a:rPr>
              <a:t>tell</a:t>
            </a:r>
            <a:r>
              <a:rPr lang="en-AU" sz="2400" dirty="0">
                <a:latin typeface="Century Gothic" panose="020B0502020202020204" pitchFamily="34" charset="0"/>
              </a:rPr>
              <a:t> my friends about it, and they </a:t>
            </a:r>
            <a:r>
              <a:rPr lang="en-AU" sz="2400" u="sng" dirty="0">
                <a:latin typeface="Century Gothic" panose="020B0502020202020204" pitchFamily="34" charset="0"/>
              </a:rPr>
              <a:t>are</a:t>
            </a:r>
            <a:r>
              <a:rPr lang="en-AU" sz="2400" dirty="0">
                <a:latin typeface="Century Gothic" panose="020B0502020202020204" pitchFamily="34" charset="0"/>
              </a:rPr>
              <a:t> eager to watch it too."</a:t>
            </a:r>
          </a:p>
        </p:txBody>
      </p:sp>
      <p:sp>
        <p:nvSpPr>
          <p:cNvPr id="14" name="TextBox 13">
            <a:extLst>
              <a:ext uri="{FF2B5EF4-FFF2-40B4-BE49-F238E27FC236}">
                <a16:creationId xmlns:a16="http://schemas.microsoft.com/office/drawing/2014/main" id="{2D332DF1-A2AF-4C8F-BAEB-C482EA5171A0}"/>
              </a:ext>
            </a:extLst>
          </p:cNvPr>
          <p:cNvSpPr txBox="1"/>
          <p:nvPr/>
        </p:nvSpPr>
        <p:spPr>
          <a:xfrm>
            <a:off x="69810" y="5515668"/>
            <a:ext cx="11010900" cy="1354217"/>
          </a:xfrm>
          <a:prstGeom prst="rect">
            <a:avLst/>
          </a:prstGeom>
          <a:noFill/>
        </p:spPr>
        <p:txBody>
          <a:bodyPr wrap="square">
            <a:spAutoFit/>
          </a:bodyPr>
          <a:lstStyle/>
          <a:p>
            <a:endParaRPr lang="en-AU" dirty="0"/>
          </a:p>
          <a:p>
            <a:r>
              <a:rPr lang="en-AU" sz="1600" dirty="0"/>
              <a:t>Teacher explanation: In this passage, there is a mixture of past and present tense verbs in reported speech and direct speech. The first sentence is in the past tense ("She told me"), but then it shifts to present tense in the reported speech ("she's going to the concert"). Additionally, the narrator shifts from past tense ("I was excited") to present tense ("I tell her") in their own speech. These tense shifts create inconsistency and make the dialogue less clear.</a:t>
            </a:r>
          </a:p>
        </p:txBody>
      </p:sp>
      <p:sp>
        <p:nvSpPr>
          <p:cNvPr id="15" name="TextBox 14">
            <a:extLst>
              <a:ext uri="{FF2B5EF4-FFF2-40B4-BE49-F238E27FC236}">
                <a16:creationId xmlns:a16="http://schemas.microsoft.com/office/drawing/2014/main" id="{041FE5E6-2705-4A6F-809C-6BC59FD42A9D}"/>
              </a:ext>
            </a:extLst>
          </p:cNvPr>
          <p:cNvSpPr txBox="1"/>
          <p:nvPr/>
        </p:nvSpPr>
        <p:spPr>
          <a:xfrm>
            <a:off x="69810" y="3576676"/>
            <a:ext cx="9903460" cy="1938992"/>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"Last night, I watched a movie, and </a:t>
            </a:r>
            <a:r>
              <a:rPr lang="en-AU" sz="2400" b="1" dirty="0">
                <a:latin typeface="Century Gothic" panose="020B0502020202020204" pitchFamily="34" charset="0"/>
              </a:rPr>
              <a:t>it was </a:t>
            </a:r>
            <a:r>
              <a:rPr lang="en-AU" sz="2400" dirty="0">
                <a:latin typeface="Century Gothic" panose="020B0502020202020204" pitchFamily="34" charset="0"/>
              </a:rPr>
              <a:t>so entertaining. The main character </a:t>
            </a:r>
            <a:r>
              <a:rPr lang="en-AU" sz="2400" b="1" dirty="0">
                <a:latin typeface="Century Gothic" panose="020B0502020202020204" pitchFamily="34" charset="0"/>
              </a:rPr>
              <a:t>was</a:t>
            </a:r>
            <a:r>
              <a:rPr lang="en-AU" sz="2400" dirty="0">
                <a:latin typeface="Century Gothic" panose="020B0502020202020204" pitchFamily="34" charset="0"/>
              </a:rPr>
              <a:t> a detective, and </a:t>
            </a:r>
            <a:r>
              <a:rPr lang="en-AU" sz="2400" b="1" dirty="0">
                <a:latin typeface="Century Gothic" panose="020B0502020202020204" pitchFamily="34" charset="0"/>
              </a:rPr>
              <a:t>he solved </a:t>
            </a:r>
            <a:r>
              <a:rPr lang="en-AU" sz="2400" dirty="0">
                <a:latin typeface="Century Gothic" panose="020B0502020202020204" pitchFamily="34" charset="0"/>
              </a:rPr>
              <a:t>a murder mystery. I </a:t>
            </a:r>
            <a:r>
              <a:rPr lang="en-AU" sz="2400" b="1" dirty="0">
                <a:latin typeface="Century Gothic" panose="020B0502020202020204" pitchFamily="34" charset="0"/>
              </a:rPr>
              <a:t>was</a:t>
            </a:r>
            <a:r>
              <a:rPr lang="en-AU" sz="2400" dirty="0">
                <a:latin typeface="Century Gothic" panose="020B0502020202020204" pitchFamily="34" charset="0"/>
              </a:rPr>
              <a:t> on the edge of my seat the whole time. After the movie, I </a:t>
            </a:r>
            <a:r>
              <a:rPr lang="en-AU" sz="2400" b="1" dirty="0">
                <a:latin typeface="Century Gothic" panose="020B0502020202020204" pitchFamily="34" charset="0"/>
              </a:rPr>
              <a:t>told </a:t>
            </a:r>
            <a:r>
              <a:rPr lang="en-AU" sz="2400" dirty="0">
                <a:latin typeface="Century Gothic" panose="020B0502020202020204" pitchFamily="34" charset="0"/>
              </a:rPr>
              <a:t>my friends about it, and they </a:t>
            </a:r>
            <a:r>
              <a:rPr lang="en-AU" sz="2400" b="1" dirty="0">
                <a:latin typeface="Century Gothic" panose="020B0502020202020204" pitchFamily="34" charset="0"/>
              </a:rPr>
              <a:t>were</a:t>
            </a:r>
            <a:r>
              <a:rPr lang="en-AU" sz="2400" dirty="0">
                <a:latin typeface="Century Gothic" panose="020B0502020202020204" pitchFamily="34" charset="0"/>
              </a:rPr>
              <a:t> eager to watch it too."</a:t>
            </a:r>
          </a:p>
        </p:txBody>
      </p:sp>
      <p:pic>
        <p:nvPicPr>
          <p:cNvPr id="17" name="Google Shape;95;p2" descr="Icon&#10;&#10;Description automatically generated">
            <a:extLst>
              <a:ext uri="{FF2B5EF4-FFF2-40B4-BE49-F238E27FC236}">
                <a16:creationId xmlns:a16="http://schemas.microsoft.com/office/drawing/2014/main" id="{95ED8FDD-82E8-4BA9-8840-1C850336E363}"/>
              </a:ext>
            </a:extLst>
          </p:cNvPr>
          <p:cNvPicPr preferRelativeResize="0"/>
          <p:nvPr/>
        </p:nvPicPr>
        <p:blipFill rotWithShape="1">
          <a:blip r:embed="rId4">
            <a:alphaModFix/>
          </a:blip>
          <a:srcRect/>
          <a:stretch/>
        </p:blipFill>
        <p:spPr>
          <a:xfrm>
            <a:off x="10653132" y="108393"/>
            <a:ext cx="674078" cy="674078"/>
          </a:xfrm>
          <a:prstGeom prst="rect">
            <a:avLst/>
          </a:prstGeom>
          <a:noFill/>
          <a:ln>
            <a:noFill/>
          </a:ln>
        </p:spPr>
      </p:pic>
    </p:spTree>
    <p:extLst>
      <p:ext uri="{BB962C8B-B14F-4D97-AF65-F5344CB8AC3E}">
        <p14:creationId xmlns:p14="http://schemas.microsoft.com/office/powerpoint/2010/main" val="13420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We Do</a:t>
            </a:r>
          </a:p>
        </p:txBody>
      </p:sp>
      <p:sp>
        <p:nvSpPr>
          <p:cNvPr id="3" name="TextBox 2"/>
          <p:cNvSpPr txBox="1"/>
          <p:nvPr/>
        </p:nvSpPr>
        <p:spPr>
          <a:xfrm>
            <a:off x="10181939" y="1250631"/>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endParaRPr lang="en-AU" sz="1400" dirty="0">
              <a:latin typeface="Century Gothic" panose="020B0502020202020204" pitchFamily="34" charset="0"/>
            </a:endParaRPr>
          </a:p>
          <a:p>
            <a:pPr marL="285750" indent="-285750">
              <a:buFont typeface="Arial" panose="020B0604020202020204" pitchFamily="34" charset="0"/>
              <a:buChar char="•"/>
            </a:pPr>
            <a:r>
              <a:rPr lang="en-AU" sz="1400" dirty="0">
                <a:latin typeface="Century Gothic" panose="020B0502020202020204" pitchFamily="34" charset="0"/>
              </a:rPr>
              <a:t>What is wrong with this passage?</a:t>
            </a:r>
          </a:p>
          <a:p>
            <a:pPr marL="285750" indent="-285750">
              <a:buFont typeface="Arial" panose="020B0604020202020204" pitchFamily="34" charset="0"/>
              <a:buChar char="•"/>
            </a:pPr>
            <a:r>
              <a:rPr lang="en-AU" sz="1400" dirty="0">
                <a:latin typeface="Century Gothic" panose="020B0502020202020204" pitchFamily="34" charset="0"/>
              </a:rPr>
              <a:t>What specific words did you change?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9874223" y="130446"/>
            <a:ext cx="693813" cy="679158"/>
          </a:xfrm>
          <a:prstGeom prst="rect">
            <a:avLst/>
          </a:prstGeom>
        </p:spPr>
      </p:pic>
      <p:sp>
        <p:nvSpPr>
          <p:cNvPr id="24" name="Google Shape;343;p16">
            <a:extLst>
              <a:ext uri="{FF2B5EF4-FFF2-40B4-BE49-F238E27FC236}">
                <a16:creationId xmlns:a16="http://schemas.microsoft.com/office/drawing/2014/main" id="{94B85F2D-652B-418F-B331-1AE19AD3D8D7}"/>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3" name="TextBox 12">
            <a:extLst>
              <a:ext uri="{FF2B5EF4-FFF2-40B4-BE49-F238E27FC236}">
                <a16:creationId xmlns:a16="http://schemas.microsoft.com/office/drawing/2014/main" id="{E6951FF2-D2A0-49B1-A121-55A0EA305F22}"/>
              </a:ext>
            </a:extLst>
          </p:cNvPr>
          <p:cNvSpPr txBox="1"/>
          <p:nvPr/>
        </p:nvSpPr>
        <p:spPr>
          <a:xfrm>
            <a:off x="108287" y="1535211"/>
            <a:ext cx="9903460" cy="1938992"/>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"I visited my grandparents' farm last summer. They have a beautiful garden, and I </a:t>
            </a:r>
            <a:r>
              <a:rPr lang="en-AU" sz="2400" u="sng" dirty="0">
                <a:latin typeface="Century Gothic" panose="020B0502020202020204" pitchFamily="34" charset="0"/>
              </a:rPr>
              <a:t>am helping </a:t>
            </a:r>
            <a:r>
              <a:rPr lang="en-AU" sz="2400" dirty="0">
                <a:latin typeface="Century Gothic" panose="020B0502020202020204" pitchFamily="34" charset="0"/>
              </a:rPr>
              <a:t>them with planting vegetables. Every morning, I </a:t>
            </a:r>
            <a:r>
              <a:rPr lang="en-AU" sz="2400" u="sng" dirty="0">
                <a:latin typeface="Century Gothic" panose="020B0502020202020204" pitchFamily="34" charset="0"/>
              </a:rPr>
              <a:t>pick</a:t>
            </a:r>
            <a:r>
              <a:rPr lang="en-AU" sz="2400" dirty="0">
                <a:latin typeface="Century Gothic" panose="020B0502020202020204" pitchFamily="34" charset="0"/>
              </a:rPr>
              <a:t> fresh tomatoes, and they </a:t>
            </a:r>
            <a:r>
              <a:rPr lang="en-AU" sz="2400" u="sng" dirty="0">
                <a:latin typeface="Century Gothic" panose="020B0502020202020204" pitchFamily="34" charset="0"/>
              </a:rPr>
              <a:t>taste</a:t>
            </a:r>
            <a:r>
              <a:rPr lang="en-AU" sz="2400" dirty="0">
                <a:latin typeface="Century Gothic" panose="020B0502020202020204" pitchFamily="34" charset="0"/>
              </a:rPr>
              <a:t> delicious. Grandpa </a:t>
            </a:r>
            <a:r>
              <a:rPr lang="en-AU" sz="2400" u="sng" dirty="0">
                <a:latin typeface="Century Gothic" panose="020B0502020202020204" pitchFamily="34" charset="0"/>
              </a:rPr>
              <a:t>tells </a:t>
            </a:r>
            <a:r>
              <a:rPr lang="en-AU" sz="2400" dirty="0">
                <a:latin typeface="Century Gothic" panose="020B0502020202020204" pitchFamily="34" charset="0"/>
              </a:rPr>
              <a:t>me stories about his youth, and I </a:t>
            </a:r>
            <a:r>
              <a:rPr lang="en-AU" sz="2400" u="sng" dirty="0">
                <a:latin typeface="Century Gothic" panose="020B0502020202020204" pitchFamily="34" charset="0"/>
              </a:rPr>
              <a:t>listen</a:t>
            </a:r>
            <a:r>
              <a:rPr lang="en-AU" sz="2400" dirty="0">
                <a:latin typeface="Century Gothic" panose="020B0502020202020204" pitchFamily="34" charset="0"/>
              </a:rPr>
              <a:t> with fascination."</a:t>
            </a:r>
          </a:p>
        </p:txBody>
      </p:sp>
      <p:sp>
        <p:nvSpPr>
          <p:cNvPr id="14" name="TextBox 13">
            <a:extLst>
              <a:ext uri="{FF2B5EF4-FFF2-40B4-BE49-F238E27FC236}">
                <a16:creationId xmlns:a16="http://schemas.microsoft.com/office/drawing/2014/main" id="{2D332DF1-A2AF-4C8F-BAEB-C482EA5171A0}"/>
              </a:ext>
            </a:extLst>
          </p:cNvPr>
          <p:cNvSpPr txBox="1"/>
          <p:nvPr/>
        </p:nvSpPr>
        <p:spPr>
          <a:xfrm>
            <a:off x="69810" y="5515668"/>
            <a:ext cx="11010900" cy="1354217"/>
          </a:xfrm>
          <a:prstGeom prst="rect">
            <a:avLst/>
          </a:prstGeom>
          <a:noFill/>
        </p:spPr>
        <p:txBody>
          <a:bodyPr wrap="square">
            <a:spAutoFit/>
          </a:bodyPr>
          <a:lstStyle/>
          <a:p>
            <a:endParaRPr lang="en-AU" dirty="0"/>
          </a:p>
          <a:p>
            <a:r>
              <a:rPr lang="en-AU" sz="1600" dirty="0"/>
              <a:t>Teacher explanation: In this passage, there is a mixture of past and present tense verbs, leading to inconsistencies. The initial sentence is in the past tense ("I visited"), but then it shifts to present tense ("I am helping"). The narrator also switches from present tense ("I pick fresh tomatoes") to past tense ("Grandpa tells me"). These tense shifts disrupt the chronological flow of the narrative. </a:t>
            </a:r>
          </a:p>
        </p:txBody>
      </p:sp>
      <p:sp>
        <p:nvSpPr>
          <p:cNvPr id="15" name="TextBox 14">
            <a:extLst>
              <a:ext uri="{FF2B5EF4-FFF2-40B4-BE49-F238E27FC236}">
                <a16:creationId xmlns:a16="http://schemas.microsoft.com/office/drawing/2014/main" id="{041FE5E6-2705-4A6F-809C-6BC59FD42A9D}"/>
              </a:ext>
            </a:extLst>
          </p:cNvPr>
          <p:cNvSpPr txBox="1"/>
          <p:nvPr/>
        </p:nvSpPr>
        <p:spPr>
          <a:xfrm>
            <a:off x="69810" y="3576676"/>
            <a:ext cx="9903460" cy="1938992"/>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"I visited my grandparents' farm last summer. They have a beautiful garden, and I </a:t>
            </a:r>
            <a:r>
              <a:rPr lang="en-AU" sz="2400" b="1" dirty="0">
                <a:latin typeface="Century Gothic" panose="020B0502020202020204" pitchFamily="34" charset="0"/>
              </a:rPr>
              <a:t>helped </a:t>
            </a:r>
            <a:r>
              <a:rPr lang="en-AU" sz="2400" dirty="0">
                <a:latin typeface="Century Gothic" panose="020B0502020202020204" pitchFamily="34" charset="0"/>
              </a:rPr>
              <a:t>them with planting vegetables. Every morning, I </a:t>
            </a:r>
            <a:r>
              <a:rPr lang="en-AU" sz="2400" b="1" dirty="0">
                <a:latin typeface="Century Gothic" panose="020B0502020202020204" pitchFamily="34" charset="0"/>
              </a:rPr>
              <a:t>picked</a:t>
            </a:r>
            <a:r>
              <a:rPr lang="en-AU" sz="2400" dirty="0">
                <a:latin typeface="Century Gothic" panose="020B0502020202020204" pitchFamily="34" charset="0"/>
              </a:rPr>
              <a:t> fresh tomatoes, and they</a:t>
            </a:r>
            <a:r>
              <a:rPr lang="en-AU" sz="2400" b="1" dirty="0">
                <a:latin typeface="Century Gothic" panose="020B0502020202020204" pitchFamily="34" charset="0"/>
              </a:rPr>
              <a:t> tasted </a:t>
            </a:r>
            <a:r>
              <a:rPr lang="en-AU" sz="2400" dirty="0">
                <a:latin typeface="Century Gothic" panose="020B0502020202020204" pitchFamily="34" charset="0"/>
              </a:rPr>
              <a:t>delicious. Grandpa </a:t>
            </a:r>
            <a:r>
              <a:rPr lang="en-AU" sz="2400" b="1" dirty="0">
                <a:latin typeface="Century Gothic" panose="020B0502020202020204" pitchFamily="34" charset="0"/>
              </a:rPr>
              <a:t>told</a:t>
            </a:r>
            <a:r>
              <a:rPr lang="en-AU" sz="2400" dirty="0">
                <a:latin typeface="Century Gothic" panose="020B0502020202020204" pitchFamily="34" charset="0"/>
              </a:rPr>
              <a:t> me stories about his youth, and I </a:t>
            </a:r>
            <a:r>
              <a:rPr lang="en-AU" sz="2400" b="1" dirty="0">
                <a:latin typeface="Century Gothic" panose="020B0502020202020204" pitchFamily="34" charset="0"/>
              </a:rPr>
              <a:t>listened </a:t>
            </a:r>
            <a:r>
              <a:rPr lang="en-AU" sz="2400" dirty="0">
                <a:latin typeface="Century Gothic" panose="020B0502020202020204" pitchFamily="34" charset="0"/>
              </a:rPr>
              <a:t>with fascination."</a:t>
            </a:r>
          </a:p>
        </p:txBody>
      </p:sp>
      <p:pic>
        <p:nvPicPr>
          <p:cNvPr id="17" name="Google Shape;95;p2" descr="Icon&#10;&#10;Description automatically generated">
            <a:extLst>
              <a:ext uri="{FF2B5EF4-FFF2-40B4-BE49-F238E27FC236}">
                <a16:creationId xmlns:a16="http://schemas.microsoft.com/office/drawing/2014/main" id="{95ED8FDD-82E8-4BA9-8840-1C850336E363}"/>
              </a:ext>
            </a:extLst>
          </p:cNvPr>
          <p:cNvPicPr preferRelativeResize="0"/>
          <p:nvPr/>
        </p:nvPicPr>
        <p:blipFill rotWithShape="1">
          <a:blip r:embed="rId4">
            <a:alphaModFix/>
          </a:blip>
          <a:srcRect/>
          <a:stretch/>
        </p:blipFill>
        <p:spPr>
          <a:xfrm>
            <a:off x="10653132" y="108393"/>
            <a:ext cx="674078" cy="674078"/>
          </a:xfrm>
          <a:prstGeom prst="rect">
            <a:avLst/>
          </a:prstGeom>
          <a:noFill/>
          <a:ln>
            <a:noFill/>
          </a:ln>
        </p:spPr>
      </p:pic>
    </p:spTree>
    <p:extLst>
      <p:ext uri="{BB962C8B-B14F-4D97-AF65-F5344CB8AC3E}">
        <p14:creationId xmlns:p14="http://schemas.microsoft.com/office/powerpoint/2010/main" val="35686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We Do</a:t>
            </a:r>
          </a:p>
        </p:txBody>
      </p:sp>
      <p:sp>
        <p:nvSpPr>
          <p:cNvPr id="3" name="TextBox 2"/>
          <p:cNvSpPr txBox="1"/>
          <p:nvPr/>
        </p:nvSpPr>
        <p:spPr>
          <a:xfrm>
            <a:off x="10181939" y="1250631"/>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endParaRPr lang="en-AU" sz="1400" dirty="0">
              <a:latin typeface="Century Gothic" panose="020B0502020202020204" pitchFamily="34" charset="0"/>
            </a:endParaRPr>
          </a:p>
          <a:p>
            <a:pPr marL="285750" indent="-285750">
              <a:buFont typeface="Arial" panose="020B0604020202020204" pitchFamily="34" charset="0"/>
              <a:buChar char="•"/>
            </a:pPr>
            <a:r>
              <a:rPr lang="en-AU" sz="1400" dirty="0">
                <a:latin typeface="Century Gothic" panose="020B0502020202020204" pitchFamily="34" charset="0"/>
              </a:rPr>
              <a:t>What is wrong with this passage?</a:t>
            </a:r>
          </a:p>
          <a:p>
            <a:pPr marL="285750" indent="-285750">
              <a:buFont typeface="Arial" panose="020B0604020202020204" pitchFamily="34" charset="0"/>
              <a:buChar char="•"/>
            </a:pPr>
            <a:r>
              <a:rPr lang="en-AU" sz="1400" dirty="0">
                <a:latin typeface="Century Gothic" panose="020B0502020202020204" pitchFamily="34" charset="0"/>
              </a:rPr>
              <a:t>What specific words did you change? </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9874223" y="130446"/>
            <a:ext cx="693813" cy="679158"/>
          </a:xfrm>
          <a:prstGeom prst="rect">
            <a:avLst/>
          </a:prstGeom>
        </p:spPr>
      </p:pic>
      <p:sp>
        <p:nvSpPr>
          <p:cNvPr id="24" name="Google Shape;343;p16">
            <a:extLst>
              <a:ext uri="{FF2B5EF4-FFF2-40B4-BE49-F238E27FC236}">
                <a16:creationId xmlns:a16="http://schemas.microsoft.com/office/drawing/2014/main" id="{94B85F2D-652B-418F-B331-1AE19AD3D8D7}"/>
              </a:ext>
            </a:extLst>
          </p:cNvPr>
          <p:cNvSpPr/>
          <p:nvPr/>
        </p:nvSpPr>
        <p:spPr>
          <a:xfrm>
            <a:off x="69810" y="405998"/>
            <a:ext cx="7507959"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a:solidFill>
                  <a:schemeClr val="dk1"/>
                </a:solidFill>
                <a:latin typeface="Century Gothic"/>
                <a:ea typeface="Century Gothic"/>
                <a:cs typeface="Century Gothic"/>
                <a:sym typeface="Century Gothic"/>
              </a:rPr>
              <a:t>Edit these passages so they have consistent tense throughout. </a:t>
            </a:r>
          </a:p>
        </p:txBody>
      </p:sp>
      <p:sp>
        <p:nvSpPr>
          <p:cNvPr id="13" name="TextBox 12">
            <a:extLst>
              <a:ext uri="{FF2B5EF4-FFF2-40B4-BE49-F238E27FC236}">
                <a16:creationId xmlns:a16="http://schemas.microsoft.com/office/drawing/2014/main" id="{E6951FF2-D2A0-49B1-A121-55A0EA305F22}"/>
              </a:ext>
            </a:extLst>
          </p:cNvPr>
          <p:cNvSpPr txBox="1"/>
          <p:nvPr/>
        </p:nvSpPr>
        <p:spPr>
          <a:xfrm>
            <a:off x="108287" y="1535211"/>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"When I was a child, I </a:t>
            </a:r>
            <a:r>
              <a:rPr lang="en-AU" sz="2400" u="sng" dirty="0">
                <a:latin typeface="Century Gothic" panose="020B0502020202020204" pitchFamily="34" charset="0"/>
              </a:rPr>
              <a:t>love</a:t>
            </a:r>
            <a:r>
              <a:rPr lang="en-AU" sz="2400" dirty="0">
                <a:latin typeface="Century Gothic" panose="020B0502020202020204" pitchFamily="34" charset="0"/>
              </a:rPr>
              <a:t> to play in the park. I </a:t>
            </a:r>
            <a:r>
              <a:rPr lang="en-AU" sz="2400" u="sng" dirty="0">
                <a:latin typeface="Century Gothic" panose="020B0502020202020204" pitchFamily="34" charset="0"/>
              </a:rPr>
              <a:t>am</a:t>
            </a:r>
            <a:r>
              <a:rPr lang="en-AU" sz="2400" dirty="0">
                <a:latin typeface="Century Gothic" panose="020B0502020202020204" pitchFamily="34" charset="0"/>
              </a:rPr>
              <a:t> always happy when I </a:t>
            </a:r>
            <a:r>
              <a:rPr lang="en-AU" sz="2400" u="sng" dirty="0">
                <a:latin typeface="Century Gothic" panose="020B0502020202020204" pitchFamily="34" charset="0"/>
              </a:rPr>
              <a:t>see </a:t>
            </a:r>
            <a:r>
              <a:rPr lang="en-AU" sz="2400" dirty="0">
                <a:latin typeface="Century Gothic" panose="020B0502020202020204" pitchFamily="34" charset="0"/>
              </a:rPr>
              <a:t>the swings and slides. My friends and I spent hours there, and we </a:t>
            </a:r>
            <a:r>
              <a:rPr lang="en-AU" sz="2400" u="sng" dirty="0">
                <a:latin typeface="Century Gothic" panose="020B0502020202020204" pitchFamily="34" charset="0"/>
              </a:rPr>
              <a:t>have</a:t>
            </a:r>
            <a:r>
              <a:rPr lang="en-AU" sz="2400" dirty="0">
                <a:latin typeface="Century Gothic" panose="020B0502020202020204" pitchFamily="34" charset="0"/>
              </a:rPr>
              <a:t> so much fun. Now, when I visit the park, I remember those joyful times."</a:t>
            </a:r>
          </a:p>
        </p:txBody>
      </p:sp>
      <p:sp>
        <p:nvSpPr>
          <p:cNvPr id="14" name="TextBox 13">
            <a:extLst>
              <a:ext uri="{FF2B5EF4-FFF2-40B4-BE49-F238E27FC236}">
                <a16:creationId xmlns:a16="http://schemas.microsoft.com/office/drawing/2014/main" id="{2D332DF1-A2AF-4C8F-BAEB-C482EA5171A0}"/>
              </a:ext>
            </a:extLst>
          </p:cNvPr>
          <p:cNvSpPr txBox="1"/>
          <p:nvPr/>
        </p:nvSpPr>
        <p:spPr>
          <a:xfrm>
            <a:off x="69810" y="5515668"/>
            <a:ext cx="11010900" cy="1354217"/>
          </a:xfrm>
          <a:prstGeom prst="rect">
            <a:avLst/>
          </a:prstGeom>
          <a:noFill/>
        </p:spPr>
        <p:txBody>
          <a:bodyPr wrap="square">
            <a:spAutoFit/>
          </a:bodyPr>
          <a:lstStyle/>
          <a:p>
            <a:endParaRPr lang="en-AU" dirty="0"/>
          </a:p>
          <a:p>
            <a:r>
              <a:rPr lang="en-AU" sz="1600" dirty="0"/>
              <a:t>Teacher explanation: In this passage, there is a mixture of past and present tense verbs, leading to inconsistencies. The initial sentence is in the past tense ("When I was a child"), but then it shifts to present tense ("I love to play"). The narrator also switches from present tense ("I am always happy") to past tense ("My friends and I spent"). These tense shifts disrupt the continuity of the narrative. </a:t>
            </a:r>
          </a:p>
        </p:txBody>
      </p:sp>
      <p:sp>
        <p:nvSpPr>
          <p:cNvPr id="15" name="TextBox 14">
            <a:extLst>
              <a:ext uri="{FF2B5EF4-FFF2-40B4-BE49-F238E27FC236}">
                <a16:creationId xmlns:a16="http://schemas.microsoft.com/office/drawing/2014/main" id="{041FE5E6-2705-4A6F-809C-6BC59FD42A9D}"/>
              </a:ext>
            </a:extLst>
          </p:cNvPr>
          <p:cNvSpPr txBox="1"/>
          <p:nvPr/>
        </p:nvSpPr>
        <p:spPr>
          <a:xfrm>
            <a:off x="69810" y="3576676"/>
            <a:ext cx="9903460" cy="1569660"/>
          </a:xfrm>
          <a:prstGeom prst="rect">
            <a:avLst/>
          </a:prstGeom>
          <a:noFill/>
          <a:ln w="38100">
            <a:solidFill>
              <a:srgbClr val="00B050"/>
            </a:solidFill>
          </a:ln>
        </p:spPr>
        <p:txBody>
          <a:bodyPr wrap="square">
            <a:spAutoFit/>
          </a:bodyPr>
          <a:lstStyle/>
          <a:p>
            <a:r>
              <a:rPr lang="en-AU" sz="2400" dirty="0">
                <a:latin typeface="Century Gothic" panose="020B0502020202020204" pitchFamily="34" charset="0"/>
              </a:rPr>
              <a:t>"When I was a child, I </a:t>
            </a:r>
            <a:r>
              <a:rPr lang="en-AU" sz="2400" b="1" dirty="0">
                <a:latin typeface="Century Gothic" panose="020B0502020202020204" pitchFamily="34" charset="0"/>
              </a:rPr>
              <a:t>loved</a:t>
            </a:r>
            <a:r>
              <a:rPr lang="en-AU" sz="2400" dirty="0">
                <a:latin typeface="Century Gothic" panose="020B0502020202020204" pitchFamily="34" charset="0"/>
              </a:rPr>
              <a:t> to play in the park. I </a:t>
            </a:r>
            <a:r>
              <a:rPr lang="en-AU" sz="2400" b="1" dirty="0">
                <a:latin typeface="Century Gothic" panose="020B0502020202020204" pitchFamily="34" charset="0"/>
              </a:rPr>
              <a:t>was</a:t>
            </a:r>
            <a:r>
              <a:rPr lang="en-AU" sz="2400" dirty="0">
                <a:latin typeface="Century Gothic" panose="020B0502020202020204" pitchFamily="34" charset="0"/>
              </a:rPr>
              <a:t> always happy when I saw the swings and slides. My friends and I spent hours there, and we</a:t>
            </a:r>
            <a:r>
              <a:rPr lang="en-AU" sz="2400" b="1" dirty="0">
                <a:latin typeface="Century Gothic" panose="020B0502020202020204" pitchFamily="34" charset="0"/>
              </a:rPr>
              <a:t> had </a:t>
            </a:r>
            <a:r>
              <a:rPr lang="en-AU" sz="2400" dirty="0">
                <a:latin typeface="Century Gothic" panose="020B0502020202020204" pitchFamily="34" charset="0"/>
              </a:rPr>
              <a:t>so much fun. Now, when I visit the park, I remember those joyful times."</a:t>
            </a:r>
          </a:p>
        </p:txBody>
      </p:sp>
      <p:pic>
        <p:nvPicPr>
          <p:cNvPr id="17" name="Google Shape;95;p2" descr="Icon&#10;&#10;Description automatically generated">
            <a:extLst>
              <a:ext uri="{FF2B5EF4-FFF2-40B4-BE49-F238E27FC236}">
                <a16:creationId xmlns:a16="http://schemas.microsoft.com/office/drawing/2014/main" id="{95ED8FDD-82E8-4BA9-8840-1C850336E363}"/>
              </a:ext>
            </a:extLst>
          </p:cNvPr>
          <p:cNvPicPr preferRelativeResize="0"/>
          <p:nvPr/>
        </p:nvPicPr>
        <p:blipFill rotWithShape="1">
          <a:blip r:embed="rId4">
            <a:alphaModFix/>
          </a:blip>
          <a:srcRect/>
          <a:stretch/>
        </p:blipFill>
        <p:spPr>
          <a:xfrm>
            <a:off x="10653132" y="108393"/>
            <a:ext cx="674078" cy="674078"/>
          </a:xfrm>
          <a:prstGeom prst="rect">
            <a:avLst/>
          </a:prstGeom>
          <a:noFill/>
          <a:ln>
            <a:noFill/>
          </a:ln>
        </p:spPr>
      </p:pic>
    </p:spTree>
    <p:extLst>
      <p:ext uri="{BB962C8B-B14F-4D97-AF65-F5344CB8AC3E}">
        <p14:creationId xmlns:p14="http://schemas.microsoft.com/office/powerpoint/2010/main" val="1151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4847</TotalTime>
  <Words>1505</Words>
  <Application>Microsoft Office PowerPoint</Application>
  <PresentationFormat>Widescreen</PresentationFormat>
  <Paragraphs>95</Paragraphs>
  <Slides>12</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Calibri</vt:lpstr>
      <vt:lpstr>Century Gothic</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49</cp:revision>
  <dcterms:created xsi:type="dcterms:W3CDTF">2021-08-04T08:19:39Z</dcterms:created>
  <dcterms:modified xsi:type="dcterms:W3CDTF">2023-09-28T02:19:50Z</dcterms:modified>
</cp:coreProperties>
</file>