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71" r:id="rId4"/>
    <p:sldId id="293" r:id="rId5"/>
    <p:sldId id="294" r:id="rId6"/>
    <p:sldId id="282" r:id="rId7"/>
    <p:sldId id="283" r:id="rId8"/>
    <p:sldId id="284" r:id="rId9"/>
    <p:sldId id="300" r:id="rId10"/>
    <p:sldId id="309" r:id="rId11"/>
    <p:sldId id="310" r:id="rId12"/>
    <p:sldId id="311" r:id="rId13"/>
    <p:sldId id="312" r:id="rId14"/>
    <p:sldId id="314" r:id="rId15"/>
    <p:sldId id="315" r:id="rId16"/>
    <p:sldId id="316" r:id="rId17"/>
    <p:sldId id="308" r:id="rId18"/>
    <p:sldId id="295" r:id="rId19"/>
    <p:sldId id="290" r:id="rId20"/>
    <p:sldId id="291" r:id="rId21"/>
    <p:sldId id="296" r:id="rId22"/>
    <p:sldId id="285" r:id="rId23"/>
    <p:sldId id="287" r:id="rId24"/>
    <p:sldId id="321" r:id="rId25"/>
    <p:sldId id="263" r:id="rId26"/>
    <p:sldId id="276" r:id="rId27"/>
    <p:sldId id="317" r:id="rId28"/>
    <p:sldId id="318" r:id="rId29"/>
    <p:sldId id="319" r:id="rId30"/>
    <p:sldId id="320" r:id="rId31"/>
    <p:sldId id="297" r:id="rId32"/>
    <p:sldId id="265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  <a:srgbClr val="79FF9C"/>
    <a:srgbClr val="F5D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99FC-37A2-4110-8C3A-27C9901854C8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D504-773B-423D-9B95-AD0DC9568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06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85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86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26/07/2022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Year: 4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1</a:t>
            </a:r>
          </a:p>
          <a:p>
            <a:pPr algn="l"/>
            <a:endParaRPr lang="en-AU" dirty="0"/>
          </a:p>
          <a:p>
            <a:pPr algn="l"/>
            <a:r>
              <a:rPr lang="en-AU" b="1" dirty="0" smtClean="0"/>
              <a:t>Objective: </a:t>
            </a:r>
            <a:r>
              <a:rPr lang="en-AU" dirty="0" smtClean="0"/>
              <a:t>Expand sentences using 2 or more adjectives, using order of adjectives.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Amanda Di </a:t>
            </a:r>
            <a:r>
              <a:rPr lang="en-AU" dirty="0" smtClean="0"/>
              <a:t>Pietro &amp; Nathan Brown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1895474"/>
            <a:ext cx="11845504" cy="4775289"/>
          </a:xfrm>
        </p:spPr>
        <p:txBody>
          <a:bodyPr>
            <a:normAutofit/>
          </a:bodyPr>
          <a:lstStyle/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i="1" dirty="0" smtClean="0"/>
              <a:t> </a:t>
            </a:r>
            <a:endParaRPr lang="en-AU" sz="2800" i="1" dirty="0"/>
          </a:p>
          <a:p>
            <a:endParaRPr lang="en-US" sz="2800" i="1" dirty="0"/>
          </a:p>
          <a:p>
            <a:endParaRPr lang="en-AU" sz="2800" i="1" dirty="0"/>
          </a:p>
          <a:p>
            <a:endParaRPr lang="en-AU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147378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can be put into categories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</a:t>
            </a:r>
            <a:r>
              <a:rPr lang="en-AU" dirty="0" smtClean="0">
                <a:latin typeface="Century Gothic" panose="020B0502020202020204" pitchFamily="34" charset="0"/>
              </a:rPr>
              <a:t>in based on their category.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907" y="2212448"/>
            <a:ext cx="94206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/>
              <a:t>Observation/Opinion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An Observation or </a:t>
            </a:r>
            <a:r>
              <a:rPr lang="en-AU" sz="2800" dirty="0" smtClean="0"/>
              <a:t>opinion </a:t>
            </a:r>
            <a:r>
              <a:rPr lang="en-AU" sz="2800" dirty="0"/>
              <a:t>gives is an adjective for feeling and thought rather than fact.</a:t>
            </a:r>
            <a:endParaRPr lang="en-US" sz="2800" dirty="0"/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Examples:</a:t>
            </a:r>
          </a:p>
          <a:p>
            <a:r>
              <a:rPr lang="en-US" sz="2800" i="1" dirty="0"/>
              <a:t>Richard just bought an </a:t>
            </a:r>
            <a:r>
              <a:rPr lang="en-US" sz="2800" b="1" i="1" u="sng" dirty="0"/>
              <a:t>awesome</a:t>
            </a:r>
            <a:r>
              <a:rPr lang="en-US" sz="2800" i="1" dirty="0"/>
              <a:t> car.</a:t>
            </a:r>
            <a:endParaRPr lang="en-AU" sz="2800" i="1" dirty="0"/>
          </a:p>
          <a:p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>“That is a </a:t>
            </a:r>
            <a:r>
              <a:rPr lang="en-US" sz="2800" b="1" i="1" u="sng" dirty="0"/>
              <a:t>beautiful</a:t>
            </a:r>
            <a:r>
              <a:rPr lang="en-US" sz="2800" i="1" dirty="0"/>
              <a:t> tree,” said James.</a:t>
            </a:r>
            <a:endParaRPr lang="en-AU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767179" y="1069076"/>
            <a:ext cx="2424821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an observation adjective?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observation adjective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54" y="79560"/>
            <a:ext cx="693813" cy="67915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1895474"/>
            <a:ext cx="11845504" cy="4775289"/>
          </a:xfrm>
        </p:spPr>
        <p:txBody>
          <a:bodyPr>
            <a:normAutofit/>
          </a:bodyPr>
          <a:lstStyle/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i="1" dirty="0" smtClean="0"/>
              <a:t> </a:t>
            </a:r>
            <a:endParaRPr lang="en-AU" sz="2800" i="1" dirty="0"/>
          </a:p>
          <a:p>
            <a:endParaRPr lang="en-US" sz="2800" i="1" dirty="0"/>
          </a:p>
          <a:p>
            <a:endParaRPr lang="en-AU" sz="2800" i="1" dirty="0"/>
          </a:p>
          <a:p>
            <a:endParaRPr lang="en-AU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147378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can be put into categories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</a:t>
            </a:r>
            <a:r>
              <a:rPr lang="en-AU" dirty="0" smtClean="0">
                <a:latin typeface="Century Gothic" panose="020B0502020202020204" pitchFamily="34" charset="0"/>
              </a:rPr>
              <a:t>in based on their category.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 txBox="1">
            <a:spLocks/>
          </p:cNvSpPr>
          <p:nvPr/>
        </p:nvSpPr>
        <p:spPr>
          <a:xfrm>
            <a:off x="154907" y="2130136"/>
            <a:ext cx="9342384" cy="4540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 smtClean="0"/>
              <a:t>Size</a:t>
            </a:r>
          </a:p>
          <a:p>
            <a:r>
              <a:rPr lang="en-US" sz="2800" dirty="0" smtClean="0"/>
              <a:t>Describes the physical attributes of an item, usually for size, mass or weight.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800" i="1" dirty="0" smtClean="0"/>
              <a:t>The </a:t>
            </a:r>
            <a:r>
              <a:rPr lang="en-US" sz="2800" b="1" i="1" u="sng" dirty="0" smtClean="0"/>
              <a:t>tiny</a:t>
            </a:r>
            <a:r>
              <a:rPr lang="en-US" sz="2800" i="1" dirty="0" smtClean="0"/>
              <a:t> crow collected objects for its nest.</a:t>
            </a:r>
            <a:br>
              <a:rPr lang="en-US" sz="2800" i="1" dirty="0" smtClean="0"/>
            </a:br>
            <a:r>
              <a:rPr lang="en-US" sz="2800" i="1" dirty="0" smtClean="0"/>
              <a:t>The </a:t>
            </a:r>
            <a:r>
              <a:rPr lang="en-US" sz="2800" b="1" i="1" u="sng" dirty="0" smtClean="0"/>
              <a:t>fat</a:t>
            </a:r>
            <a:r>
              <a:rPr lang="en-US" sz="2800" i="1" dirty="0" smtClean="0"/>
              <a:t> cat sat on the mat.</a:t>
            </a:r>
            <a:endParaRPr lang="en-AU" sz="2800" i="1" dirty="0" smtClean="0"/>
          </a:p>
          <a:p>
            <a:endParaRPr lang="en-AU" sz="2800" i="1" dirty="0" smtClean="0"/>
          </a:p>
          <a:p>
            <a:endParaRPr lang="en-US" sz="2800" i="1" dirty="0" smtClean="0"/>
          </a:p>
          <a:p>
            <a:endParaRPr lang="en-AU" sz="2800" i="1" dirty="0" smtClean="0"/>
          </a:p>
          <a:p>
            <a:endParaRPr lang="en-A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767179" y="1069076"/>
            <a:ext cx="2424821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size adjective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657" y="61764"/>
            <a:ext cx="693813" cy="679158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1895474"/>
            <a:ext cx="11845504" cy="4775289"/>
          </a:xfrm>
        </p:spPr>
        <p:txBody>
          <a:bodyPr>
            <a:normAutofit/>
          </a:bodyPr>
          <a:lstStyle/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i="1" dirty="0" smtClean="0"/>
              <a:t> </a:t>
            </a:r>
            <a:endParaRPr lang="en-AU" sz="2800" i="1" dirty="0"/>
          </a:p>
          <a:p>
            <a:endParaRPr lang="en-US" sz="2800" i="1" dirty="0"/>
          </a:p>
          <a:p>
            <a:endParaRPr lang="en-AU" sz="2800" i="1" dirty="0"/>
          </a:p>
          <a:p>
            <a:endParaRPr lang="en-AU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147378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can be put into categories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</a:t>
            </a:r>
            <a:r>
              <a:rPr lang="en-AU" dirty="0" smtClean="0">
                <a:latin typeface="Century Gothic" panose="020B0502020202020204" pitchFamily="34" charset="0"/>
              </a:rPr>
              <a:t>in based on their category.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 txBox="1">
            <a:spLocks/>
          </p:cNvSpPr>
          <p:nvPr/>
        </p:nvSpPr>
        <p:spPr>
          <a:xfrm>
            <a:off x="154907" y="2057400"/>
            <a:ext cx="9269648" cy="4613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 smtClean="0"/>
              <a:t>Shape</a:t>
            </a:r>
          </a:p>
          <a:p>
            <a:r>
              <a:rPr lang="en-US" sz="2800" dirty="0" smtClean="0"/>
              <a:t>Also describes the physical attributes of an object, usually using  two or three dimensional shape words. 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800" i="1" dirty="0" smtClean="0"/>
              <a:t>The boy put the ball in the </a:t>
            </a:r>
            <a:r>
              <a:rPr lang="en-US" sz="2800" b="1" i="1" u="sng" dirty="0" smtClean="0"/>
              <a:t>rectangular</a:t>
            </a:r>
            <a:r>
              <a:rPr lang="en-US" sz="2800" i="1" dirty="0" smtClean="0"/>
              <a:t> box.</a:t>
            </a:r>
            <a:br>
              <a:rPr lang="en-US" sz="2800" i="1" dirty="0" smtClean="0"/>
            </a:br>
            <a:r>
              <a:rPr lang="en-US" sz="2800" i="1" dirty="0" smtClean="0"/>
              <a:t>The animal in the painting had an </a:t>
            </a:r>
            <a:r>
              <a:rPr lang="en-US" sz="2800" b="1" i="1" u="sng" dirty="0" smtClean="0"/>
              <a:t>oval</a:t>
            </a:r>
            <a:r>
              <a:rPr lang="en-US" sz="2800" i="1" dirty="0" smtClean="0"/>
              <a:t> head.</a:t>
            </a:r>
            <a:endParaRPr lang="en-AU" sz="2800" i="1" dirty="0" smtClean="0"/>
          </a:p>
          <a:p>
            <a:endParaRPr lang="en-US" sz="2800" i="1" dirty="0" smtClean="0"/>
          </a:p>
          <a:p>
            <a:endParaRPr lang="en-AU" sz="2800" i="1" dirty="0" smtClean="0"/>
          </a:p>
          <a:p>
            <a:endParaRPr lang="en-A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767179" y="1069076"/>
            <a:ext cx="2424821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shape adjective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226" y="66844"/>
            <a:ext cx="693813" cy="679158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1895474"/>
            <a:ext cx="11845504" cy="4775289"/>
          </a:xfrm>
        </p:spPr>
        <p:txBody>
          <a:bodyPr>
            <a:normAutofit/>
          </a:bodyPr>
          <a:lstStyle/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i="1" dirty="0" smtClean="0"/>
              <a:t> </a:t>
            </a:r>
            <a:endParaRPr lang="en-AU" sz="2800" i="1" dirty="0"/>
          </a:p>
          <a:p>
            <a:endParaRPr lang="en-US" sz="2800" i="1" dirty="0"/>
          </a:p>
          <a:p>
            <a:endParaRPr lang="en-AU" sz="2800" i="1" dirty="0"/>
          </a:p>
          <a:p>
            <a:endParaRPr lang="en-AU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147378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can be put into categories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</a:t>
            </a:r>
            <a:r>
              <a:rPr lang="en-AU" dirty="0" smtClean="0">
                <a:latin typeface="Century Gothic" panose="020B0502020202020204" pitchFamily="34" charset="0"/>
              </a:rPr>
              <a:t>in based on their category.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 txBox="1">
            <a:spLocks/>
          </p:cNvSpPr>
          <p:nvPr/>
        </p:nvSpPr>
        <p:spPr>
          <a:xfrm>
            <a:off x="154907" y="1545672"/>
            <a:ext cx="11845504" cy="590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b="1" dirty="0" smtClean="0"/>
              <a:t>Age</a:t>
            </a:r>
          </a:p>
          <a:p>
            <a:r>
              <a:rPr lang="en-US" sz="2800" dirty="0" smtClean="0"/>
              <a:t>Describes how old the noun is.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800" i="1" dirty="0" smtClean="0"/>
              <a:t>John had an </a:t>
            </a:r>
            <a:r>
              <a:rPr lang="en-US" sz="2800" b="1" i="1" u="sng" dirty="0" smtClean="0"/>
              <a:t>old</a:t>
            </a:r>
            <a:r>
              <a:rPr lang="en-US" sz="2800" i="1" dirty="0" smtClean="0"/>
              <a:t> hat that he thought was lucky.</a:t>
            </a:r>
          </a:p>
          <a:p>
            <a:pPr marL="0" indent="0">
              <a:buNone/>
            </a:pPr>
            <a:r>
              <a:rPr lang="en-US" sz="2800" i="1" dirty="0" smtClean="0"/>
              <a:t>The </a:t>
            </a:r>
            <a:r>
              <a:rPr lang="en-US" sz="2800" b="1" i="1" u="sng" dirty="0" smtClean="0"/>
              <a:t>traditional</a:t>
            </a:r>
            <a:r>
              <a:rPr lang="en-US" sz="2800" i="1" dirty="0" smtClean="0"/>
              <a:t> dance was performed at the assembly.</a:t>
            </a:r>
            <a:endParaRPr lang="en-AU" sz="2800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2"/>
                </a:solidFill>
              </a:rPr>
              <a:t/>
            </a:r>
            <a:br>
              <a:rPr lang="en-US" sz="2800" i="1" dirty="0" smtClean="0">
                <a:solidFill>
                  <a:schemeClr val="accent2"/>
                </a:solidFill>
              </a:rPr>
            </a:br>
            <a:r>
              <a:rPr lang="en-AU" sz="2800" i="1" dirty="0" smtClean="0"/>
              <a:t> </a:t>
            </a:r>
          </a:p>
          <a:p>
            <a:endParaRPr lang="en-US" sz="2800" i="1" dirty="0" smtClean="0"/>
          </a:p>
          <a:p>
            <a:endParaRPr lang="en-AU" sz="2800" i="1" dirty="0" smtClean="0"/>
          </a:p>
          <a:p>
            <a:endParaRPr lang="en-A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767179" y="1069076"/>
            <a:ext cx="2424821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age adjective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657" y="84631"/>
            <a:ext cx="693813" cy="679158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1895474"/>
            <a:ext cx="11845504" cy="4775289"/>
          </a:xfrm>
        </p:spPr>
        <p:txBody>
          <a:bodyPr>
            <a:normAutofit/>
          </a:bodyPr>
          <a:lstStyle/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i="1" dirty="0" smtClean="0"/>
              <a:t> </a:t>
            </a:r>
            <a:endParaRPr lang="en-AU" sz="2800" i="1" dirty="0"/>
          </a:p>
          <a:p>
            <a:endParaRPr lang="en-US" sz="2800" i="1" dirty="0"/>
          </a:p>
          <a:p>
            <a:endParaRPr lang="en-AU" sz="2800" i="1" dirty="0"/>
          </a:p>
          <a:p>
            <a:endParaRPr lang="en-AU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147378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can be put into categories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</a:t>
            </a:r>
            <a:r>
              <a:rPr lang="en-AU" dirty="0" smtClean="0">
                <a:latin typeface="Century Gothic" panose="020B0502020202020204" pitchFamily="34" charset="0"/>
              </a:rPr>
              <a:t>in based on their category.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 txBox="1">
            <a:spLocks/>
          </p:cNvSpPr>
          <p:nvPr/>
        </p:nvSpPr>
        <p:spPr>
          <a:xfrm>
            <a:off x="154907" y="1714500"/>
            <a:ext cx="11845504" cy="495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b="1" dirty="0" smtClean="0"/>
              <a:t>Colour</a:t>
            </a:r>
          </a:p>
          <a:p>
            <a:r>
              <a:rPr lang="en-US" sz="2800" dirty="0" smtClean="0"/>
              <a:t>Describes the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of the noun.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800" i="1" dirty="0" smtClean="0"/>
              <a:t>Fred has a </a:t>
            </a:r>
            <a:r>
              <a:rPr lang="en-US" sz="2800" b="1" i="1" u="sng" dirty="0" smtClean="0"/>
              <a:t>red</a:t>
            </a:r>
            <a:r>
              <a:rPr lang="en-US" sz="2800" i="1" dirty="0" smtClean="0"/>
              <a:t> race car.</a:t>
            </a:r>
            <a:endParaRPr lang="en-AU" sz="2800" i="1" dirty="0" smtClean="0"/>
          </a:p>
          <a:p>
            <a:pPr marL="0" indent="0">
              <a:buNone/>
            </a:pPr>
            <a:r>
              <a:rPr lang="en-US" sz="2800" i="1" dirty="0" smtClean="0"/>
              <a:t>The tree has </a:t>
            </a:r>
            <a:r>
              <a:rPr lang="en-US" sz="2800" b="1" i="1" u="sng" dirty="0" smtClean="0"/>
              <a:t>green</a:t>
            </a:r>
            <a:r>
              <a:rPr lang="en-US" sz="2800" i="1" dirty="0" smtClean="0"/>
              <a:t> leaves.</a:t>
            </a:r>
            <a:endParaRPr lang="en-AU" sz="2800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2"/>
                </a:solidFill>
              </a:rPr>
              <a:t/>
            </a:r>
            <a:br>
              <a:rPr lang="en-US" sz="2800" i="1" dirty="0" smtClean="0">
                <a:solidFill>
                  <a:schemeClr val="accent2"/>
                </a:solidFill>
              </a:rPr>
            </a:br>
            <a:r>
              <a:rPr lang="en-AU" sz="2800" i="1" dirty="0" smtClean="0"/>
              <a:t> </a:t>
            </a:r>
          </a:p>
          <a:p>
            <a:endParaRPr lang="en-US" sz="2800" i="1" dirty="0" smtClean="0"/>
          </a:p>
          <a:p>
            <a:endParaRPr lang="en-AU" sz="2800" i="1" dirty="0" smtClean="0"/>
          </a:p>
          <a:p>
            <a:endParaRPr lang="en-A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767179" y="1069076"/>
            <a:ext cx="2424821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colour adjective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682" y="66844"/>
            <a:ext cx="693813" cy="679158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1895474"/>
            <a:ext cx="9165738" cy="4775289"/>
          </a:xfrm>
        </p:spPr>
        <p:txBody>
          <a:bodyPr>
            <a:normAutofit/>
          </a:bodyPr>
          <a:lstStyle/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i="1" dirty="0" smtClean="0"/>
              <a:t> </a:t>
            </a:r>
            <a:endParaRPr lang="en-AU" sz="2800" i="1" dirty="0"/>
          </a:p>
          <a:p>
            <a:endParaRPr lang="en-US" sz="2800" i="1" dirty="0"/>
          </a:p>
          <a:p>
            <a:endParaRPr lang="en-AU" sz="2800" i="1" dirty="0"/>
          </a:p>
          <a:p>
            <a:endParaRPr lang="en-AU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147378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can be put into categories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</a:t>
            </a:r>
            <a:r>
              <a:rPr lang="en-AU" dirty="0" smtClean="0">
                <a:latin typeface="Century Gothic" panose="020B0502020202020204" pitchFamily="34" charset="0"/>
              </a:rPr>
              <a:t>in based on their category.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 txBox="1">
            <a:spLocks/>
          </p:cNvSpPr>
          <p:nvPr/>
        </p:nvSpPr>
        <p:spPr>
          <a:xfrm>
            <a:off x="154907" y="1843116"/>
            <a:ext cx="9778802" cy="5513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b="1" dirty="0" smtClean="0"/>
              <a:t>Material</a:t>
            </a:r>
          </a:p>
          <a:p>
            <a:r>
              <a:rPr lang="en-US" sz="2800" dirty="0" smtClean="0"/>
              <a:t>Also describes the physical attributes of an object, usually using  what the noun is made of. 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800" i="1" dirty="0" smtClean="0"/>
              <a:t>The </a:t>
            </a:r>
            <a:r>
              <a:rPr lang="en-US" sz="2800" b="1" i="1" u="sng" dirty="0" smtClean="0"/>
              <a:t>wooden</a:t>
            </a:r>
            <a:r>
              <a:rPr lang="en-US" sz="2800" i="1" dirty="0" smtClean="0"/>
              <a:t> horse was a gift from his grandparents.</a:t>
            </a:r>
          </a:p>
          <a:p>
            <a:pPr marL="0" indent="0">
              <a:buNone/>
            </a:pPr>
            <a:r>
              <a:rPr lang="en-US" sz="2800" i="1" dirty="0" smtClean="0"/>
              <a:t>Tina loves to eat </a:t>
            </a:r>
            <a:r>
              <a:rPr lang="en-US" sz="2800" b="1" i="1" u="sng" dirty="0" smtClean="0"/>
              <a:t>chocolate</a:t>
            </a:r>
            <a:r>
              <a:rPr lang="en-US" sz="2800" i="1" dirty="0" smtClean="0"/>
              <a:t> cake.</a:t>
            </a:r>
            <a:endParaRPr lang="en-AU" sz="2800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2"/>
                </a:solidFill>
              </a:rPr>
              <a:t/>
            </a:r>
            <a:br>
              <a:rPr lang="en-US" sz="2800" i="1" dirty="0" smtClean="0">
                <a:solidFill>
                  <a:schemeClr val="accent2"/>
                </a:solidFill>
              </a:rPr>
            </a:br>
            <a:r>
              <a:rPr lang="en-AU" sz="2800" i="1" dirty="0" smtClean="0"/>
              <a:t> </a:t>
            </a:r>
          </a:p>
          <a:p>
            <a:endParaRPr lang="en-US" sz="2800" i="1" dirty="0" smtClean="0"/>
          </a:p>
          <a:p>
            <a:endParaRPr lang="en-AU" sz="2800" i="1" dirty="0" smtClean="0"/>
          </a:p>
          <a:p>
            <a:endParaRPr lang="en-A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767179" y="1069076"/>
            <a:ext cx="2424821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material adjective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657" y="66844"/>
            <a:ext cx="693813" cy="679158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1895474"/>
            <a:ext cx="11845504" cy="4775289"/>
          </a:xfrm>
        </p:spPr>
        <p:txBody>
          <a:bodyPr>
            <a:normAutofit/>
          </a:bodyPr>
          <a:lstStyle/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i="1" dirty="0" smtClean="0"/>
              <a:t> </a:t>
            </a:r>
            <a:endParaRPr lang="en-AU" sz="2800" i="1" dirty="0"/>
          </a:p>
          <a:p>
            <a:endParaRPr lang="en-US" sz="2800" i="1" dirty="0"/>
          </a:p>
          <a:p>
            <a:endParaRPr lang="en-AU" sz="2800" i="1" dirty="0"/>
          </a:p>
          <a:p>
            <a:endParaRPr lang="en-AU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147378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can be put into categories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</a:t>
            </a:r>
            <a:r>
              <a:rPr lang="en-AU" dirty="0" smtClean="0">
                <a:latin typeface="Century Gothic" panose="020B0502020202020204" pitchFamily="34" charset="0"/>
              </a:rPr>
              <a:t>in based on their category.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 txBox="1">
            <a:spLocks/>
          </p:cNvSpPr>
          <p:nvPr/>
        </p:nvSpPr>
        <p:spPr>
          <a:xfrm>
            <a:off x="195514" y="1514500"/>
            <a:ext cx="9280995" cy="590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b="1" i="1" dirty="0" smtClean="0"/>
              <a:t>Qualifier/purpose</a:t>
            </a:r>
            <a:endParaRPr lang="en-AU" sz="2800" b="1" i="1" dirty="0">
              <a:solidFill>
                <a:schemeClr val="accent2"/>
              </a:solidFill>
            </a:endParaRPr>
          </a:p>
          <a:p>
            <a:r>
              <a:rPr lang="en-AU" sz="2400" dirty="0" smtClean="0"/>
              <a:t>A qualifier is a also known as an ‘adjectival noun’- a noun that is used to describe other nouns. </a:t>
            </a:r>
          </a:p>
          <a:p>
            <a:r>
              <a:rPr lang="en-AU" sz="2400" dirty="0" smtClean="0"/>
              <a:t>Any adjective ending in </a:t>
            </a:r>
            <a:r>
              <a:rPr lang="en-AU" sz="2400" i="1" dirty="0" smtClean="0"/>
              <a:t>–</a:t>
            </a:r>
            <a:r>
              <a:rPr lang="en-AU" sz="2400" i="1" dirty="0" err="1" smtClean="0"/>
              <a:t>ing</a:t>
            </a:r>
            <a:r>
              <a:rPr lang="en-AU" sz="2400" i="1" dirty="0" smtClean="0"/>
              <a:t> </a:t>
            </a:r>
            <a:r>
              <a:rPr lang="en-AU" sz="2400" dirty="0" smtClean="0"/>
              <a:t>may also function as a qualifier, as long as they describe the purpose of the noun.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800" i="1" dirty="0" smtClean="0"/>
              <a:t>She wore a green </a:t>
            </a:r>
            <a:r>
              <a:rPr lang="en-US" sz="2800" b="1" i="1" u="sng" dirty="0" smtClean="0"/>
              <a:t>evening</a:t>
            </a:r>
            <a:r>
              <a:rPr lang="en-US" sz="2800" i="1" dirty="0" smtClean="0"/>
              <a:t> gown.</a:t>
            </a:r>
          </a:p>
          <a:p>
            <a:pPr marL="0" indent="0">
              <a:buNone/>
            </a:pPr>
            <a:r>
              <a:rPr lang="en-US" sz="2800" i="1" dirty="0" smtClean="0"/>
              <a:t>He had a red </a:t>
            </a:r>
            <a:r>
              <a:rPr lang="en-US" sz="2800" b="1" i="1" u="sng" dirty="0" smtClean="0"/>
              <a:t>sports</a:t>
            </a:r>
            <a:r>
              <a:rPr lang="en-US" sz="2800" i="1" dirty="0" smtClean="0"/>
              <a:t> car. </a:t>
            </a:r>
          </a:p>
          <a:p>
            <a:pPr marL="0" indent="0">
              <a:buNone/>
            </a:pPr>
            <a:r>
              <a:rPr lang="en-US" sz="2800" i="1" dirty="0" smtClean="0"/>
              <a:t>They went to see the talented </a:t>
            </a:r>
            <a:r>
              <a:rPr lang="en-US" sz="2800" b="1" i="1" u="sng" dirty="0" smtClean="0"/>
              <a:t>marching</a:t>
            </a:r>
            <a:r>
              <a:rPr lang="en-US" sz="2800" i="1" dirty="0" smtClean="0"/>
              <a:t> band. </a:t>
            </a:r>
          </a:p>
          <a:p>
            <a:pPr marL="0" indent="0">
              <a:buNone/>
            </a:pPr>
            <a:r>
              <a:rPr lang="en-US" sz="2800" i="1" dirty="0" smtClean="0"/>
              <a:t>The </a:t>
            </a:r>
            <a:r>
              <a:rPr lang="en-US" sz="2800" b="1" i="1" u="sng" dirty="0" smtClean="0"/>
              <a:t>weather</a:t>
            </a:r>
            <a:r>
              <a:rPr lang="en-US" sz="2800" i="1" dirty="0" smtClean="0"/>
              <a:t> machine was broken.</a:t>
            </a:r>
            <a:r>
              <a:rPr lang="en-US" sz="2800" i="1" dirty="0" smtClean="0">
                <a:solidFill>
                  <a:schemeClr val="accent2"/>
                </a:solidFill>
              </a:rPr>
              <a:t/>
            </a:r>
            <a:br>
              <a:rPr lang="en-US" sz="2800" i="1" dirty="0" smtClean="0">
                <a:solidFill>
                  <a:schemeClr val="accent2"/>
                </a:solidFill>
              </a:rPr>
            </a:br>
            <a:r>
              <a:rPr lang="en-AU" sz="2800" i="1" dirty="0" smtClean="0"/>
              <a:t> </a:t>
            </a:r>
          </a:p>
          <a:p>
            <a:endParaRPr lang="en-US" sz="2800" i="1" dirty="0" smtClean="0"/>
          </a:p>
          <a:p>
            <a:endParaRPr lang="en-AU" sz="2800" i="1" dirty="0" smtClean="0"/>
          </a:p>
          <a:p>
            <a:endParaRPr lang="en-A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767179" y="1069076"/>
            <a:ext cx="2424821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a qualifier?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qualifier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54" y="79560"/>
            <a:ext cx="693813" cy="679158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843940"/>
            <a:ext cx="11845504" cy="590441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 i="1" dirty="0" smtClean="0"/>
              <a:t>When using multiple adjectives, use them in order of their categories from left to right.</a:t>
            </a:r>
            <a:endParaRPr lang="en-US" sz="2800" i="1" dirty="0"/>
          </a:p>
          <a:p>
            <a:endParaRPr lang="en-US" sz="2800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B050"/>
                </a:solidFill>
              </a:rPr>
              <a:t>Example:</a:t>
            </a:r>
          </a:p>
          <a:p>
            <a:pPr algn="ctr"/>
            <a:r>
              <a:rPr lang="en-US" sz="2800" i="1" dirty="0" smtClean="0"/>
              <a:t>An 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expensive,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7030A0"/>
                </a:solidFill>
              </a:rPr>
              <a:t>red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FF66FF"/>
                </a:solidFill>
              </a:rPr>
              <a:t>European</a:t>
            </a:r>
            <a:r>
              <a:rPr lang="en-US" sz="2800" b="1" i="1" dirty="0" smtClean="0"/>
              <a:t> </a:t>
            </a:r>
            <a:r>
              <a:rPr lang="en-AU" sz="2800" b="1" i="1" dirty="0" smtClean="0">
                <a:solidFill>
                  <a:srgbClr val="00B050"/>
                </a:solidFill>
              </a:rPr>
              <a:t>sports</a:t>
            </a:r>
            <a:r>
              <a:rPr lang="en-AU" sz="2800" i="1" dirty="0" smtClean="0"/>
              <a:t> car drove past. </a:t>
            </a:r>
            <a:endParaRPr lang="en-AU" sz="2800" i="1" dirty="0"/>
          </a:p>
          <a:p>
            <a:pPr marL="0" indent="0">
              <a:buNone/>
            </a:pP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AU" sz="2800" i="1" dirty="0" smtClean="0"/>
              <a:t> </a:t>
            </a:r>
          </a:p>
          <a:p>
            <a:endParaRPr lang="en-US" sz="2800" i="1" dirty="0" smtClean="0"/>
          </a:p>
          <a:p>
            <a:endParaRPr lang="en-AU" sz="2800" i="1" dirty="0"/>
          </a:p>
          <a:p>
            <a:endParaRPr lang="en-AU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506681" y="3178903"/>
            <a:ext cx="587087" cy="1234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99064" y="3288934"/>
            <a:ext cx="145473" cy="11244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B6FA8A-670A-49B8-AD59-647B34128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399367"/>
              </p:ext>
            </p:extLst>
          </p:nvPr>
        </p:nvGraphicFramePr>
        <p:xfrm>
          <a:off x="466901" y="4530253"/>
          <a:ext cx="11533510" cy="71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18931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325" y="6335115"/>
            <a:ext cx="1246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Use the categories above to stimulate students to generate adjectives. Some have been provided on the next slide.</a:t>
            </a:r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03619" y="3168495"/>
            <a:ext cx="1884217" cy="1244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77659" y="3241458"/>
            <a:ext cx="1884217" cy="1244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04809" y="3161978"/>
            <a:ext cx="2670464" cy="13243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380218" y="3207578"/>
            <a:ext cx="2875171" cy="1233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598" y="106349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CBD542F-2C3B-4D4F-A5E8-32740F48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85122"/>
              </p:ext>
            </p:extLst>
          </p:nvPr>
        </p:nvGraphicFramePr>
        <p:xfrm>
          <a:off x="159870" y="460053"/>
          <a:ext cx="11910209" cy="595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94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532721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99005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53746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42138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9102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9102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9102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249929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32113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633858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/Purpose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  <a:tr h="590622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stunning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grand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squat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immortal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turquoise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Egyptian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wooden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diving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pool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68347"/>
                  </a:ext>
                </a:extLst>
              </a:tr>
              <a:tr h="590622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breathtaking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tiny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oblong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ancient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apple-red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gold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umbrella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stand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024094"/>
                  </a:ext>
                </a:extLst>
              </a:tr>
              <a:tr h="590622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hideous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miniscule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circular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retired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opaque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Australian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rayon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football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jersey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655206"/>
                  </a:ext>
                </a:extLst>
              </a:tr>
              <a:tr h="590622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many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broken down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expansive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box-like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mortal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beige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Jewish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concrete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care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226033"/>
                  </a:ext>
                </a:extLst>
              </a:tr>
              <a:tr h="590622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eight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scrumptious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enormous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lumpy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antique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coal-black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South American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cotton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hair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products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830138"/>
                  </a:ext>
                </a:extLst>
              </a:tr>
              <a:tr h="590622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valuable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wide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billowy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young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magenta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Chinese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leather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marker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box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891493"/>
                  </a:ext>
                </a:extLst>
              </a:tr>
              <a:tr h="590622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my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humorous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heavy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cylindrical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modern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transparent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French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copper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card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game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565238"/>
                  </a:ext>
                </a:extLst>
              </a:tr>
              <a:tr h="590622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our 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peaceful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big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dwarf-like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wheat-coloured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Spanish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library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book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58940"/>
                  </a:ext>
                </a:extLst>
              </a:tr>
              <a:tr h="590622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 few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uninteresting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narrow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flat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middle-aged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brown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American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nylon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grandmother’s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recipe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8842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606" y="6488668"/>
            <a:ext cx="106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Reference: Writing Matters (William Van Cleave, 2018)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66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5210" y="369331"/>
            <a:ext cx="8858464" cy="158138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We start with the </a:t>
            </a:r>
            <a:r>
              <a:rPr lang="en-AU" b="1" u="sng" dirty="0">
                <a:latin typeface="Century Gothic" panose="020B0502020202020204" pitchFamily="34" charset="0"/>
              </a:rPr>
              <a:t>determiner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 and end with the </a:t>
            </a:r>
            <a:r>
              <a:rPr lang="en-AU" b="1" u="sng" dirty="0">
                <a:latin typeface="Century Gothic" panose="020B0502020202020204" pitchFamily="34" charset="0"/>
              </a:rPr>
              <a:t>noun</a:t>
            </a:r>
            <a:r>
              <a:rPr lang="en-AU" dirty="0" smtClean="0"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613" y="4261949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66901" y="497362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pool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356153" y="4019821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7826" y="822181"/>
            <a:ext cx="2392585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If the words ‘stunning’ and ‘turquoise’ are swapped in the </a:t>
            </a:r>
            <a:r>
              <a:rPr lang="en-AU" sz="1400" dirty="0" smtClean="0">
                <a:latin typeface="Century Gothic" panose="020B0502020202020204" pitchFamily="34" charset="0"/>
              </a:rPr>
              <a:t>noun phrase, </a:t>
            </a:r>
            <a:r>
              <a:rPr lang="en-AU" sz="1400" dirty="0">
                <a:latin typeface="Century Gothic" panose="020B0502020202020204" pitchFamily="34" charset="0"/>
              </a:rPr>
              <a:t>would the sentence still be correct? Explain your answer.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3625" y="4973627"/>
            <a:ext cx="860129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Century Gothic" panose="020B0502020202020204" pitchFamily="34" charset="0"/>
              </a:rPr>
              <a:t>A</a:t>
            </a:r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stunning</a:t>
            </a:r>
            <a:r>
              <a:rPr lang="en-AU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turquoise</a:t>
            </a:r>
            <a:r>
              <a:rPr lang="en-AU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swimming </a:t>
            </a:r>
            <a:r>
              <a:rPr lang="en-AU" sz="2400" b="1" dirty="0" smtClean="0">
                <a:latin typeface="Century Gothic" panose="020B0502020202020204" pitchFamily="34" charset="0"/>
              </a:rPr>
              <a:t>pool</a:t>
            </a:r>
            <a:endParaRPr lang="en-AU" sz="24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392" y="86443"/>
            <a:ext cx="693813" cy="679158"/>
          </a:xfrm>
          <a:prstGeom prst="rect">
            <a:avLst/>
          </a:prstGeom>
        </p:spPr>
      </p:pic>
      <p:pic>
        <p:nvPicPr>
          <p:cNvPr id="2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288" y="86443"/>
            <a:ext cx="674079" cy="674079"/>
          </a:xfrm>
          <a:prstGeom prst="rect">
            <a:avLst/>
          </a:prstGeom>
        </p:spPr>
      </p:pic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6FB6FA8A-670A-49B8-AD59-647B34128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3138"/>
              </p:ext>
            </p:extLst>
          </p:nvPr>
        </p:nvGraphicFramePr>
        <p:xfrm>
          <a:off x="503583" y="3252172"/>
          <a:ext cx="11533510" cy="71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18931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pic>
        <p:nvPicPr>
          <p:cNvPr id="5122" name="Picture 2" descr="What is the Best Type of Swimming Pool for My Home? - Leisure Pools Europe">
            <a:extLst>
              <a:ext uri="{FF2B5EF4-FFF2-40B4-BE49-F238E27FC236}">
                <a16:creationId xmlns:a16="http://schemas.microsoft.com/office/drawing/2014/main" id="{C0883D7A-A5DD-47BD-95BE-B0F3AC84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4" y="5384207"/>
            <a:ext cx="1480598" cy="9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2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75855"/>
            <a:ext cx="674078" cy="67407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75855"/>
            <a:ext cx="674078" cy="67407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49933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289613" y="4261949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66901" y="497362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jersey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356153" y="4019821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1078" y="822181"/>
            <a:ext cx="2379333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If I take out the word </a:t>
            </a:r>
            <a:r>
              <a:rPr lang="en-AU" sz="1400" dirty="0" smtClean="0">
                <a:latin typeface="Century Gothic" panose="020B0502020202020204" pitchFamily="34" charset="0"/>
              </a:rPr>
              <a:t>‘large’ </a:t>
            </a:r>
            <a:r>
              <a:rPr lang="en-AU" sz="1400" dirty="0">
                <a:latin typeface="Century Gothic" panose="020B0502020202020204" pitchFamily="34" charset="0"/>
              </a:rPr>
              <a:t>from this </a:t>
            </a:r>
            <a:r>
              <a:rPr lang="en-AU" sz="1400" dirty="0" smtClean="0">
                <a:latin typeface="Century Gothic" panose="020B0502020202020204" pitchFamily="34" charset="0"/>
              </a:rPr>
              <a:t>noun phrase </a:t>
            </a:r>
            <a:r>
              <a:rPr lang="en-AU" sz="1400" dirty="0">
                <a:latin typeface="Century Gothic" panose="020B0502020202020204" pitchFamily="34" charset="0"/>
              </a:rPr>
              <a:t>and add the word </a:t>
            </a:r>
            <a:r>
              <a:rPr lang="en-AU" sz="1400" dirty="0" smtClean="0">
                <a:latin typeface="Century Gothic" panose="020B0502020202020204" pitchFamily="34" charset="0"/>
              </a:rPr>
              <a:t>‘cotton’, </a:t>
            </a:r>
            <a:r>
              <a:rPr lang="en-AU" sz="1400" dirty="0">
                <a:latin typeface="Century Gothic" panose="020B0502020202020204" pitchFamily="34" charset="0"/>
              </a:rPr>
              <a:t>where should the new word be placed in the sentence?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3625" y="4973627"/>
            <a:ext cx="860129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Century Gothic" panose="020B0502020202020204" pitchFamily="34" charset="0"/>
              </a:rPr>
              <a:t>The</a:t>
            </a:r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large,</a:t>
            </a:r>
            <a:r>
              <a:rPr lang="en-AU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yellow</a:t>
            </a:r>
            <a:r>
              <a:rPr lang="en-AU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football </a:t>
            </a:r>
            <a:r>
              <a:rPr lang="en-AU" sz="2400" b="1" dirty="0" smtClean="0">
                <a:latin typeface="Century Gothic" panose="020B0502020202020204" pitchFamily="34" charset="0"/>
              </a:rPr>
              <a:t>jersey</a:t>
            </a:r>
            <a:endParaRPr lang="en-AU" sz="24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392" y="86443"/>
            <a:ext cx="693813" cy="679158"/>
          </a:xfrm>
          <a:prstGeom prst="rect">
            <a:avLst/>
          </a:prstGeom>
        </p:spPr>
      </p:pic>
      <p:pic>
        <p:nvPicPr>
          <p:cNvPr id="2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288" y="86443"/>
            <a:ext cx="674079" cy="674079"/>
          </a:xfrm>
          <a:prstGeom prst="rect">
            <a:avLst/>
          </a:prstGeom>
        </p:spPr>
      </p:pic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  <p:pic>
        <p:nvPicPr>
          <p:cNvPr id="4098" name="Picture 2" descr="Australia 2020/21 Mens Home Jersey | Rebel Sport">
            <a:extLst>
              <a:ext uri="{FF2B5EF4-FFF2-40B4-BE49-F238E27FC236}">
                <a16:creationId xmlns:a16="http://schemas.microsoft.com/office/drawing/2014/main" id="{98C20504-4238-43C7-A832-14285192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9" y="5346780"/>
            <a:ext cx="1402866" cy="14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6FB6FA8A-670A-49B8-AD59-647B34128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43971"/>
              </p:ext>
            </p:extLst>
          </p:nvPr>
        </p:nvGraphicFramePr>
        <p:xfrm>
          <a:off x="503583" y="3252172"/>
          <a:ext cx="11533510" cy="71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18931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5210" y="369331"/>
            <a:ext cx="8858464" cy="163364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We start with the </a:t>
            </a:r>
            <a:r>
              <a:rPr lang="en-AU" b="1" u="sng" dirty="0">
                <a:latin typeface="Century Gothic" panose="020B0502020202020204" pitchFamily="34" charset="0"/>
              </a:rPr>
              <a:t>determiner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 and end with the </a:t>
            </a:r>
            <a:r>
              <a:rPr lang="en-AU" b="1" u="sng" dirty="0">
                <a:latin typeface="Century Gothic" panose="020B0502020202020204" pitchFamily="34" charset="0"/>
              </a:rPr>
              <a:t>noun</a:t>
            </a:r>
            <a:r>
              <a:rPr lang="en-AU" dirty="0" smtClean="0"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289613" y="4261949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66901" y="497362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</a:t>
            </a:r>
            <a:r>
              <a:rPr lang="en-AU" b="1" dirty="0" smtClean="0">
                <a:latin typeface="Century Gothic" panose="020B0502020202020204" pitchFamily="34" charset="0"/>
              </a:rPr>
              <a:t>woman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432468" y="4035636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1078" y="822181"/>
            <a:ext cx="2379333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If I take out the word </a:t>
            </a:r>
            <a:r>
              <a:rPr lang="en-AU" sz="1400" dirty="0" smtClean="0">
                <a:latin typeface="Century Gothic" panose="020B0502020202020204" pitchFamily="34" charset="0"/>
              </a:rPr>
              <a:t>‘kind’ </a:t>
            </a:r>
            <a:r>
              <a:rPr lang="en-AU" sz="1400" dirty="0">
                <a:latin typeface="Century Gothic" panose="020B0502020202020204" pitchFamily="34" charset="0"/>
              </a:rPr>
              <a:t>from this </a:t>
            </a:r>
            <a:r>
              <a:rPr lang="en-AU" sz="1400" dirty="0" smtClean="0">
                <a:latin typeface="Century Gothic" panose="020B0502020202020204" pitchFamily="34" charset="0"/>
              </a:rPr>
              <a:t>noun phrase </a:t>
            </a:r>
            <a:r>
              <a:rPr lang="en-AU" sz="1400" dirty="0">
                <a:latin typeface="Century Gothic" panose="020B0502020202020204" pitchFamily="34" charset="0"/>
              </a:rPr>
              <a:t>and add the word </a:t>
            </a:r>
            <a:r>
              <a:rPr lang="en-AU" sz="1400" dirty="0" smtClean="0">
                <a:latin typeface="Century Gothic" panose="020B0502020202020204" pitchFamily="34" charset="0"/>
              </a:rPr>
              <a:t>‘middle-aged’, how would the sentence read? Why?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3625" y="4973627"/>
            <a:ext cx="860129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Century Gothic" panose="020B0502020202020204" pitchFamily="34" charset="0"/>
              </a:rPr>
              <a:t>A</a:t>
            </a:r>
            <a:r>
              <a:rPr lang="en-A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friendly, kind</a:t>
            </a:r>
            <a:r>
              <a:rPr lang="en-A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 smtClean="0">
                <a:latin typeface="Century Gothic" panose="020B0502020202020204" pitchFamily="34" charset="0"/>
              </a:rPr>
              <a:t>woman</a:t>
            </a:r>
            <a:endParaRPr lang="en-AU" sz="24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392" y="86443"/>
            <a:ext cx="693813" cy="679158"/>
          </a:xfrm>
          <a:prstGeom prst="rect">
            <a:avLst/>
          </a:prstGeom>
        </p:spPr>
      </p:pic>
      <p:pic>
        <p:nvPicPr>
          <p:cNvPr id="2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288" y="86443"/>
            <a:ext cx="674079" cy="674079"/>
          </a:xfrm>
          <a:prstGeom prst="rect">
            <a:avLst/>
          </a:prstGeom>
        </p:spPr>
      </p:pic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4" y="5380155"/>
            <a:ext cx="877910" cy="131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6FB6FA8A-670A-49B8-AD59-647B34128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64087"/>
              </p:ext>
            </p:extLst>
          </p:nvPr>
        </p:nvGraphicFramePr>
        <p:xfrm>
          <a:off x="503583" y="3252172"/>
          <a:ext cx="11533510" cy="71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18931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5210" y="369331"/>
            <a:ext cx="8858464" cy="159880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We start with the </a:t>
            </a:r>
            <a:r>
              <a:rPr lang="en-AU" b="1" u="sng" dirty="0">
                <a:latin typeface="Century Gothic" panose="020B0502020202020204" pitchFamily="34" charset="0"/>
              </a:rPr>
              <a:t>determiner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 and end with the </a:t>
            </a:r>
            <a:r>
              <a:rPr lang="en-AU" b="1" u="sng" dirty="0">
                <a:latin typeface="Century Gothic" panose="020B0502020202020204" pitchFamily="34" charset="0"/>
              </a:rPr>
              <a:t>noun</a:t>
            </a:r>
            <a:r>
              <a:rPr lang="en-AU" dirty="0" smtClean="0"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191589" y="4673702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0702" y="531984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Ute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5370" y="5323271"/>
            <a:ext cx="860129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Century Gothic" panose="020B0502020202020204" pitchFamily="34" charset="0"/>
              </a:rPr>
              <a:t>The</a:t>
            </a:r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old,</a:t>
            </a:r>
            <a:r>
              <a:rPr lang="en-A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 smtClean="0">
                <a:solidFill>
                  <a:srgbClr val="FF66FF"/>
                </a:solidFill>
                <a:latin typeface="Century Gothic" panose="020B0502020202020204" pitchFamily="34" charset="0"/>
              </a:rPr>
              <a:t>American</a:t>
            </a:r>
            <a:r>
              <a:rPr lang="en-A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large</a:t>
            </a:r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dirty="0" smtClean="0">
                <a:latin typeface="Century Gothic" panose="020B0502020202020204" pitchFamily="34" charset="0"/>
              </a:rPr>
              <a:t>ute</a:t>
            </a:r>
            <a:endParaRPr lang="en-AU" sz="2400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449076" y="4350642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24905" y="1412409"/>
            <a:ext cx="2612187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the </a:t>
            </a:r>
            <a:r>
              <a:rPr lang="en-AU" sz="1400" dirty="0" smtClean="0">
                <a:latin typeface="Century Gothic" panose="020B0502020202020204" pitchFamily="34" charset="0"/>
              </a:rPr>
              <a:t>noun phrase wrong</a:t>
            </a:r>
            <a:r>
              <a:rPr lang="en-AU" sz="1400" dirty="0">
                <a:latin typeface="Century Gothic" panose="020B0502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order should the adjectives have been placed in? Write the answer on your whiteboard.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899" y="13085"/>
            <a:ext cx="674078" cy="674078"/>
          </a:xfrm>
          <a:prstGeom prst="rect">
            <a:avLst/>
          </a:prstGeom>
        </p:spPr>
      </p:pic>
      <p:pic>
        <p:nvPicPr>
          <p:cNvPr id="2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488" y="47351"/>
            <a:ext cx="674079" cy="674079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9626" y="47351"/>
            <a:ext cx="674078" cy="674078"/>
          </a:xfrm>
          <a:prstGeom prst="rect">
            <a:avLst/>
          </a:prstGeom>
        </p:spPr>
      </p:pic>
      <p:pic>
        <p:nvPicPr>
          <p:cNvPr id="3" name="Picture 2" descr="Car Valuations Perth | Sell My Used Car | Westside Auto Wholesale">
            <a:extLst>
              <a:ext uri="{FF2B5EF4-FFF2-40B4-BE49-F238E27FC236}">
                <a16:creationId xmlns:a16="http://schemas.microsoft.com/office/drawing/2014/main" id="{6B22B42C-D6F0-4B45-AF7B-80CA800E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90" y="5065675"/>
            <a:ext cx="1164241" cy="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88D1BE0-DCEB-4112-BCD2-5334E4066015}"/>
              </a:ext>
            </a:extLst>
          </p:cNvPr>
          <p:cNvSpPr txBox="1"/>
          <p:nvPr/>
        </p:nvSpPr>
        <p:spPr>
          <a:xfrm>
            <a:off x="2883441" y="6113355"/>
            <a:ext cx="741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highlight>
                  <a:srgbClr val="FFFF00"/>
                </a:highlight>
              </a:rPr>
              <a:t>These adjectives are in the wrong order!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BCACDFF-26AF-43F7-B0D4-530E98425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9353" y="35731"/>
            <a:ext cx="674079" cy="674079"/>
          </a:xfrm>
          <a:prstGeom prst="rect">
            <a:avLst/>
          </a:prstGeom>
        </p:spPr>
      </p:pic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6FB6FA8A-670A-49B8-AD59-647B34128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53367"/>
              </p:ext>
            </p:extLst>
          </p:nvPr>
        </p:nvGraphicFramePr>
        <p:xfrm>
          <a:off x="503583" y="3252172"/>
          <a:ext cx="11533510" cy="71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18931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5210" y="369331"/>
            <a:ext cx="8858464" cy="1534103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We start with the </a:t>
            </a:r>
            <a:r>
              <a:rPr lang="en-AU" b="1" u="sng" dirty="0">
                <a:latin typeface="Century Gothic" panose="020B0502020202020204" pitchFamily="34" charset="0"/>
              </a:rPr>
              <a:t>determiner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 and end with the </a:t>
            </a:r>
            <a:r>
              <a:rPr lang="en-AU" b="1" u="sng" dirty="0">
                <a:latin typeface="Century Gothic" panose="020B0502020202020204" pitchFamily="34" charset="0"/>
              </a:rPr>
              <a:t>noun</a:t>
            </a:r>
            <a:r>
              <a:rPr lang="en-AU" dirty="0" smtClean="0"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3529947"/>
            <a:ext cx="99020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</a:t>
            </a:r>
            <a:r>
              <a:rPr lang="en-AU" sz="2600" dirty="0" smtClean="0">
                <a:latin typeface="Century Gothic" panose="020B0502020202020204" pitchFamily="34" charset="0"/>
              </a:rPr>
              <a:t>large, blue, </a:t>
            </a:r>
            <a:r>
              <a:rPr lang="en-AU" sz="2600" dirty="0">
                <a:latin typeface="Century Gothic" panose="020B0502020202020204" pitchFamily="34" charset="0"/>
              </a:rPr>
              <a:t>wooden </a:t>
            </a:r>
            <a:r>
              <a:rPr lang="en-AU" sz="2600" dirty="0" smtClean="0">
                <a:latin typeface="Century Gothic" panose="020B0502020202020204" pitchFamily="34" charset="0"/>
              </a:rPr>
              <a:t> </a:t>
            </a:r>
            <a:r>
              <a:rPr lang="en-AU" sz="2600" b="1" u="sng" dirty="0" smtClean="0">
                <a:latin typeface="Century Gothic" panose="020B0502020202020204" pitchFamily="34" charset="0"/>
              </a:rPr>
              <a:t>house</a:t>
            </a:r>
            <a:r>
              <a:rPr lang="en-AU" sz="2600" dirty="0" smtClean="0">
                <a:latin typeface="Century Gothic" panose="020B0502020202020204" pitchFamily="34" charset="0"/>
              </a:rPr>
              <a:t> </a:t>
            </a:r>
            <a:r>
              <a:rPr lang="en-AU" sz="2600" dirty="0">
                <a:latin typeface="Century Gothic" panose="020B0502020202020204" pitchFamily="34" charset="0"/>
              </a:rPr>
              <a:t>was the biggest in the street.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54465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An 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orange, 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plastic 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coat 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 </a:t>
            </a:r>
            <a:r>
              <a:rPr lang="en-AU" sz="2600" b="1" u="sng" dirty="0" smtClean="0">
                <a:latin typeface="Century Gothic" panose="020B0502020202020204" pitchFamily="34" charset="0"/>
                <a:ea typeface="+mn-ea"/>
              </a:rPr>
              <a:t>stand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 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stood in the entry way to the house.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545808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My 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loveable, 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old,  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American </a:t>
            </a:r>
            <a:r>
              <a:rPr lang="en-AU" sz="2600" b="1" u="sng" dirty="0">
                <a:latin typeface="Century Gothic" panose="020B0502020202020204" pitchFamily="34" charset="0"/>
                <a:ea typeface="+mn-ea"/>
              </a:rPr>
              <a:t>grandmother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 came to visit.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6" y="2231565"/>
            <a:ext cx="87178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Find the adjectives for the underlined noun in each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adjectives on your whiteboard.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r>
              <a:rPr lang="en-AU" sz="1400" dirty="0" smtClean="0">
                <a:latin typeface="Century Gothic" panose="020B0502020202020204" pitchFamily="34" charset="0"/>
              </a:rPr>
              <a:t>What type of adjective is ________________?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01149" y="4413045"/>
            <a:ext cx="1150868" cy="57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3373693" y="4438992"/>
            <a:ext cx="1134366" cy="57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2222825" y="4476806"/>
            <a:ext cx="1150868" cy="57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4906" y="66844"/>
            <a:ext cx="693813" cy="679158"/>
          </a:xfrm>
          <a:prstGeom prst="rect">
            <a:avLst/>
          </a:prstGeom>
        </p:spPr>
      </p:pic>
      <p:pic>
        <p:nvPicPr>
          <p:cNvPr id="2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802" y="66844"/>
            <a:ext cx="674079" cy="674079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694" y="834412"/>
            <a:ext cx="674079" cy="67407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AB495CB-41C3-42A6-9555-FD252B93565F}"/>
              </a:ext>
            </a:extLst>
          </p:cNvPr>
          <p:cNvSpPr/>
          <p:nvPr/>
        </p:nvSpPr>
        <p:spPr>
          <a:xfrm>
            <a:off x="901149" y="3452164"/>
            <a:ext cx="1150868" cy="57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35F29E-AAF1-42FF-8082-FA847D975D62}"/>
              </a:ext>
            </a:extLst>
          </p:cNvPr>
          <p:cNvSpPr/>
          <p:nvPr/>
        </p:nvSpPr>
        <p:spPr>
          <a:xfrm>
            <a:off x="2837728" y="3475435"/>
            <a:ext cx="1561993" cy="57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CF2D97-4CC0-4217-99E5-28A58DAFBB2D}"/>
              </a:ext>
            </a:extLst>
          </p:cNvPr>
          <p:cNvSpPr/>
          <p:nvPr/>
        </p:nvSpPr>
        <p:spPr>
          <a:xfrm>
            <a:off x="1990221" y="3502192"/>
            <a:ext cx="912005" cy="57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64503B4-001B-4BB3-837B-CF4F1D26B10E}"/>
              </a:ext>
            </a:extLst>
          </p:cNvPr>
          <p:cNvSpPr/>
          <p:nvPr/>
        </p:nvSpPr>
        <p:spPr>
          <a:xfrm>
            <a:off x="901148" y="5362059"/>
            <a:ext cx="1523999" cy="57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2656E2-4597-4C55-8E11-5A9281869D07}"/>
              </a:ext>
            </a:extLst>
          </p:cNvPr>
          <p:cNvSpPr/>
          <p:nvPr/>
        </p:nvSpPr>
        <p:spPr>
          <a:xfrm>
            <a:off x="3163640" y="5388006"/>
            <a:ext cx="1752917" cy="57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C5F4D66-0DFC-40C2-9775-C41A588C0C35}"/>
              </a:ext>
            </a:extLst>
          </p:cNvPr>
          <p:cNvSpPr/>
          <p:nvPr/>
        </p:nvSpPr>
        <p:spPr>
          <a:xfrm>
            <a:off x="2323986" y="5362059"/>
            <a:ext cx="839654" cy="57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5210" y="369331"/>
            <a:ext cx="8858464" cy="1500883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We start with the </a:t>
            </a:r>
            <a:r>
              <a:rPr lang="en-AU" b="1" u="sng" dirty="0">
                <a:latin typeface="Century Gothic" panose="020B0502020202020204" pitchFamily="34" charset="0"/>
              </a:rPr>
              <a:t>determiner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 and end with the </a:t>
            </a:r>
            <a:r>
              <a:rPr lang="en-AU" b="1" u="sng" dirty="0">
                <a:latin typeface="Century Gothic" panose="020B0502020202020204" pitchFamily="34" charset="0"/>
              </a:rPr>
              <a:t>noun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4" grpId="0" animBg="1"/>
      <p:bldP spid="15" grpId="0" animBg="1"/>
      <p:bldP spid="19" grpId="0" animBg="1"/>
      <p:bldP spid="20" grpId="0" animBg="1"/>
      <p:bldP spid="21" grpId="0" animBg="1"/>
      <p:bldP spid="27" grpId="0" animBg="1"/>
      <p:bldP spid="30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843940"/>
            <a:ext cx="9729322" cy="5904410"/>
          </a:xfrm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AU" sz="2800" i="1" dirty="0"/>
              <a:t>We place a comma between coordinating adjectives (adjectives that have the same weight</a:t>
            </a:r>
            <a:r>
              <a:rPr lang="en-AU" sz="2800" i="1" dirty="0" smtClean="0"/>
              <a:t>).</a:t>
            </a:r>
          </a:p>
          <a:p>
            <a:pPr marL="0" indent="0">
              <a:buNone/>
            </a:pPr>
            <a:r>
              <a:rPr lang="en-AU" sz="2800" b="1" i="1" dirty="0" smtClean="0"/>
              <a:t>A good test for comma usage:</a:t>
            </a:r>
          </a:p>
          <a:p>
            <a:pPr>
              <a:buFontTx/>
              <a:buChar char="-"/>
            </a:pPr>
            <a:r>
              <a:rPr lang="en-AU" sz="2800" i="1" dirty="0" smtClean="0"/>
              <a:t>if the word ‘and’ can be used between the adjectives, a comma is used. </a:t>
            </a:r>
          </a:p>
          <a:p>
            <a:pPr marL="0" indent="0">
              <a:buNone/>
            </a:pPr>
            <a:endParaRPr lang="en-US" sz="2800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2800" i="1" dirty="0" smtClean="0"/>
              <a:t>A </a:t>
            </a:r>
            <a:r>
              <a:rPr lang="en-US" sz="2800" b="1" i="1" dirty="0" smtClean="0"/>
              <a:t>wise, old</a:t>
            </a:r>
            <a:r>
              <a:rPr lang="en-US" sz="2800" i="1" dirty="0" smtClean="0"/>
              <a:t> woman once told me to follow my dreams.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B050"/>
                </a:solidFill>
              </a:rPr>
              <a:t>(We use a comma because ‘and’ could be inserted between the adjectives)</a:t>
            </a:r>
          </a:p>
          <a:p>
            <a:pPr marL="0" indent="0">
              <a:buNone/>
            </a:pPr>
            <a:endParaRPr lang="en-US" sz="2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i="1" dirty="0" smtClean="0"/>
              <a:t>She is a </a:t>
            </a:r>
            <a:r>
              <a:rPr lang="en-US" sz="2800" b="1" i="1" dirty="0" smtClean="0"/>
              <a:t>charming, thoughtful </a:t>
            </a:r>
            <a:r>
              <a:rPr lang="en-US" sz="2800" i="1" dirty="0" smtClean="0"/>
              <a:t>person. 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>
                <a:solidFill>
                  <a:srgbClr val="00B050"/>
                </a:solidFill>
              </a:rPr>
              <a:t>(We use a comma because ‘and’ could be inserted between the adjectives)</a:t>
            </a:r>
          </a:p>
          <a:p>
            <a:pPr marL="0" indent="0">
              <a:buNone/>
            </a:pPr>
            <a:endParaRPr lang="en-US" sz="2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Non-example</a:t>
            </a:r>
            <a:r>
              <a:rPr lang="en-US" sz="2800" b="1" i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i="1" dirty="0" smtClean="0"/>
              <a:t>The Rangers are a </a:t>
            </a:r>
            <a:r>
              <a:rPr lang="en-US" sz="2800" b="1" i="1" dirty="0" smtClean="0"/>
              <a:t>skilled hockey </a:t>
            </a:r>
            <a:r>
              <a:rPr lang="en-US" sz="2800" i="1" dirty="0" smtClean="0"/>
              <a:t>team.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(We don’t need a comma because ‘and’ cannot be inserted between them)</a:t>
            </a:r>
            <a:endParaRPr lang="en-AU" sz="2800" i="1" dirty="0"/>
          </a:p>
          <a:p>
            <a:pPr marL="0" indent="0">
              <a:buNone/>
            </a:pP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AU" sz="2800" i="1" dirty="0" smtClean="0"/>
              <a:t> </a:t>
            </a:r>
          </a:p>
          <a:p>
            <a:endParaRPr lang="en-US" sz="2800" i="1" dirty="0" smtClean="0"/>
          </a:p>
          <a:p>
            <a:endParaRPr lang="en-AU" sz="2800" i="1" dirty="0"/>
          </a:p>
          <a:p>
            <a:endParaRPr lang="en-A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998" y="93307"/>
            <a:ext cx="693813" cy="679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1800" y="1027753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r>
              <a:rPr lang="en-AU" sz="1400" dirty="0" smtClean="0">
                <a:latin typeface="Century Gothic" panose="020B0502020202020204" pitchFamily="34" charset="0"/>
              </a:rPr>
              <a:t>How can we tell if we need a comma between adjectives?</a:t>
            </a:r>
            <a:endParaRPr lang="en-AU" sz="1400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494" y="8973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45" y="590218"/>
            <a:ext cx="8863797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Identify the sentences </a:t>
            </a:r>
            <a:r>
              <a:rPr lang="en-AU" sz="2000" b="1" dirty="0" smtClean="0"/>
              <a:t>which </a:t>
            </a:r>
            <a:r>
              <a:rPr lang="en-AU" sz="2000" b="1" dirty="0"/>
              <a:t>contain the correct order of adjectives.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</a:t>
            </a:r>
            <a:r>
              <a:rPr lang="en-AU" sz="1400" dirty="0" smtClean="0">
                <a:latin typeface="Century Gothic" panose="020B0502020202020204" pitchFamily="34" charset="0"/>
              </a:rPr>
              <a:t>is ‘A’ not correct?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is ‘B’ not correct?</a:t>
            </a:r>
          </a:p>
          <a:p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73" y="108168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51" y="186587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51" y="2641531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251" y="3375294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4064" y="101119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44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572" y="1045410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dirty="0" smtClean="0">
                <a:latin typeface="Century Gothic" panose="020B0502020202020204" pitchFamily="34" charset="0"/>
              </a:rPr>
              <a:t>black, cute, old </a:t>
            </a:r>
            <a:r>
              <a:rPr lang="en-AU" dirty="0">
                <a:latin typeface="Century Gothic" panose="020B0502020202020204" pitchFamily="34" charset="0"/>
              </a:rPr>
              <a:t>cat ran across the street.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The </a:t>
            </a:r>
            <a:r>
              <a:rPr lang="en-AU" dirty="0" smtClean="0">
                <a:latin typeface="Century Gothic" panose="020B0502020202020204" pitchFamily="34" charset="0"/>
              </a:rPr>
              <a:t>rectangular, brown, wooden </a:t>
            </a:r>
            <a:r>
              <a:rPr lang="en-AU" dirty="0">
                <a:latin typeface="Century Gothic" panose="020B0502020202020204" pitchFamily="34" charset="0"/>
              </a:rPr>
              <a:t>jewellery box contained expensive jewellery.</a:t>
            </a:r>
          </a:p>
          <a:p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r>
              <a:rPr lang="en-AU" dirty="0">
                <a:latin typeface="Century Gothic" panose="020B0502020202020204" pitchFamily="34" charset="0"/>
              </a:rPr>
              <a:t>The </a:t>
            </a:r>
            <a:r>
              <a:rPr lang="en-AU" dirty="0" smtClean="0">
                <a:latin typeface="Century Gothic" panose="020B0502020202020204" pitchFamily="34" charset="0"/>
              </a:rPr>
              <a:t>circular, red, plastic </a:t>
            </a:r>
            <a:r>
              <a:rPr lang="en-AU" dirty="0">
                <a:latin typeface="Century Gothic" panose="020B0502020202020204" pitchFamily="34" charset="0"/>
              </a:rPr>
              <a:t>container contained left over food.</a:t>
            </a:r>
          </a:p>
          <a:p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r>
              <a:rPr lang="en-AU" dirty="0">
                <a:latin typeface="Century Gothic" panose="020B0502020202020204" pitchFamily="34" charset="0"/>
              </a:rPr>
              <a:t>Many </a:t>
            </a:r>
            <a:r>
              <a:rPr lang="en-AU" dirty="0" smtClean="0">
                <a:latin typeface="Century Gothic" panose="020B0502020202020204" pitchFamily="34" charset="0"/>
              </a:rPr>
              <a:t>beautiful black </a:t>
            </a:r>
            <a:r>
              <a:rPr lang="en-AU" dirty="0">
                <a:latin typeface="Century Gothic" panose="020B0502020202020204" pitchFamily="34" charset="0"/>
              </a:rPr>
              <a:t>birds danced on the grass.</a:t>
            </a: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1490B475-6998-4F7C-971D-902673EB8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03966"/>
              </p:ext>
            </p:extLst>
          </p:nvPr>
        </p:nvGraphicFramePr>
        <p:xfrm>
          <a:off x="371945" y="4374919"/>
          <a:ext cx="11533510" cy="71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2987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715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1012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E205A26-C623-4382-B054-ADE9A94801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9279" y="100608"/>
            <a:ext cx="674078" cy="674078"/>
          </a:xfrm>
          <a:prstGeom prst="rect">
            <a:avLst/>
          </a:prstGeom>
        </p:spPr>
      </p:pic>
      <p:pic>
        <p:nvPicPr>
          <p:cNvPr id="22" name="Google Shape;151;p5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8260915" y="2641531"/>
            <a:ext cx="481742" cy="35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1;p5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8260915" y="3389720"/>
            <a:ext cx="481742" cy="35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6" descr="See the source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8296474" y="1145882"/>
            <a:ext cx="322837" cy="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ee the source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8276157" y="1814876"/>
            <a:ext cx="322837" cy="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5183533"/>
            <a:ext cx="12192000" cy="167446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 smtClean="0">
                <a:latin typeface="Century Gothic" panose="020B0502020202020204" pitchFamily="34" charset="0"/>
              </a:rPr>
              <a:t>We </a:t>
            </a:r>
            <a:r>
              <a:rPr lang="en-AU" sz="1600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sz="1600" b="1" u="sng" dirty="0">
                <a:latin typeface="Century Gothic" panose="020B0502020202020204" pitchFamily="34" charset="0"/>
              </a:rPr>
              <a:t>but</a:t>
            </a:r>
            <a:r>
              <a:rPr lang="en-AU" sz="1600" dirty="0">
                <a:latin typeface="Century Gothic" panose="020B0502020202020204" pitchFamily="34" charset="0"/>
              </a:rPr>
              <a:t> there is a </a:t>
            </a:r>
            <a:r>
              <a:rPr lang="en-AU" sz="1600" b="1" u="sng" dirty="0">
                <a:latin typeface="Century Gothic" panose="020B0502020202020204" pitchFamily="34" charset="0"/>
              </a:rPr>
              <a:t>specific order </a:t>
            </a:r>
            <a:r>
              <a:rPr lang="en-AU" sz="1600" dirty="0">
                <a:latin typeface="Century Gothic" panose="020B0502020202020204" pitchFamily="34" charset="0"/>
              </a:rPr>
              <a:t>they must be placed 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We start with the </a:t>
            </a:r>
            <a:r>
              <a:rPr lang="en-AU" sz="1600" b="1" u="sng" dirty="0">
                <a:latin typeface="Century Gothic" panose="020B0502020202020204" pitchFamily="34" charset="0"/>
              </a:rPr>
              <a:t>determiner</a:t>
            </a:r>
            <a:r>
              <a:rPr lang="en-AU" sz="1600" b="1" dirty="0">
                <a:latin typeface="Century Gothic" panose="020B0502020202020204" pitchFamily="34" charset="0"/>
              </a:rPr>
              <a:t> </a:t>
            </a:r>
            <a:r>
              <a:rPr lang="en-AU" sz="1600" dirty="0">
                <a:latin typeface="Century Gothic" panose="020B0502020202020204" pitchFamily="34" charset="0"/>
              </a:rPr>
              <a:t> and end with the </a:t>
            </a:r>
            <a:r>
              <a:rPr lang="en-AU" sz="1600" b="1" u="sng" dirty="0">
                <a:latin typeface="Century Gothic" panose="020B0502020202020204" pitchFamily="34" charset="0"/>
              </a:rPr>
              <a:t>noun</a:t>
            </a:r>
            <a:r>
              <a:rPr lang="en-AU" sz="1600" dirty="0" smtClean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 smtClean="0">
                <a:latin typeface="Century Gothic" panose="020B0502020202020204" pitchFamily="34" charset="0"/>
              </a:rPr>
              <a:t>We place a comma between coordinating adjectives (adjectives that have the same weight).</a:t>
            </a:r>
            <a:endParaRPr lang="en-AU" sz="16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3529947"/>
            <a:ext cx="79239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</a:t>
            </a:r>
            <a:r>
              <a:rPr lang="en-AU" sz="2600" dirty="0" smtClean="0">
                <a:latin typeface="Century Gothic" panose="020B0502020202020204" pitchFamily="34" charset="0"/>
              </a:rPr>
              <a:t>small, young, </a:t>
            </a:r>
            <a:r>
              <a:rPr lang="en-AU" sz="2600" dirty="0">
                <a:latin typeface="Century Gothic" panose="020B0502020202020204" pitchFamily="34" charset="0"/>
              </a:rPr>
              <a:t>happy </a:t>
            </a:r>
            <a:r>
              <a:rPr lang="en-AU" sz="2600" b="1" u="sng" dirty="0">
                <a:latin typeface="Century Gothic" panose="020B0502020202020204" pitchFamily="34" charset="0"/>
              </a:rPr>
              <a:t>child</a:t>
            </a:r>
            <a:r>
              <a:rPr lang="en-AU" sz="2600" dirty="0">
                <a:latin typeface="Century Gothic" panose="020B0502020202020204" pitchFamily="34" charset="0"/>
              </a:rPr>
              <a:t> </a:t>
            </a:r>
            <a:r>
              <a:rPr lang="en-AU" sz="2600" dirty="0" smtClean="0">
                <a:latin typeface="Century Gothic" panose="020B0502020202020204" pitchFamily="34" charset="0"/>
              </a:rPr>
              <a:t>looked at the sky.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468092"/>
            <a:ext cx="7239935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Many 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hungry, 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green </a:t>
            </a:r>
            <a:r>
              <a:rPr lang="en-AU" sz="2600" b="1" u="sng" dirty="0">
                <a:latin typeface="Century Gothic" panose="020B0502020202020204" pitchFamily="34" charset="0"/>
                <a:ea typeface="+mn-ea"/>
              </a:rPr>
              <a:t>ducks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 flew away.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545808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My 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grey, 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lazy </a:t>
            </a:r>
            <a:r>
              <a:rPr lang="en-AU" sz="2600" b="1" u="sng" dirty="0">
                <a:latin typeface="Century Gothic" panose="020B0502020202020204" pitchFamily="34" charset="0"/>
                <a:ea typeface="+mn-ea"/>
              </a:rPr>
              <a:t>dog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 sniffed for food.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117" y="2230518"/>
            <a:ext cx="854529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The adjectives below are in the incorrect order.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adjectives on your whiteboard in the correct order.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576507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re-explanation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Explain why the sentences below are incorrect.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7298" y="2989494"/>
            <a:ext cx="2564971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The purpose of this slide is further </a:t>
            </a:r>
            <a:r>
              <a:rPr lang="en-AU" dirty="0" smtClean="0"/>
              <a:t>practise </a:t>
            </a:r>
            <a:r>
              <a:rPr lang="en-AU" dirty="0"/>
              <a:t>at the concept development stage, prior to  moving on with the lesson. This is only required if there were some misconceptions identified in the Hinge Point.  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555" y="817390"/>
            <a:ext cx="674078" cy="674078"/>
          </a:xfrm>
          <a:prstGeom prst="rect">
            <a:avLst/>
          </a:prstGeom>
        </p:spPr>
      </p:pic>
      <p:graphicFrame>
        <p:nvGraphicFramePr>
          <p:cNvPr id="43" name="Table 7">
            <a:extLst>
              <a:ext uri="{FF2B5EF4-FFF2-40B4-BE49-F238E27FC236}">
                <a16:creationId xmlns:a16="http://schemas.microsoft.com/office/drawing/2014/main" id="{1A5EB187-2615-4D1A-92C8-4CFCF5FF8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5182"/>
              </p:ext>
            </p:extLst>
          </p:nvPr>
        </p:nvGraphicFramePr>
        <p:xfrm>
          <a:off x="212880" y="6090583"/>
          <a:ext cx="11533510" cy="76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6406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32612"/>
            <a:ext cx="8858464" cy="1500883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We start with the </a:t>
            </a:r>
            <a:r>
              <a:rPr lang="en-AU" b="1" u="sng" dirty="0">
                <a:latin typeface="Century Gothic" panose="020B0502020202020204" pitchFamily="34" charset="0"/>
              </a:rPr>
              <a:t>determiner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 and end with the </a:t>
            </a:r>
            <a:r>
              <a:rPr lang="en-AU" b="1" u="sng" dirty="0">
                <a:latin typeface="Century Gothic" panose="020B0502020202020204" pitchFamily="34" charset="0"/>
              </a:rPr>
              <a:t>noun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374282"/>
            <a:ext cx="890648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Order the adjectives based on their category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sentence using the adjectives and noun provided.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whether your sentence needs commas.</a:t>
            </a:r>
          </a:p>
          <a:p>
            <a:r>
              <a:rPr lang="en-AU" sz="2000" b="1" dirty="0" smtClean="0">
                <a:latin typeface="Century Gothic" panose="020B0502020202020204" pitchFamily="34" charset="0"/>
              </a:rPr>
              <a:t>Remember</a:t>
            </a:r>
            <a:r>
              <a:rPr lang="en-AU" sz="2000" b="1" dirty="0" smtClean="0">
                <a:latin typeface="Century Gothic" panose="020B0502020202020204" pitchFamily="34" charset="0"/>
              </a:rPr>
              <a:t>: </a:t>
            </a:r>
            <a:r>
              <a:rPr lang="en-AU" sz="2000" dirty="0" smtClean="0">
                <a:latin typeface="Century Gothic" panose="020B0502020202020204" pitchFamily="34" charset="0"/>
              </a:rPr>
              <a:t>a comma is needed if adjectives have equal weight (coordinating adjectives)</a:t>
            </a:r>
          </a:p>
        </p:txBody>
      </p:sp>
      <p:sp>
        <p:nvSpPr>
          <p:cNvPr id="2" name="AutoShape 2" descr="What is the 'right' age to have a chil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006" y="100717"/>
            <a:ext cx="693813" cy="679158"/>
          </a:xfrm>
          <a:prstGeom prst="rect">
            <a:avLst/>
          </a:prstGeom>
        </p:spPr>
      </p:pic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8F5E8322-C87A-4BAA-AC47-881649FD19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880" y="6090583"/>
          <a:ext cx="11533510" cy="76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6406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67132F1-DEE1-4AED-A22F-755C4365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2357604"/>
            <a:ext cx="8492382" cy="214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Noyh R Book" panose="02000000000000000000" pitchFamily="50" charset="0"/>
              </a:rPr>
              <a:t/>
            </a:r>
            <a:br>
              <a:rPr lang="en-US" sz="2400" b="1" dirty="0" smtClean="0">
                <a:latin typeface="Noyh R Book" panose="02000000000000000000" pitchFamily="50" charset="0"/>
              </a:rPr>
            </a:br>
            <a:r>
              <a:rPr lang="en-US" sz="2400" b="1" dirty="0" smtClean="0">
                <a:latin typeface="Noyh R Book" panose="02000000000000000000" pitchFamily="50" charset="0"/>
              </a:rPr>
              <a:t/>
            </a:r>
            <a:br>
              <a:rPr lang="en-US" sz="2400" b="1" dirty="0" smtClean="0">
                <a:latin typeface="Noyh R Book" panose="02000000000000000000" pitchFamily="50" charset="0"/>
              </a:rPr>
            </a:br>
            <a:r>
              <a:rPr lang="en-US" sz="2400" b="1" dirty="0" smtClean="0"/>
              <a:t>Noun: </a:t>
            </a:r>
            <a:r>
              <a:rPr lang="en-US" sz="2400" dirty="0"/>
              <a:t>c</a:t>
            </a:r>
            <a:r>
              <a:rPr lang="en-US" sz="2400" dirty="0" smtClean="0"/>
              <a:t>astle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Adjectives (not in order): </a:t>
            </a:r>
            <a:r>
              <a:rPr lang="en-AU" sz="2400" dirty="0" smtClean="0"/>
              <a:t>French, enormous, beautiful, </a:t>
            </a:r>
            <a:endParaRPr lang="en-AU" dirty="0"/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374282"/>
            <a:ext cx="890648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Order the adjectives based on their category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sentence using the adjectives and noun provided.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whether your sentence needs commas.</a:t>
            </a:r>
          </a:p>
          <a:p>
            <a:r>
              <a:rPr lang="en-AU" sz="2000" b="1" dirty="0" smtClean="0">
                <a:latin typeface="Century Gothic" panose="020B0502020202020204" pitchFamily="34" charset="0"/>
              </a:rPr>
              <a:t>Remember</a:t>
            </a:r>
            <a:r>
              <a:rPr lang="en-AU" sz="2000" b="1" dirty="0" smtClean="0">
                <a:latin typeface="Century Gothic" panose="020B0502020202020204" pitchFamily="34" charset="0"/>
              </a:rPr>
              <a:t>: </a:t>
            </a:r>
            <a:r>
              <a:rPr lang="en-AU" sz="2000" dirty="0" smtClean="0">
                <a:latin typeface="Century Gothic" panose="020B0502020202020204" pitchFamily="34" charset="0"/>
              </a:rPr>
              <a:t>a comma is needed if adjectives have equal weight (coordinating adjectives)</a:t>
            </a:r>
          </a:p>
        </p:txBody>
      </p:sp>
      <p:sp>
        <p:nvSpPr>
          <p:cNvPr id="2" name="AutoShape 2" descr="What is the 'right' age to have a chil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481" y="94460"/>
            <a:ext cx="693813" cy="679158"/>
          </a:xfrm>
          <a:prstGeom prst="rect">
            <a:avLst/>
          </a:prstGeom>
        </p:spPr>
      </p:pic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8F5E8322-C87A-4BAA-AC47-881649FD19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880" y="6090583"/>
          <a:ext cx="11533510" cy="76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6406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67132F1-DEE1-4AED-A22F-755C4365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4" y="2357604"/>
            <a:ext cx="10047761" cy="214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Noyh R Book" panose="02000000000000000000" pitchFamily="50" charset="0"/>
              </a:rPr>
              <a:t/>
            </a:r>
            <a:br>
              <a:rPr lang="en-US" sz="2400" b="1" dirty="0" smtClean="0">
                <a:latin typeface="Noyh R Book" panose="02000000000000000000" pitchFamily="50" charset="0"/>
              </a:rPr>
            </a:br>
            <a:r>
              <a:rPr lang="en-US" sz="2400" b="1" dirty="0" smtClean="0">
                <a:latin typeface="Noyh R Book" panose="02000000000000000000" pitchFamily="50" charset="0"/>
              </a:rPr>
              <a:t/>
            </a:r>
            <a:br>
              <a:rPr lang="en-US" sz="2400" b="1" dirty="0" smtClean="0">
                <a:latin typeface="Noyh R Book" panose="02000000000000000000" pitchFamily="50" charset="0"/>
              </a:rPr>
            </a:br>
            <a:r>
              <a:rPr lang="en-US" sz="2400" b="1" dirty="0" smtClean="0"/>
              <a:t>Noun: </a:t>
            </a:r>
            <a:r>
              <a:rPr lang="en-US" sz="2400" dirty="0" smtClean="0"/>
              <a:t>Echidna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Adjectives (not in order): </a:t>
            </a:r>
            <a:r>
              <a:rPr lang="en-AU" sz="2400" dirty="0" smtClean="0"/>
              <a:t>spiky, aggressive, brown, Australian</a:t>
            </a:r>
            <a:endParaRPr lang="en-AU" dirty="0"/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374282"/>
            <a:ext cx="890648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Order the adjectives based on their category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sentence using the adjectives and noun provided.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whether your sentence needs commas.</a:t>
            </a:r>
          </a:p>
          <a:p>
            <a:r>
              <a:rPr lang="en-AU" sz="2000" b="1" dirty="0" smtClean="0">
                <a:latin typeface="Century Gothic" panose="020B0502020202020204" pitchFamily="34" charset="0"/>
              </a:rPr>
              <a:t>Remember</a:t>
            </a:r>
            <a:r>
              <a:rPr lang="en-AU" sz="2000" b="1" dirty="0" smtClean="0">
                <a:latin typeface="Century Gothic" panose="020B0502020202020204" pitchFamily="34" charset="0"/>
              </a:rPr>
              <a:t>: </a:t>
            </a:r>
            <a:r>
              <a:rPr lang="en-AU" sz="2000" dirty="0" smtClean="0">
                <a:latin typeface="Century Gothic" panose="020B0502020202020204" pitchFamily="34" charset="0"/>
              </a:rPr>
              <a:t>a comma is needed if adjectives have equal weight (coordinating adjectives)</a:t>
            </a:r>
          </a:p>
        </p:txBody>
      </p:sp>
      <p:sp>
        <p:nvSpPr>
          <p:cNvPr id="2" name="AutoShape 2" descr="What is the 'right' age to have a chil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481" y="94460"/>
            <a:ext cx="693813" cy="679158"/>
          </a:xfrm>
          <a:prstGeom prst="rect">
            <a:avLst/>
          </a:prstGeom>
        </p:spPr>
      </p:pic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8F5E8322-C87A-4BAA-AC47-881649FD19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880" y="6090583"/>
          <a:ext cx="11533510" cy="76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6406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67132F1-DEE1-4AED-A22F-755C4365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4" y="2357604"/>
            <a:ext cx="10047761" cy="214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Noyh R Book" panose="02000000000000000000" pitchFamily="50" charset="0"/>
              </a:rPr>
              <a:t/>
            </a:r>
            <a:br>
              <a:rPr lang="en-US" sz="2400" b="1" dirty="0" smtClean="0">
                <a:latin typeface="Noyh R Book" panose="02000000000000000000" pitchFamily="50" charset="0"/>
              </a:rPr>
            </a:br>
            <a:r>
              <a:rPr lang="en-US" sz="2400" b="1" dirty="0" smtClean="0">
                <a:latin typeface="Noyh R Book" panose="02000000000000000000" pitchFamily="50" charset="0"/>
              </a:rPr>
              <a:t/>
            </a:r>
            <a:br>
              <a:rPr lang="en-US" sz="2400" b="1" dirty="0" smtClean="0">
                <a:latin typeface="Noyh R Book" panose="02000000000000000000" pitchFamily="50" charset="0"/>
              </a:rPr>
            </a:br>
            <a:r>
              <a:rPr lang="en-US" sz="2400" b="1" dirty="0" smtClean="0"/>
              <a:t>Noun: </a:t>
            </a:r>
            <a:r>
              <a:rPr lang="en-US" sz="2400" dirty="0"/>
              <a:t>f</a:t>
            </a:r>
            <a:r>
              <a:rPr lang="en-US" sz="2400" dirty="0" smtClean="0"/>
              <a:t>ish tank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Adjectives (not in order): </a:t>
            </a:r>
            <a:r>
              <a:rPr lang="en-US" sz="2400" dirty="0" smtClean="0"/>
              <a:t>glass, round, dirty</a:t>
            </a:r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expand sentences by using 2 or more adjectives and using order of adjectives.</a:t>
            </a:r>
          </a:p>
          <a:p>
            <a:pPr algn="ctr"/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472" y="179586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374282"/>
            <a:ext cx="890648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Order the adjectives based on their category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Write a sentence using the adjectives and noun provided</a:t>
            </a:r>
            <a:r>
              <a:rPr lang="en-AU" sz="2000" dirty="0" smtClean="0"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Check whether your sentence needs commas.</a:t>
            </a:r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b="1" dirty="0" smtClean="0">
                <a:latin typeface="Century Gothic" panose="020B0502020202020204" pitchFamily="34" charset="0"/>
              </a:rPr>
              <a:t>Remember: </a:t>
            </a:r>
            <a:r>
              <a:rPr lang="en-AU" sz="2000" dirty="0" smtClean="0">
                <a:latin typeface="Century Gothic" panose="020B0502020202020204" pitchFamily="34" charset="0"/>
              </a:rPr>
              <a:t>a comma is needed if adjectives have equal weight (coordinating adjectives)</a:t>
            </a:r>
          </a:p>
        </p:txBody>
      </p:sp>
      <p:sp>
        <p:nvSpPr>
          <p:cNvPr id="2" name="AutoShape 2" descr="What is the 'right' age to have a chil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481" y="94460"/>
            <a:ext cx="693813" cy="679158"/>
          </a:xfrm>
          <a:prstGeom prst="rect">
            <a:avLst/>
          </a:prstGeom>
        </p:spPr>
      </p:pic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8F5E8322-C87A-4BAA-AC47-881649FD19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880" y="6090583"/>
          <a:ext cx="11533510" cy="76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6406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67132F1-DEE1-4AED-A22F-755C4365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4" y="2357604"/>
            <a:ext cx="10047761" cy="214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Noyh R Book" panose="02000000000000000000" pitchFamily="50" charset="0"/>
              </a:rPr>
              <a:t/>
            </a:r>
            <a:br>
              <a:rPr lang="en-US" sz="2400" b="1" dirty="0" smtClean="0">
                <a:latin typeface="Noyh R Book" panose="02000000000000000000" pitchFamily="50" charset="0"/>
              </a:rPr>
            </a:br>
            <a:r>
              <a:rPr lang="en-US" sz="2400" b="1" dirty="0" smtClean="0">
                <a:latin typeface="Noyh R Book" panose="02000000000000000000" pitchFamily="50" charset="0"/>
              </a:rPr>
              <a:t/>
            </a:r>
            <a:br>
              <a:rPr lang="en-US" sz="2400" b="1" dirty="0" smtClean="0">
                <a:latin typeface="Noyh R Book" panose="02000000000000000000" pitchFamily="50" charset="0"/>
              </a:rPr>
            </a:br>
            <a:r>
              <a:rPr lang="en-US" sz="2400" b="1" dirty="0" smtClean="0"/>
              <a:t>Noun: </a:t>
            </a:r>
            <a:r>
              <a:rPr lang="en-US" sz="2400" dirty="0" smtClean="0"/>
              <a:t>roller coaster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Adjectives (not in order): </a:t>
            </a:r>
            <a:r>
              <a:rPr lang="en-AU" sz="2400" dirty="0" smtClean="0"/>
              <a:t>enormous, frightening, aging</a:t>
            </a:r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  <a:p>
            <a:endParaRPr lang="en-AU" dirty="0">
              <a:latin typeface="Noyh R Boo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374282"/>
            <a:ext cx="8906481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i="1" dirty="0">
                <a:latin typeface="Century Gothic" panose="020B0502020202020204" pitchFamily="34" charset="0"/>
              </a:rPr>
              <a:t>Let’s write a sentence about the </a:t>
            </a:r>
            <a:r>
              <a:rPr lang="en-AU" sz="2000" i="1" dirty="0" smtClean="0">
                <a:latin typeface="Century Gothic" panose="020B0502020202020204" pitchFamily="34" charset="0"/>
              </a:rPr>
              <a:t>forest </a:t>
            </a:r>
            <a:r>
              <a:rPr lang="en-AU" sz="2000" i="1" dirty="0">
                <a:latin typeface="Century Gothic" panose="020B0502020202020204" pitchFamily="34" charset="0"/>
              </a:rPr>
              <a:t>below, using </a:t>
            </a:r>
            <a:r>
              <a:rPr lang="en-AU" sz="2000" i="1" dirty="0" smtClean="0">
                <a:latin typeface="Century Gothic" panose="020B0502020202020204" pitchFamily="34" charset="0"/>
              </a:rPr>
              <a:t>2 adjectives.</a:t>
            </a:r>
            <a:endParaRPr lang="en-AU" sz="2000" i="1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Discuss with your partner what adjectives you can use to describe the </a:t>
            </a:r>
            <a:r>
              <a:rPr lang="en-AU" sz="2000" dirty="0" smtClean="0">
                <a:latin typeface="Century Gothic" panose="020B0502020202020204" pitchFamily="34" charset="0"/>
              </a:rPr>
              <a:t>forest.</a:t>
            </a:r>
            <a:endParaRPr lang="en-AU" sz="2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Write the sentence with the two adjectives inserted (using the correct order).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Check whether your sentence needs a comma between adjectives.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If I used the </a:t>
            </a:r>
            <a:r>
              <a:rPr lang="en-AU" sz="1400" dirty="0" smtClean="0">
                <a:latin typeface="Century Gothic" panose="020B0502020202020204" pitchFamily="34" charset="0"/>
              </a:rPr>
              <a:t>words ‘ancient’ and ‘haunted’,  to describe </a:t>
            </a:r>
            <a:r>
              <a:rPr lang="en-AU" sz="1400" dirty="0">
                <a:latin typeface="Century Gothic" panose="020B0502020202020204" pitchFamily="34" charset="0"/>
              </a:rPr>
              <a:t>the </a:t>
            </a:r>
            <a:r>
              <a:rPr lang="en-AU" sz="1400" dirty="0" smtClean="0">
                <a:latin typeface="Century Gothic" panose="020B0502020202020204" pitchFamily="34" charset="0"/>
              </a:rPr>
              <a:t>forest, </a:t>
            </a:r>
            <a:r>
              <a:rPr lang="en-AU" sz="1400" dirty="0">
                <a:latin typeface="Century Gothic" panose="020B0502020202020204" pitchFamily="34" charset="0"/>
              </a:rPr>
              <a:t>what order would they go in? Explain your answer.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sp>
        <p:nvSpPr>
          <p:cNvPr id="2" name="AutoShape 2" descr="What is the 'right' age to have a chil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682639" y="4468485"/>
            <a:ext cx="68997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</a:t>
            </a:r>
            <a:r>
              <a:rPr lang="en-AU" sz="2600" dirty="0" smtClean="0">
                <a:latin typeface="Century Gothic" panose="020B0502020202020204" pitchFamily="34" charset="0"/>
              </a:rPr>
              <a:t>________ __________ forest became </a:t>
            </a:r>
            <a:r>
              <a:rPr lang="en-AU" sz="2600" dirty="0">
                <a:latin typeface="Century Gothic" panose="020B0502020202020204" pitchFamily="34" charset="0"/>
              </a:rPr>
              <a:t>too dangerous to swim in.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481" y="94460"/>
            <a:ext cx="693813" cy="679158"/>
          </a:xfrm>
          <a:prstGeom prst="rect">
            <a:avLst/>
          </a:prstGeom>
        </p:spPr>
      </p:pic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8F5E8322-C87A-4BAA-AC47-881649FD1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87255"/>
              </p:ext>
            </p:extLst>
          </p:nvPr>
        </p:nvGraphicFramePr>
        <p:xfrm>
          <a:off x="212880" y="6090583"/>
          <a:ext cx="11533510" cy="76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6406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0" y="2848202"/>
            <a:ext cx="4320631" cy="28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374282"/>
            <a:ext cx="877693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i="1" dirty="0">
                <a:latin typeface="Century Gothic" panose="020B0502020202020204" pitchFamily="34" charset="0"/>
              </a:rPr>
              <a:t>Let’s write a sentence about the forest below, using 2 adjectives.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Discuss with your partner what adjectives you can use to describe the forest.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 with the two adjectives inserted (using the correct order).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whether your sentence needs a </a:t>
            </a:r>
            <a:r>
              <a:rPr lang="en-AU" sz="2000" dirty="0" smtClean="0">
                <a:latin typeface="Century Gothic" panose="020B0502020202020204" pitchFamily="34" charset="0"/>
              </a:rPr>
              <a:t>comma/commas </a:t>
            </a:r>
            <a:r>
              <a:rPr lang="en-AU" sz="2000" dirty="0">
                <a:latin typeface="Century Gothic" panose="020B0502020202020204" pitchFamily="34" charset="0"/>
              </a:rPr>
              <a:t>between adjectives.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If I used the words ‘blue’, ‘salty’ and ‘rough’ to describe the ocean, what order would they go in? Explain your answer.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sp>
        <p:nvSpPr>
          <p:cNvPr id="2" name="AutoShape 2" descr="What is the 'right' age to have a chil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682639" y="4468485"/>
            <a:ext cx="68997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</a:t>
            </a:r>
            <a:r>
              <a:rPr lang="en-AU" sz="2600" dirty="0" smtClean="0">
                <a:latin typeface="Century Gothic" panose="020B0502020202020204" pitchFamily="34" charset="0"/>
              </a:rPr>
              <a:t>________ ________ </a:t>
            </a:r>
            <a:r>
              <a:rPr lang="en-AU" sz="2600" dirty="0">
                <a:latin typeface="Century Gothic" panose="020B0502020202020204" pitchFamily="34" charset="0"/>
              </a:rPr>
              <a:t>__________ ocean became too dangerous to swim in.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481" y="94460"/>
            <a:ext cx="693813" cy="679158"/>
          </a:xfrm>
          <a:prstGeom prst="rect">
            <a:avLst/>
          </a:prstGeom>
        </p:spPr>
      </p:pic>
      <p:pic>
        <p:nvPicPr>
          <p:cNvPr id="6146" name="Picture 2" descr="Why Is the Ocean Salty? | Britannica">
            <a:extLst>
              <a:ext uri="{FF2B5EF4-FFF2-40B4-BE49-F238E27FC236}">
                <a16:creationId xmlns:a16="http://schemas.microsoft.com/office/drawing/2014/main" id="{C93991C5-BDB7-45D9-8B40-24474755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0150"/>
            <a:ext cx="4200076" cy="28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8F5E8322-C87A-4BAA-AC47-881649FD1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87255"/>
              </p:ext>
            </p:extLst>
          </p:nvPr>
        </p:nvGraphicFramePr>
        <p:xfrm>
          <a:off x="212880" y="6090583"/>
          <a:ext cx="11533510" cy="76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6406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59" y="365909"/>
            <a:ext cx="891811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Write a sentence about each of the pictures below.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Describe each noun using 2-3 adjectives.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Use the correct order of adjectives.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Check whether your sentence needs a comma/commas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629" y="96450"/>
            <a:ext cx="674078" cy="6740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179" y="1811986"/>
            <a:ext cx="653809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Complete these in your workbook: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709" y="3529947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5616" y="3532716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3651" y="3569314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54384" y="3556607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4.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092" y="111605"/>
            <a:ext cx="693813" cy="679158"/>
          </a:xfrm>
          <a:prstGeom prst="rect">
            <a:avLst/>
          </a:prstGeom>
        </p:spPr>
      </p:pic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1A4FDFE6-4B91-46A1-87A7-19E0B5216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693010"/>
              </p:ext>
            </p:extLst>
          </p:nvPr>
        </p:nvGraphicFramePr>
        <p:xfrm>
          <a:off x="212880" y="6090583"/>
          <a:ext cx="11533510" cy="76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6406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Qualifier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pic>
        <p:nvPicPr>
          <p:cNvPr id="8194" name="Picture 2" descr="Apple definition and meaning | Collins English Dictionary">
            <a:extLst>
              <a:ext uri="{FF2B5EF4-FFF2-40B4-BE49-F238E27FC236}">
                <a16:creationId xmlns:a16="http://schemas.microsoft.com/office/drawing/2014/main" id="{22F0297E-3349-42CB-B725-891F27A6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6" y="3565539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ow the S.K. Pierce Mansion Became One of the Most Haunted Homes in  Massachusetts">
            <a:extLst>
              <a:ext uri="{FF2B5EF4-FFF2-40B4-BE49-F238E27FC236}">
                <a16:creationId xmlns:a16="http://schemas.microsoft.com/office/drawing/2014/main" id="{6D6F4D8D-6B16-4C61-9097-A8C441C4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83" y="3846311"/>
            <a:ext cx="2790173" cy="18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verything You Need To Know About Your Active Puppy - Eukanuba">
            <a:extLst>
              <a:ext uri="{FF2B5EF4-FFF2-40B4-BE49-F238E27FC236}">
                <a16:creationId xmlns:a16="http://schemas.microsoft.com/office/drawing/2014/main" id="{E90ABC0B-E127-4406-AE5A-B5A0428D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00" y="4076483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intage Bumper Car - Majestic Manufacturing Inc. USA - Majestic  Manufacturing Inc. - Amusement Ride Manufacturer of Bumper Cars, Kiddie  Rides, Roller Coasters &amp; Trailers">
            <a:extLst>
              <a:ext uri="{FF2B5EF4-FFF2-40B4-BE49-F238E27FC236}">
                <a16:creationId xmlns:a16="http://schemas.microsoft.com/office/drawing/2014/main" id="{7284E550-034D-4E9A-9825-7B7509BA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70" y="3846311"/>
            <a:ext cx="2409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452846" y="1182639"/>
            <a:ext cx="10672353" cy="379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AU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adjective?</a:t>
            </a:r>
            <a:endParaRPr sz="1100" dirty="0"/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Modifies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means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change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giving more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information. </a:t>
            </a: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b="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25" name="Google Shape;125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1837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an adverb modify or describe?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785110" y="1388538"/>
            <a:ext cx="9241017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1576" y="2558804"/>
            <a:ext cx="2595418" cy="71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NOUN / PRONOUN</a:t>
            </a:r>
            <a:endParaRPr lang="en-AU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139285" y="3455849"/>
            <a:ext cx="9237" cy="171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50813" y="5417458"/>
            <a:ext cx="2595418" cy="71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ADJECTIVE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14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7111"/>
            <a:ext cx="8858464" cy="463004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brown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2. hot 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58269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3. tall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adjective?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Give an example of an adjective on your whiteboard.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20349" y="3999477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The brown bear hunted for prey.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0219" y="4933205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The hot fire crackled.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0014" y="5881805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We climbed to the top of the tall building.</a:t>
            </a:r>
          </a:p>
        </p:txBody>
      </p:sp>
      <p:pic>
        <p:nvPicPr>
          <p:cNvPr id="1030" name="Picture 6" descr="Flame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"/>
          <a:stretch/>
        </p:blipFill>
        <p:spPr bwMode="auto">
          <a:xfrm>
            <a:off x="1450392" y="4582754"/>
            <a:ext cx="736841" cy="10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474" y="174532"/>
            <a:ext cx="674079" cy="674079"/>
          </a:xfrm>
          <a:prstGeom prst="rect">
            <a:avLst/>
          </a:prstGeom>
        </p:spPr>
      </p:pic>
      <p:pic>
        <p:nvPicPr>
          <p:cNvPr id="1026" name="Picture 2" descr="Brown bear - Wikipedia">
            <a:extLst>
              <a:ext uri="{FF2B5EF4-FFF2-40B4-BE49-F238E27FC236}">
                <a16:creationId xmlns:a16="http://schemas.microsoft.com/office/drawing/2014/main" id="{AEBF691B-E366-44D7-8681-705D992E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83" y="3615251"/>
            <a:ext cx="130968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019 Year in Review - The Skyscraper Center">
            <a:extLst>
              <a:ext uri="{FF2B5EF4-FFF2-40B4-BE49-F238E27FC236}">
                <a16:creationId xmlns:a16="http://schemas.microsoft.com/office/drawing/2014/main" id="{03601AA8-9DB5-4345-A068-2A04CE07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36" y="5762064"/>
            <a:ext cx="1059417" cy="6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D3C4B4D-043F-4544-B94F-24E40C402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3014" y="17453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quickly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suspiciously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Quickly describes a verb, not a noun.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Suspiciously describes a verb, not a noun.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‘slowly’ not an example of an adjective?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392" y="86443"/>
            <a:ext cx="693813" cy="679158"/>
          </a:xfrm>
          <a:prstGeom prst="rect">
            <a:avLst/>
          </a:prstGeom>
        </p:spPr>
      </p:pic>
      <p:pic>
        <p:nvPicPr>
          <p:cNvPr id="1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288" y="86443"/>
            <a:ext cx="674079" cy="674079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7111"/>
            <a:ext cx="8858464" cy="463004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28">
            <a:extLst>
              <a:ext uri="{FF2B5EF4-FFF2-40B4-BE49-F238E27FC236}">
                <a16:creationId xmlns:a16="http://schemas.microsoft.com/office/drawing/2014/main" id="{B13E7226-21FD-42EB-8385-B7F61EEE4FE4}"/>
              </a:ext>
            </a:extLst>
          </p:cNvPr>
          <p:cNvSpPr/>
          <p:nvPr/>
        </p:nvSpPr>
        <p:spPr>
          <a:xfrm>
            <a:off x="368877" y="4711005"/>
            <a:ext cx="5851103" cy="129235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3" y="1106018"/>
            <a:ext cx="11845504" cy="5904410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147378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can be put into categories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</a:t>
            </a:r>
            <a:r>
              <a:rPr lang="en-AU" dirty="0" smtClean="0">
                <a:latin typeface="Century Gothic" panose="020B0502020202020204" pitchFamily="34" charset="0"/>
              </a:rPr>
              <a:t>in based on their category.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97392" y="1100186"/>
            <a:ext cx="2424821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I use as many adjectives as I like to describe a noun? Explain your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I place adjectives in any order when describing a noun? Explain your answer.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392" y="86443"/>
            <a:ext cx="693813" cy="679158"/>
          </a:xfrm>
          <a:prstGeom prst="rect">
            <a:avLst/>
          </a:prstGeom>
        </p:spPr>
      </p:pic>
      <p:pic>
        <p:nvPicPr>
          <p:cNvPr id="2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288" y="86443"/>
            <a:ext cx="674079" cy="674079"/>
          </a:xfrm>
          <a:prstGeom prst="rect">
            <a:avLst/>
          </a:prstGeom>
        </p:spPr>
      </p:pic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BD542F-2C3B-4D4F-A5E8-32740F48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93299"/>
              </p:ext>
            </p:extLst>
          </p:nvPr>
        </p:nvGraphicFramePr>
        <p:xfrm>
          <a:off x="368877" y="3586431"/>
          <a:ext cx="1153351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45">
                  <a:extLst>
                    <a:ext uri="{9D8B030D-6E8A-4147-A177-3AD203B41FA5}">
                      <a16:colId xmlns:a16="http://schemas.microsoft.com/office/drawing/2014/main" val="3223715882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767373549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370865633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4281287527"/>
                    </a:ext>
                  </a:extLst>
                </a:gridCol>
                <a:gridCol w="912340">
                  <a:extLst>
                    <a:ext uri="{9D8B030D-6E8A-4147-A177-3AD203B41FA5}">
                      <a16:colId xmlns:a16="http://schemas.microsoft.com/office/drawing/2014/main" val="3141447274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01119094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1842700545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85650632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3957213682"/>
                    </a:ext>
                  </a:extLst>
                </a:gridCol>
                <a:gridCol w="1153351">
                  <a:extLst>
                    <a:ext uri="{9D8B030D-6E8A-4147-A177-3AD203B41FA5}">
                      <a16:colId xmlns:a16="http://schemas.microsoft.com/office/drawing/2014/main" val="600931775"/>
                    </a:ext>
                  </a:extLst>
                </a:gridCol>
              </a:tblGrid>
              <a:tr h="718931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Determiner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Qualifier/Purpose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</a:p>
                    <a:p>
                      <a:pPr algn="ctr"/>
                      <a:r>
                        <a:rPr lang="en-AU" sz="2400" dirty="0" smtClean="0">
                          <a:solidFill>
                            <a:schemeClr val="tx1"/>
                          </a:solidFill>
                        </a:rPr>
                        <a:t>Noun</a:t>
                      </a:r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3479"/>
                  </a:ext>
                </a:extLst>
              </a:tr>
            </a:tbl>
          </a:graphicData>
        </a:graphic>
      </p:graphicFrame>
      <p:sp>
        <p:nvSpPr>
          <p:cNvPr id="14" name="Cloud 13">
            <a:extLst>
              <a:ext uri="{FF2B5EF4-FFF2-40B4-BE49-F238E27FC236}">
                <a16:creationId xmlns:a16="http://schemas.microsoft.com/office/drawing/2014/main" id="{57B9AD56-EEC8-4F50-99DC-B29F778DB321}"/>
              </a:ext>
            </a:extLst>
          </p:cNvPr>
          <p:cNvSpPr/>
          <p:nvPr/>
        </p:nvSpPr>
        <p:spPr>
          <a:xfrm>
            <a:off x="3600450" y="2054738"/>
            <a:ext cx="4667669" cy="109924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19307-360C-4357-A062-8B7A40532218}"/>
              </a:ext>
            </a:extLst>
          </p:cNvPr>
          <p:cNvSpPr txBox="1"/>
          <p:nvPr/>
        </p:nvSpPr>
        <p:spPr>
          <a:xfrm>
            <a:off x="3389867" y="2248759"/>
            <a:ext cx="508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Order of adjectives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F78B82-FE11-48B5-9303-5C4E43AE561F}"/>
              </a:ext>
            </a:extLst>
          </p:cNvPr>
          <p:cNvSpPr txBox="1"/>
          <p:nvPr/>
        </p:nvSpPr>
        <p:spPr>
          <a:xfrm>
            <a:off x="654343" y="4818572"/>
            <a:ext cx="5088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We can expand sentences using adjectives!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C94D05-A9A8-41DF-B675-A3F7F8E9DA51}"/>
              </a:ext>
            </a:extLst>
          </p:cNvPr>
          <p:cNvSpPr txBox="1"/>
          <p:nvPr/>
        </p:nvSpPr>
        <p:spPr>
          <a:xfrm>
            <a:off x="6945744" y="4758804"/>
            <a:ext cx="5088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Rule of thumb </a:t>
            </a:r>
            <a:r>
              <a:rPr lang="en-AU" sz="3200" b="1" dirty="0" smtClean="0"/>
              <a:t>– we generally don’t use </a:t>
            </a:r>
            <a:r>
              <a:rPr lang="en-AU" sz="3200" b="1" dirty="0"/>
              <a:t>anymore than </a:t>
            </a:r>
            <a:r>
              <a:rPr lang="en-AU" sz="3200" b="1" dirty="0" smtClean="0"/>
              <a:t>3 adjectives (not including the determiner)</a:t>
            </a:r>
            <a:endParaRPr lang="en-AU" sz="32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96BDB5-FD04-4893-923D-2F32B0FEF77B}"/>
              </a:ext>
            </a:extLst>
          </p:cNvPr>
          <p:cNvCxnSpPr/>
          <p:nvPr/>
        </p:nvCxnSpPr>
        <p:spPr>
          <a:xfrm>
            <a:off x="6135632" y="5357181"/>
            <a:ext cx="102201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A8942C-2757-4D3C-8C91-74DD5B4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1895474"/>
            <a:ext cx="9460563" cy="4775289"/>
          </a:xfrm>
        </p:spPr>
        <p:txBody>
          <a:bodyPr>
            <a:normAutofit fontScale="85000" lnSpcReduction="20000"/>
          </a:bodyPr>
          <a:lstStyle/>
          <a:p>
            <a:endParaRPr lang="en-AU" sz="2800" i="1" dirty="0" smtClean="0"/>
          </a:p>
          <a:p>
            <a:pPr marL="0" indent="0">
              <a:buNone/>
            </a:pPr>
            <a:r>
              <a:rPr lang="en-AU" sz="2800" b="1" dirty="0" smtClean="0"/>
              <a:t>Determiner:</a:t>
            </a:r>
          </a:p>
          <a:p>
            <a:r>
              <a:rPr lang="en-AU" sz="2800" dirty="0" smtClean="0"/>
              <a:t>A determiner generally describes the number of items, or who it belongs to. Sometimes they can be considered different to an adjective.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800" b="1" i="1" u="sng" dirty="0" smtClean="0"/>
              <a:t>A</a:t>
            </a:r>
            <a:r>
              <a:rPr lang="en-US" sz="2800" i="1" dirty="0" smtClean="0"/>
              <a:t> dinosaur walked through the swamp.</a:t>
            </a:r>
            <a:endParaRPr lang="en-AU" sz="2800" i="1" dirty="0" smtClean="0"/>
          </a:p>
          <a:p>
            <a:pPr marL="0" indent="0">
              <a:buNone/>
            </a:pP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i="1" u="sng" dirty="0" smtClean="0"/>
              <a:t>Three</a:t>
            </a:r>
            <a:r>
              <a:rPr lang="en-US" sz="2800" i="1" dirty="0" smtClean="0"/>
              <a:t> dinosaurs walked through the swamp.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b="1" i="1" u="sng" dirty="0" smtClean="0"/>
              <a:t>My</a:t>
            </a:r>
            <a:r>
              <a:rPr lang="en-US" sz="2800" i="1" dirty="0" smtClean="0"/>
              <a:t> best friend is 2 years older than me. </a:t>
            </a:r>
            <a:endParaRPr lang="en-AU" sz="2800" i="1" dirty="0"/>
          </a:p>
          <a:p>
            <a:pPr marL="0" indent="0">
              <a:buNone/>
            </a:pPr>
            <a:r>
              <a:rPr lang="en-AU" sz="2800" i="1" dirty="0" smtClean="0"/>
              <a:t> </a:t>
            </a:r>
            <a:endParaRPr lang="en-AU" sz="2800" i="1" dirty="0"/>
          </a:p>
          <a:p>
            <a:endParaRPr lang="en-US" sz="2800" i="1" dirty="0"/>
          </a:p>
          <a:p>
            <a:endParaRPr lang="en-AU" sz="2800" i="1" dirty="0"/>
          </a:p>
          <a:p>
            <a:endParaRPr lang="en-AU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147378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can be put into categories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 smtClean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can use more than 1 adjective to describe a noun, </a:t>
            </a:r>
            <a:r>
              <a:rPr lang="en-AU" b="1" u="sng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there is a </a:t>
            </a:r>
            <a:r>
              <a:rPr lang="en-AU" b="1" u="sng" dirty="0">
                <a:latin typeface="Century Gothic" panose="020B0502020202020204" pitchFamily="34" charset="0"/>
              </a:rPr>
              <a:t>specific order </a:t>
            </a:r>
            <a:r>
              <a:rPr lang="en-AU" dirty="0">
                <a:latin typeface="Century Gothic" panose="020B0502020202020204" pitchFamily="34" charset="0"/>
              </a:rPr>
              <a:t>they must be placed </a:t>
            </a:r>
            <a:r>
              <a:rPr lang="en-AU" dirty="0" smtClean="0">
                <a:latin typeface="Century Gothic" panose="020B0502020202020204" pitchFamily="34" charset="0"/>
              </a:rPr>
              <a:t>in based on their category.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4298" y="1256049"/>
            <a:ext cx="2424821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a determiner?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determiner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54" y="79560"/>
            <a:ext cx="693813" cy="67915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2965</Words>
  <Application>Microsoft Office PowerPoint</Application>
  <PresentationFormat>Widescreen</PresentationFormat>
  <Paragraphs>635</Paragraphs>
  <Slides>33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Calibri</vt:lpstr>
      <vt:lpstr>Century Gothic</vt:lpstr>
      <vt:lpstr>Noyh R Book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84</cp:revision>
  <dcterms:created xsi:type="dcterms:W3CDTF">2021-08-04T08:19:39Z</dcterms:created>
  <dcterms:modified xsi:type="dcterms:W3CDTF">2022-07-26T05:38:49Z</dcterms:modified>
</cp:coreProperties>
</file>