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71" r:id="rId4"/>
    <p:sldId id="298" r:id="rId5"/>
    <p:sldId id="309" r:id="rId6"/>
    <p:sldId id="299" r:id="rId7"/>
    <p:sldId id="282" r:id="rId8"/>
    <p:sldId id="283" r:id="rId9"/>
    <p:sldId id="284" r:id="rId10"/>
    <p:sldId id="285" r:id="rId11"/>
    <p:sldId id="300" r:id="rId12"/>
    <p:sldId id="301" r:id="rId13"/>
    <p:sldId id="307" r:id="rId14"/>
    <p:sldId id="295" r:id="rId15"/>
    <p:sldId id="263" r:id="rId16"/>
    <p:sldId id="288" r:id="rId17"/>
    <p:sldId id="302" r:id="rId18"/>
    <p:sldId id="308" r:id="rId19"/>
    <p:sldId id="265" r:id="rId20"/>
    <p:sldId id="296" r:id="rId21"/>
    <p:sldId id="297" r:id="rId22"/>
    <p:sldId id="266" r:id="rId23"/>
    <p:sldId id="303" r:id="rId24"/>
    <p:sldId id="304" r:id="rId25"/>
    <p:sldId id="305" r:id="rId26"/>
    <p:sldId id="3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327"/>
    <a:srgbClr val="79F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82" d="100"/>
          <a:sy n="82" d="100"/>
        </p:scale>
        <p:origin x="71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6B425-A62C-4924-BDBD-E60458145E3B}" type="datetimeFigureOut">
              <a:rPr lang="en-AU" smtClean="0"/>
              <a:t>29/03/2023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F2841-2C4B-40D3-9D0D-9D86DA940FA5}" type="slidenum">
              <a:rPr lang="en-AU" smtClean="0"/>
              <a:t>‹#›</a:t>
            </a:fld>
            <a:endParaRPr lang="en-AU"/>
          </a:p>
        </p:txBody>
      </p:sp>
    </p:spTree>
    <p:extLst>
      <p:ext uri="{BB962C8B-B14F-4D97-AF65-F5344CB8AC3E}">
        <p14:creationId xmlns:p14="http://schemas.microsoft.com/office/powerpoint/2010/main" val="261310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4</a:t>
            </a:fld>
            <a:endParaRPr/>
          </a:p>
        </p:txBody>
      </p:sp>
    </p:spTree>
    <p:extLst>
      <p:ext uri="{BB962C8B-B14F-4D97-AF65-F5344CB8AC3E}">
        <p14:creationId xmlns:p14="http://schemas.microsoft.com/office/powerpoint/2010/main" val="36699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5</a:t>
            </a:fld>
            <a:endParaRPr/>
          </a:p>
        </p:txBody>
      </p:sp>
    </p:spTree>
    <p:extLst>
      <p:ext uri="{BB962C8B-B14F-4D97-AF65-F5344CB8AC3E}">
        <p14:creationId xmlns:p14="http://schemas.microsoft.com/office/powerpoint/2010/main" val="295665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6</a:t>
            </a:fld>
            <a:endParaRPr/>
          </a:p>
        </p:txBody>
      </p:sp>
    </p:spTree>
    <p:extLst>
      <p:ext uri="{BB962C8B-B14F-4D97-AF65-F5344CB8AC3E}">
        <p14:creationId xmlns:p14="http://schemas.microsoft.com/office/powerpoint/2010/main" val="319782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36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41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00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28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29/03/2023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25129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29/03/2023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4510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29/03/2023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52989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3563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22995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29/03/2023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8943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4EABA-7327-4C9B-A25B-2EC6D8E7B2ED}" type="datetimeFigureOut">
              <a:rPr lang="en-AU" smtClean="0"/>
              <a:t>29/03/2023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9470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6F4EABA-7327-4C9B-A25B-2EC6D8E7B2ED}" type="datetimeFigureOut">
              <a:rPr lang="en-AU" smtClean="0"/>
              <a:t>29/03/2023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7580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6F4EABA-7327-4C9B-A25B-2EC6D8E7B2ED}" type="datetimeFigureOut">
              <a:rPr lang="en-AU" smtClean="0"/>
              <a:t>29/03/2023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9299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6F4EABA-7327-4C9B-A25B-2EC6D8E7B2ED}" type="datetimeFigureOut">
              <a:rPr lang="en-AU" smtClean="0"/>
              <a:t>29/03/2023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0719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4EABA-7327-4C9B-A25B-2EC6D8E7B2ED}" type="datetimeFigureOut">
              <a:rPr lang="en-AU" smtClean="0"/>
              <a:t>29/03/2023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788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29/03/2023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885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29/03/2023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260985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E6F4EABA-7327-4C9B-A25B-2EC6D8E7B2ED}" type="datetimeFigureOut">
              <a:rPr lang="en-AU" smtClean="0"/>
              <a:pPr/>
              <a:t>29/03/2023</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1482C3C5-518F-455F-891D-918179D3F322}" type="slidenum">
              <a:rPr lang="en-AU" smtClean="0"/>
              <a:pPr/>
              <a:t>‹#›</a:t>
            </a:fld>
            <a:endParaRPr lang="en-AU" dirty="0"/>
          </a:p>
        </p:txBody>
      </p:sp>
    </p:spTree>
    <p:extLst>
      <p:ext uri="{BB962C8B-B14F-4D97-AF65-F5344CB8AC3E}">
        <p14:creationId xmlns:p14="http://schemas.microsoft.com/office/powerpoint/2010/main" val="314517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2.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0BDE3-08CA-4B6C-9FF3-036D3F24054D}"/>
              </a:ext>
            </a:extLst>
          </p:cNvPr>
          <p:cNvSpPr>
            <a:spLocks noGrp="1"/>
          </p:cNvSpPr>
          <p:nvPr>
            <p:ph type="subTitle" idx="1"/>
          </p:nvPr>
        </p:nvSpPr>
        <p:spPr>
          <a:xfrm>
            <a:off x="808383" y="1773238"/>
            <a:ext cx="10641495" cy="3190648"/>
          </a:xfrm>
          <a:solidFill>
            <a:srgbClr val="00B050"/>
          </a:solidFill>
          <a:ln>
            <a:solidFill>
              <a:schemeClr val="tx1"/>
            </a:solidFill>
          </a:ln>
        </p:spPr>
        <p:txBody>
          <a:bodyPr>
            <a:normAutofit fontScale="92500" lnSpcReduction="10000"/>
          </a:bodyPr>
          <a:lstStyle/>
          <a:p>
            <a:pPr algn="l"/>
            <a:r>
              <a:rPr lang="en-AU" b="1" dirty="0"/>
              <a:t>Year: 4</a:t>
            </a:r>
          </a:p>
          <a:p>
            <a:pPr algn="l"/>
            <a:endParaRPr lang="en-AU" dirty="0"/>
          </a:p>
          <a:p>
            <a:pPr algn="l"/>
            <a:r>
              <a:rPr lang="en-AU" b="1" dirty="0"/>
              <a:t>Term: 1</a:t>
            </a:r>
          </a:p>
          <a:p>
            <a:pPr algn="l"/>
            <a:endParaRPr lang="en-AU" dirty="0"/>
          </a:p>
          <a:p>
            <a:pPr algn="l"/>
            <a:r>
              <a:rPr lang="en-AU" b="1" dirty="0"/>
              <a:t>Objective: </a:t>
            </a:r>
            <a:r>
              <a:rPr lang="en-AU" dirty="0"/>
              <a:t>Expand sentences using adverbs of manner, time, place and frequency.</a:t>
            </a:r>
          </a:p>
          <a:p>
            <a:pPr algn="l"/>
            <a:endParaRPr lang="en-AU" dirty="0"/>
          </a:p>
          <a:p>
            <a:pPr algn="l"/>
            <a:r>
              <a:rPr lang="en-AU" b="1" dirty="0"/>
              <a:t>Author: </a:t>
            </a:r>
            <a:r>
              <a:rPr lang="en-AU" dirty="0"/>
              <a:t>Amanda Di Pietro</a:t>
            </a:r>
          </a:p>
        </p:txBody>
      </p:sp>
    </p:spTree>
    <p:extLst>
      <p:ext uri="{BB962C8B-B14F-4D97-AF65-F5344CB8AC3E}">
        <p14:creationId xmlns:p14="http://schemas.microsoft.com/office/powerpoint/2010/main" val="112359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3301" y="345209"/>
            <a:ext cx="9297003" cy="807292"/>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An </a:t>
            </a:r>
            <a:r>
              <a:rPr lang="en-AU" b="1" u="sng" dirty="0">
                <a:latin typeface="Century Gothic" panose="020B0502020202020204" pitchFamily="34" charset="0"/>
              </a:rPr>
              <a:t>adverb</a:t>
            </a:r>
            <a:r>
              <a:rPr lang="en-AU" dirty="0">
                <a:latin typeface="Century Gothic" panose="020B0502020202020204" pitchFamily="34" charset="0"/>
              </a:rPr>
              <a:t> modifies or describes a verb.</a:t>
            </a:r>
          </a:p>
          <a:p>
            <a:pPr>
              <a:buFont typeface="Wingdings" panose="05000000000000000000" pitchFamily="2" charset="2"/>
              <a:buChar char="§"/>
            </a:pPr>
            <a:r>
              <a:rPr lang="en-AU" b="1" u="sng" dirty="0">
                <a:latin typeface="Century Gothic" panose="020B0502020202020204" pitchFamily="34" charset="0"/>
              </a:rPr>
              <a:t>Adverbs of time </a:t>
            </a:r>
            <a:r>
              <a:rPr lang="en-AU" dirty="0">
                <a:latin typeface="Century Gothic" panose="020B0502020202020204" pitchFamily="34" charset="0"/>
              </a:rPr>
              <a:t>answer the question </a:t>
            </a:r>
            <a:r>
              <a:rPr lang="en-AU" u="sng" dirty="0">
                <a:latin typeface="Century Gothic" panose="020B0502020202020204" pitchFamily="34" charset="0"/>
              </a:rPr>
              <a:t>when?</a:t>
            </a: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4" name="Rectangle 3"/>
          <p:cNvSpPr/>
          <p:nvPr/>
        </p:nvSpPr>
        <p:spPr>
          <a:xfrm>
            <a:off x="334429" y="2528638"/>
            <a:ext cx="2592668" cy="461665"/>
          </a:xfrm>
          <a:prstGeom prst="rect">
            <a:avLst/>
          </a:prstGeom>
        </p:spPr>
        <p:txBody>
          <a:bodyPr wrap="square">
            <a:spAutoFit/>
          </a:bodyPr>
          <a:lstStyle/>
          <a:p>
            <a:r>
              <a:rPr lang="en-AU" sz="2400" b="1" dirty="0">
                <a:solidFill>
                  <a:srgbClr val="FF0000"/>
                </a:solidFill>
                <a:latin typeface="Century Gothic" panose="020B0502020202020204" pitchFamily="34" charset="0"/>
              </a:rPr>
              <a:t>Non-Examples:</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258597" y="3773472"/>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1. quietly</a:t>
            </a:r>
            <a:endParaRPr lang="en-AU" dirty="0">
              <a:latin typeface="Century Gothic" panose="020B0502020202020204" pitchFamily="34" charset="0"/>
            </a:endParaRPr>
          </a:p>
          <a:p>
            <a:pPr marL="0" indent="0">
              <a:buNone/>
            </a:pPr>
            <a:r>
              <a:rPr lang="en-AU" dirty="0">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8" name="Content Placeholder 3">
            <a:extLst>
              <a:ext uri="{FF2B5EF4-FFF2-40B4-BE49-F238E27FC236}">
                <a16:creationId xmlns:a16="http://schemas.microsoft.com/office/drawing/2014/main" id="{05ECB126-5402-49D0-A7AC-AE7D948BABE0}"/>
              </a:ext>
            </a:extLst>
          </p:cNvPr>
          <p:cNvSpPr txBox="1">
            <a:spLocks/>
          </p:cNvSpPr>
          <p:nvPr/>
        </p:nvSpPr>
        <p:spPr>
          <a:xfrm>
            <a:off x="258597" y="5004750"/>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2. gently</a:t>
            </a: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5" name="TextBox 4"/>
          <p:cNvSpPr txBox="1"/>
          <p:nvPr/>
        </p:nvSpPr>
        <p:spPr>
          <a:xfrm>
            <a:off x="2927097" y="3674361"/>
            <a:ext cx="8601295" cy="646331"/>
          </a:xfrm>
          <a:prstGeom prst="rect">
            <a:avLst/>
          </a:prstGeom>
          <a:solidFill>
            <a:schemeClr val="bg1"/>
          </a:solidFill>
          <a:ln>
            <a:solidFill>
              <a:srgbClr val="00B050"/>
            </a:solidFill>
          </a:ln>
        </p:spPr>
        <p:txBody>
          <a:bodyPr wrap="square" rtlCol="0">
            <a:spAutoFit/>
          </a:bodyPr>
          <a:lstStyle/>
          <a:p>
            <a:r>
              <a:rPr lang="en-AU" dirty="0">
                <a:solidFill>
                  <a:srgbClr val="FF0000"/>
                </a:solidFill>
                <a:latin typeface="Century Gothic" panose="020B0502020202020204" pitchFamily="34" charset="0"/>
              </a:rPr>
              <a:t>Quietly describes </a:t>
            </a:r>
            <a:r>
              <a:rPr lang="en-AU" b="1" u="sng" dirty="0">
                <a:solidFill>
                  <a:srgbClr val="FF0000"/>
                </a:solidFill>
                <a:latin typeface="Century Gothic" panose="020B0502020202020204" pitchFamily="34" charset="0"/>
              </a:rPr>
              <a:t>how</a:t>
            </a:r>
            <a:r>
              <a:rPr lang="en-AU" dirty="0">
                <a:solidFill>
                  <a:srgbClr val="FF0000"/>
                </a:solidFill>
                <a:latin typeface="Century Gothic" panose="020B0502020202020204" pitchFamily="34" charset="0"/>
              </a:rPr>
              <a:t> something can be done, making it an </a:t>
            </a:r>
            <a:r>
              <a:rPr lang="en-AU" b="1" u="sng" dirty="0">
                <a:solidFill>
                  <a:srgbClr val="FF0000"/>
                </a:solidFill>
                <a:latin typeface="Century Gothic" panose="020B0502020202020204" pitchFamily="34" charset="0"/>
              </a:rPr>
              <a:t>adverb of manner.</a:t>
            </a:r>
          </a:p>
        </p:txBody>
      </p:sp>
      <p:sp>
        <p:nvSpPr>
          <p:cNvPr id="12" name="TextBox 11"/>
          <p:cNvSpPr txBox="1"/>
          <p:nvPr/>
        </p:nvSpPr>
        <p:spPr>
          <a:xfrm>
            <a:off x="2927097" y="4854312"/>
            <a:ext cx="8555734" cy="646331"/>
          </a:xfrm>
          <a:prstGeom prst="rect">
            <a:avLst/>
          </a:prstGeom>
          <a:solidFill>
            <a:schemeClr val="bg1"/>
          </a:solidFill>
          <a:ln>
            <a:solidFill>
              <a:srgbClr val="00B050"/>
            </a:solidFill>
          </a:ln>
        </p:spPr>
        <p:txBody>
          <a:bodyPr wrap="square" rtlCol="0">
            <a:spAutoFit/>
          </a:bodyPr>
          <a:lstStyle/>
          <a:p>
            <a:r>
              <a:rPr lang="en-AU" dirty="0">
                <a:solidFill>
                  <a:srgbClr val="FF0000"/>
                </a:solidFill>
                <a:latin typeface="Century Gothic" panose="020B0502020202020204" pitchFamily="34" charset="0"/>
              </a:rPr>
              <a:t>Gently describes </a:t>
            </a:r>
            <a:r>
              <a:rPr lang="en-AU" b="1" u="sng" dirty="0">
                <a:solidFill>
                  <a:srgbClr val="FF0000"/>
                </a:solidFill>
                <a:latin typeface="Century Gothic" panose="020B0502020202020204" pitchFamily="34" charset="0"/>
              </a:rPr>
              <a:t>how</a:t>
            </a:r>
            <a:r>
              <a:rPr lang="en-AU" dirty="0">
                <a:solidFill>
                  <a:srgbClr val="FF0000"/>
                </a:solidFill>
                <a:latin typeface="Century Gothic" panose="020B0502020202020204" pitchFamily="34" charset="0"/>
              </a:rPr>
              <a:t> something can be done, making it an </a:t>
            </a:r>
            <a:r>
              <a:rPr lang="en-AU" b="1" u="sng" dirty="0">
                <a:solidFill>
                  <a:srgbClr val="FF0000"/>
                </a:solidFill>
                <a:latin typeface="Century Gothic" panose="020B0502020202020204" pitchFamily="34" charset="0"/>
              </a:rPr>
              <a:t>adverb of manner.</a:t>
            </a:r>
          </a:p>
        </p:txBody>
      </p:sp>
      <p:pic>
        <p:nvPicPr>
          <p:cNvPr id="14" name="Picture 6"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750"/>
          <a:stretch/>
        </p:blipFill>
        <p:spPr bwMode="auto">
          <a:xfrm>
            <a:off x="5157528" y="2419123"/>
            <a:ext cx="857250" cy="7847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13" name="TextBox 12"/>
          <p:cNvSpPr txBox="1"/>
          <p:nvPr/>
        </p:nvSpPr>
        <p:spPr>
          <a:xfrm>
            <a:off x="10203336" y="1141144"/>
            <a:ext cx="1988664" cy="1446550"/>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Is ‘carefully’ an adverb of time? Explain why/why not.</a:t>
            </a:r>
          </a:p>
          <a:p>
            <a:pPr marL="285750" indent="-285750">
              <a:buFont typeface="Arial" panose="020B0604020202020204" pitchFamily="34" charset="0"/>
              <a:buChar char="•"/>
            </a:pPr>
            <a:endParaRPr lang="en-AU" dirty="0">
              <a:latin typeface="Century Gothic" panose="020B0502020202020204" pitchFamily="34" charset="0"/>
            </a:endParaRPr>
          </a:p>
        </p:txBody>
      </p:sp>
      <p:pic>
        <p:nvPicPr>
          <p:cNvPr id="17" name="Picture 16" descr="Icon&#10;&#10;Description automatically generated">
            <a:extLst>
              <a:ext uri="{FF2B5EF4-FFF2-40B4-BE49-F238E27FC236}">
                <a16:creationId xmlns:a16="http://schemas.microsoft.com/office/drawing/2014/main" id="{2FAE460A-3378-41A3-8701-BA2FA601B42D}"/>
              </a:ext>
            </a:extLst>
          </p:cNvPr>
          <p:cNvPicPr>
            <a:picLocks noChangeAspect="1"/>
          </p:cNvPicPr>
          <p:nvPr/>
        </p:nvPicPr>
        <p:blipFill>
          <a:blip r:embed="rId3"/>
          <a:stretch>
            <a:fillRect/>
          </a:stretch>
        </p:blipFill>
        <p:spPr>
          <a:xfrm>
            <a:off x="10827881" y="79560"/>
            <a:ext cx="674078" cy="674078"/>
          </a:xfrm>
          <a:prstGeom prst="rect">
            <a:avLst/>
          </a:prstGeom>
        </p:spPr>
      </p:pic>
      <p:pic>
        <p:nvPicPr>
          <p:cNvPr id="18" name="Picture 17"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4"/>
          <a:stretch>
            <a:fillRect/>
          </a:stretch>
        </p:blipFill>
        <p:spPr>
          <a:xfrm>
            <a:off x="9397392" y="86443"/>
            <a:ext cx="693813" cy="679158"/>
          </a:xfrm>
          <a:prstGeom prst="rect">
            <a:avLst/>
          </a:prstGeom>
        </p:spPr>
      </p:pic>
      <p:pic>
        <p:nvPicPr>
          <p:cNvPr id="22"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5"/>
          <a:stretch>
            <a:fillRect/>
          </a:stretch>
        </p:blipFill>
        <p:spPr>
          <a:xfrm>
            <a:off x="10126288" y="86443"/>
            <a:ext cx="674079" cy="674079"/>
          </a:xfrm>
          <a:prstGeom prst="rect">
            <a:avLst/>
          </a:prstGeom>
        </p:spPr>
      </p:pic>
      <p:pic>
        <p:nvPicPr>
          <p:cNvPr id="23" name="Picture 22" descr="Logo, icon&#10;&#10;Description automatically generated">
            <a:extLst>
              <a:ext uri="{FF2B5EF4-FFF2-40B4-BE49-F238E27FC236}">
                <a16:creationId xmlns:a16="http://schemas.microsoft.com/office/drawing/2014/main" id="{6721F7CA-B0DD-4DA2-BD63-81AD18089009}"/>
              </a:ext>
            </a:extLst>
          </p:cNvPr>
          <p:cNvPicPr>
            <a:picLocks noChangeAspect="1"/>
          </p:cNvPicPr>
          <p:nvPr/>
        </p:nvPicPr>
        <p:blipFill>
          <a:blip r:embed="rId6"/>
          <a:stretch>
            <a:fillRect/>
          </a:stretch>
        </p:blipFill>
        <p:spPr>
          <a:xfrm>
            <a:off x="11529473" y="66844"/>
            <a:ext cx="674078" cy="674078"/>
          </a:xfrm>
          <a:prstGeom prst="rect">
            <a:avLst/>
          </a:prstGeom>
        </p:spPr>
      </p:pic>
      <p:pic>
        <p:nvPicPr>
          <p:cNvPr id="24" name="Picture 23"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4"/>
          <a:stretch>
            <a:fillRect/>
          </a:stretch>
        </p:blipFill>
        <p:spPr>
          <a:xfrm>
            <a:off x="9424906" y="66844"/>
            <a:ext cx="693813" cy="679158"/>
          </a:xfrm>
          <a:prstGeom prst="rect">
            <a:avLst/>
          </a:prstGeom>
        </p:spPr>
      </p:pic>
      <p:pic>
        <p:nvPicPr>
          <p:cNvPr id="25"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5"/>
          <a:stretch>
            <a:fillRect/>
          </a:stretch>
        </p:blipFill>
        <p:spPr>
          <a:xfrm>
            <a:off x="10153802" y="66844"/>
            <a:ext cx="674079" cy="674079"/>
          </a:xfrm>
          <a:prstGeom prst="rect">
            <a:avLst/>
          </a:prstGeom>
        </p:spPr>
      </p:pic>
    </p:spTree>
    <p:extLst>
      <p:ext uri="{BB962C8B-B14F-4D97-AF65-F5344CB8AC3E}">
        <p14:creationId xmlns:p14="http://schemas.microsoft.com/office/powerpoint/2010/main" val="304149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15285" y="369048"/>
            <a:ext cx="8858464" cy="881584"/>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An </a:t>
            </a:r>
            <a:r>
              <a:rPr lang="en-AU" b="1" u="sng" dirty="0">
                <a:latin typeface="Century Gothic" panose="020B0502020202020204" pitchFamily="34" charset="0"/>
              </a:rPr>
              <a:t>adverb</a:t>
            </a:r>
            <a:r>
              <a:rPr lang="en-AU" dirty="0">
                <a:latin typeface="Century Gothic" panose="020B0502020202020204" pitchFamily="34" charset="0"/>
              </a:rPr>
              <a:t> modifies or describes a verb.</a:t>
            </a:r>
          </a:p>
          <a:p>
            <a:pPr>
              <a:buFont typeface="Wingdings" panose="05000000000000000000" pitchFamily="2" charset="2"/>
              <a:buChar char="§"/>
            </a:pPr>
            <a:r>
              <a:rPr lang="en-AU" b="1" u="sng" dirty="0">
                <a:latin typeface="Century Gothic" panose="020B0502020202020204" pitchFamily="34" charset="0"/>
              </a:rPr>
              <a:t>Adverbs of frequency </a:t>
            </a:r>
            <a:r>
              <a:rPr lang="en-AU" dirty="0">
                <a:latin typeface="Century Gothic" panose="020B0502020202020204" pitchFamily="34" charset="0"/>
              </a:rPr>
              <a:t>answer the question </a:t>
            </a:r>
            <a:r>
              <a:rPr lang="en-AU" u="sng" dirty="0">
                <a:latin typeface="Century Gothic" panose="020B0502020202020204" pitchFamily="34" charset="0"/>
              </a:rPr>
              <a:t>how often?</a:t>
            </a:r>
            <a:endParaRPr lang="en-AU" dirty="0">
              <a:latin typeface="Century Gothic" panose="020B0502020202020204" pitchFamily="34" charset="0"/>
            </a:endParaRPr>
          </a:p>
          <a:p>
            <a:pPr>
              <a:buFont typeface="Wingdings" panose="05000000000000000000" pitchFamily="2" charset="2"/>
              <a:buChar char="§"/>
            </a:pPr>
            <a:endParaRPr lang="en-AU" dirty="0">
              <a:latin typeface="Century Gothic" panose="020B0502020202020204" pitchFamily="34" charset="0"/>
            </a:endParaRPr>
          </a:p>
          <a:p>
            <a:pPr marL="0" indent="0">
              <a:buFont typeface="Calibri" panose="020F0502020204030204" pitchFamily="34" charset="0"/>
              <a:buNone/>
            </a:pPr>
            <a:endParaRPr lang="en-AU" dirty="0">
              <a:latin typeface="Century Gothic" panose="020B0502020202020204" pitchFamily="34" charset="0"/>
            </a:endParaRPr>
          </a:p>
        </p:txBody>
      </p:sp>
      <p:sp>
        <p:nvSpPr>
          <p:cNvPr id="4" name="Rectangle 3"/>
          <p:cNvSpPr/>
          <p:nvPr/>
        </p:nvSpPr>
        <p:spPr>
          <a:xfrm>
            <a:off x="325099" y="2412958"/>
            <a:ext cx="1858264" cy="461665"/>
          </a:xfrm>
          <a:prstGeom prst="rect">
            <a:avLst/>
          </a:prstGeom>
        </p:spPr>
        <p:txBody>
          <a:bodyPr wrap="square">
            <a:spAutoFit/>
          </a:bodyPr>
          <a:lstStyle/>
          <a:p>
            <a:r>
              <a:rPr lang="en-AU" sz="2400" b="1" dirty="0">
                <a:solidFill>
                  <a:srgbClr val="00B050"/>
                </a:solidFill>
                <a:latin typeface="Century Gothic" panose="020B0502020202020204" pitchFamily="34" charset="0"/>
              </a:rPr>
              <a:t>Examples:</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289613" y="405822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1. hourly</a:t>
            </a:r>
            <a:endParaRPr lang="en-AU" dirty="0">
              <a:latin typeface="Century Gothic" panose="020B0502020202020204" pitchFamily="34" charset="0"/>
            </a:endParaRPr>
          </a:p>
        </p:txBody>
      </p:sp>
      <p:sp>
        <p:nvSpPr>
          <p:cNvPr id="13" name="Content Placeholder 3">
            <a:extLst>
              <a:ext uri="{FF2B5EF4-FFF2-40B4-BE49-F238E27FC236}">
                <a16:creationId xmlns:a16="http://schemas.microsoft.com/office/drawing/2014/main" id="{05ECB126-5402-49D0-A7AC-AE7D948BABE0}"/>
              </a:ext>
            </a:extLst>
          </p:cNvPr>
          <p:cNvSpPr txBox="1">
            <a:spLocks/>
          </p:cNvSpPr>
          <p:nvPr/>
        </p:nvSpPr>
        <p:spPr>
          <a:xfrm>
            <a:off x="289613" y="4951931"/>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b="1" dirty="0">
                <a:latin typeface="Century Gothic" panose="020B0502020202020204" pitchFamily="34" charset="0"/>
              </a:rPr>
              <a:t>2. seldom </a:t>
            </a:r>
            <a:endParaRPr lang="en-AU" dirty="0">
              <a:latin typeface="Century Gothic" panose="020B0502020202020204" pitchFamily="34" charset="0"/>
            </a:endParaRPr>
          </a:p>
        </p:txBody>
      </p:sp>
      <p:sp>
        <p:nvSpPr>
          <p:cNvPr id="15" name="Content Placeholder 3">
            <a:extLst>
              <a:ext uri="{FF2B5EF4-FFF2-40B4-BE49-F238E27FC236}">
                <a16:creationId xmlns:a16="http://schemas.microsoft.com/office/drawing/2014/main" id="{05ECB126-5402-49D0-A7AC-AE7D948BABE0}"/>
              </a:ext>
            </a:extLst>
          </p:cNvPr>
          <p:cNvSpPr txBox="1">
            <a:spLocks/>
          </p:cNvSpPr>
          <p:nvPr/>
        </p:nvSpPr>
        <p:spPr>
          <a:xfrm>
            <a:off x="289613" y="582691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b="1" dirty="0">
                <a:latin typeface="Century Gothic" panose="020B0502020202020204" pitchFamily="34" charset="0"/>
              </a:rPr>
              <a:t>3. daily </a:t>
            </a:r>
            <a:r>
              <a:rPr lang="en-AU" dirty="0">
                <a:latin typeface="Century Gothic" panose="020B0502020202020204" pitchFamily="34" charset="0"/>
              </a:rPr>
              <a:t> </a:t>
            </a:r>
          </a:p>
        </p:txBody>
      </p:sp>
      <p:pic>
        <p:nvPicPr>
          <p:cNvPr id="16" name="Picture 2" descr="https://cdn3.vectorstock.com/i/1000x1000/77/52/yes-tick-icon-vector-229577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582"/>
          <a:stretch/>
        </p:blipFill>
        <p:spPr bwMode="auto">
          <a:xfrm>
            <a:off x="5239789" y="3195438"/>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138499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Is ‘never’ an adverb of frequency? Explain why/why not.</a:t>
            </a:r>
          </a:p>
        </p:txBody>
      </p:sp>
      <p:sp>
        <p:nvSpPr>
          <p:cNvPr id="22" name="TextBox 21"/>
          <p:cNvSpPr txBox="1"/>
          <p:nvPr/>
        </p:nvSpPr>
        <p:spPr>
          <a:xfrm>
            <a:off x="2198216" y="4078288"/>
            <a:ext cx="8601295" cy="369332"/>
          </a:xfrm>
          <a:prstGeom prst="rect">
            <a:avLst/>
          </a:prstGeom>
          <a:solidFill>
            <a:schemeClr val="bg1"/>
          </a:solidFill>
          <a:ln>
            <a:solidFill>
              <a:srgbClr val="00B050"/>
            </a:solidFill>
          </a:ln>
        </p:spPr>
        <p:txBody>
          <a:bodyPr wrap="square" rtlCol="0">
            <a:spAutoFit/>
          </a:bodyPr>
          <a:lstStyle/>
          <a:p>
            <a:r>
              <a:rPr lang="en-AU" dirty="0">
                <a:solidFill>
                  <a:srgbClr val="00B050"/>
                </a:solidFill>
                <a:latin typeface="Century Gothic" panose="020B0502020202020204" pitchFamily="34" charset="0"/>
              </a:rPr>
              <a:t>The eggs in the incubator should be turned </a:t>
            </a:r>
            <a:r>
              <a:rPr lang="en-AU" b="1" u="sng" dirty="0">
                <a:solidFill>
                  <a:srgbClr val="00B050"/>
                </a:solidFill>
                <a:latin typeface="Century Gothic" panose="020B0502020202020204" pitchFamily="34" charset="0"/>
              </a:rPr>
              <a:t>hourly</a:t>
            </a:r>
            <a:r>
              <a:rPr lang="en-AU" dirty="0">
                <a:solidFill>
                  <a:srgbClr val="00B050"/>
                </a:solidFill>
                <a:latin typeface="Century Gothic" panose="020B0502020202020204" pitchFamily="34" charset="0"/>
              </a:rPr>
              <a:t>.</a:t>
            </a:r>
          </a:p>
        </p:txBody>
      </p:sp>
      <p:sp>
        <p:nvSpPr>
          <p:cNvPr id="23" name="TextBox 22"/>
          <p:cNvSpPr txBox="1"/>
          <p:nvPr/>
        </p:nvSpPr>
        <p:spPr>
          <a:xfrm>
            <a:off x="2195502" y="4901306"/>
            <a:ext cx="8601295" cy="369332"/>
          </a:xfrm>
          <a:prstGeom prst="rect">
            <a:avLst/>
          </a:prstGeom>
          <a:solidFill>
            <a:schemeClr val="bg1"/>
          </a:solidFill>
          <a:ln>
            <a:solidFill>
              <a:srgbClr val="00B050"/>
            </a:solidFill>
          </a:ln>
        </p:spPr>
        <p:txBody>
          <a:bodyPr wrap="square" rtlCol="0">
            <a:spAutoFit/>
          </a:bodyPr>
          <a:lstStyle/>
          <a:p>
            <a:r>
              <a:rPr lang="en-AU" dirty="0">
                <a:solidFill>
                  <a:srgbClr val="00B050"/>
                </a:solidFill>
                <a:latin typeface="Century Gothic" panose="020B0502020202020204" pitchFamily="34" charset="0"/>
              </a:rPr>
              <a:t>We </a:t>
            </a:r>
            <a:r>
              <a:rPr lang="en-AU" b="1" u="sng" dirty="0">
                <a:solidFill>
                  <a:srgbClr val="00B050"/>
                </a:solidFill>
                <a:latin typeface="Century Gothic" panose="020B0502020202020204" pitchFamily="34" charset="0"/>
              </a:rPr>
              <a:t>seldom</a:t>
            </a:r>
            <a:r>
              <a:rPr lang="en-AU" dirty="0">
                <a:solidFill>
                  <a:srgbClr val="00B050"/>
                </a:solidFill>
                <a:latin typeface="Century Gothic" panose="020B0502020202020204" pitchFamily="34" charset="0"/>
              </a:rPr>
              <a:t> get to see our grandparents, as they live so far away.</a:t>
            </a:r>
          </a:p>
        </p:txBody>
      </p:sp>
      <p:sp>
        <p:nvSpPr>
          <p:cNvPr id="24" name="TextBox 23"/>
          <p:cNvSpPr txBox="1"/>
          <p:nvPr/>
        </p:nvSpPr>
        <p:spPr>
          <a:xfrm>
            <a:off x="2183363" y="5757978"/>
            <a:ext cx="8601295" cy="369332"/>
          </a:xfrm>
          <a:prstGeom prst="rect">
            <a:avLst/>
          </a:prstGeom>
          <a:solidFill>
            <a:schemeClr val="bg1"/>
          </a:solidFill>
          <a:ln>
            <a:solidFill>
              <a:srgbClr val="00B050"/>
            </a:solidFill>
          </a:ln>
        </p:spPr>
        <p:txBody>
          <a:bodyPr wrap="square" rtlCol="0">
            <a:spAutoFit/>
          </a:bodyPr>
          <a:lstStyle/>
          <a:p>
            <a:r>
              <a:rPr lang="en-AU" dirty="0">
                <a:solidFill>
                  <a:srgbClr val="00B050"/>
                </a:solidFill>
                <a:latin typeface="Century Gothic" panose="020B0502020202020204" pitchFamily="34" charset="0"/>
              </a:rPr>
              <a:t>The children go to school </a:t>
            </a:r>
            <a:r>
              <a:rPr lang="en-AU" b="1" u="sng" dirty="0">
                <a:solidFill>
                  <a:srgbClr val="00B050"/>
                </a:solidFill>
                <a:latin typeface="Century Gothic" panose="020B0502020202020204" pitchFamily="34" charset="0"/>
              </a:rPr>
              <a:t>daily</a:t>
            </a:r>
            <a:r>
              <a:rPr lang="en-AU" dirty="0">
                <a:solidFill>
                  <a:srgbClr val="00B050"/>
                </a:solidFill>
                <a:latin typeface="Century Gothic" panose="020B0502020202020204" pitchFamily="34" charset="0"/>
              </a:rPr>
              <a:t>.</a:t>
            </a:r>
          </a:p>
        </p:txBody>
      </p:sp>
      <p:pic>
        <p:nvPicPr>
          <p:cNvPr id="17" name="Picture 16" descr="Icon&#10;&#10;Description automatically generated">
            <a:extLst>
              <a:ext uri="{FF2B5EF4-FFF2-40B4-BE49-F238E27FC236}">
                <a16:creationId xmlns:a16="http://schemas.microsoft.com/office/drawing/2014/main" id="{2FAE460A-3378-41A3-8701-BA2FA601B42D}"/>
              </a:ext>
            </a:extLst>
          </p:cNvPr>
          <p:cNvPicPr>
            <a:picLocks noChangeAspect="1"/>
          </p:cNvPicPr>
          <p:nvPr/>
        </p:nvPicPr>
        <p:blipFill>
          <a:blip r:embed="rId3"/>
          <a:stretch>
            <a:fillRect/>
          </a:stretch>
        </p:blipFill>
        <p:spPr>
          <a:xfrm>
            <a:off x="10827881" y="79560"/>
            <a:ext cx="674078" cy="674078"/>
          </a:xfrm>
          <a:prstGeom prst="rect">
            <a:avLst/>
          </a:prstGeom>
        </p:spPr>
      </p:pic>
      <p:pic>
        <p:nvPicPr>
          <p:cNvPr id="18" name="Picture 17"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4"/>
          <a:stretch>
            <a:fillRect/>
          </a:stretch>
        </p:blipFill>
        <p:spPr>
          <a:xfrm>
            <a:off x="9397392" y="86443"/>
            <a:ext cx="693813" cy="679158"/>
          </a:xfrm>
          <a:prstGeom prst="rect">
            <a:avLst/>
          </a:prstGeom>
        </p:spPr>
      </p:pic>
      <p:pic>
        <p:nvPicPr>
          <p:cNvPr id="25"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5"/>
          <a:stretch>
            <a:fillRect/>
          </a:stretch>
        </p:blipFill>
        <p:spPr>
          <a:xfrm>
            <a:off x="10126288" y="86443"/>
            <a:ext cx="674079" cy="674079"/>
          </a:xfrm>
          <a:prstGeom prst="rect">
            <a:avLst/>
          </a:prstGeom>
        </p:spPr>
      </p:pic>
      <p:pic>
        <p:nvPicPr>
          <p:cNvPr id="26" name="Picture 25" descr="Logo, icon&#10;&#10;Description automatically generated">
            <a:extLst>
              <a:ext uri="{FF2B5EF4-FFF2-40B4-BE49-F238E27FC236}">
                <a16:creationId xmlns:a16="http://schemas.microsoft.com/office/drawing/2014/main" id="{6721F7CA-B0DD-4DA2-BD63-81AD18089009}"/>
              </a:ext>
            </a:extLst>
          </p:cNvPr>
          <p:cNvPicPr>
            <a:picLocks noChangeAspect="1"/>
          </p:cNvPicPr>
          <p:nvPr/>
        </p:nvPicPr>
        <p:blipFill>
          <a:blip r:embed="rId6"/>
          <a:stretch>
            <a:fillRect/>
          </a:stretch>
        </p:blipFill>
        <p:spPr>
          <a:xfrm>
            <a:off x="11529473" y="66844"/>
            <a:ext cx="674078" cy="674078"/>
          </a:xfrm>
          <a:prstGeom prst="rect">
            <a:avLst/>
          </a:prstGeom>
        </p:spPr>
      </p:pic>
    </p:spTree>
    <p:extLst>
      <p:ext uri="{BB962C8B-B14F-4D97-AF65-F5344CB8AC3E}">
        <p14:creationId xmlns:p14="http://schemas.microsoft.com/office/powerpoint/2010/main" val="157553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3301" y="321393"/>
            <a:ext cx="9297003" cy="900528"/>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An </a:t>
            </a:r>
            <a:r>
              <a:rPr lang="en-AU" b="1" u="sng" dirty="0">
                <a:latin typeface="Century Gothic" panose="020B0502020202020204" pitchFamily="34" charset="0"/>
              </a:rPr>
              <a:t>adverb</a:t>
            </a:r>
            <a:r>
              <a:rPr lang="en-AU" dirty="0">
                <a:latin typeface="Century Gothic" panose="020B0502020202020204" pitchFamily="34" charset="0"/>
              </a:rPr>
              <a:t> modifies or describes a verb.</a:t>
            </a:r>
          </a:p>
          <a:p>
            <a:pPr>
              <a:buFont typeface="Wingdings" panose="05000000000000000000" pitchFamily="2" charset="2"/>
              <a:buChar char="§"/>
            </a:pPr>
            <a:r>
              <a:rPr lang="en-AU" b="1" u="sng" dirty="0">
                <a:latin typeface="Century Gothic" panose="020B0502020202020204" pitchFamily="34" charset="0"/>
              </a:rPr>
              <a:t>Adverbs of frequency </a:t>
            </a:r>
            <a:r>
              <a:rPr lang="en-AU" dirty="0">
                <a:latin typeface="Century Gothic" panose="020B0502020202020204" pitchFamily="34" charset="0"/>
              </a:rPr>
              <a:t>answer the question </a:t>
            </a:r>
            <a:r>
              <a:rPr lang="en-AU" u="sng" dirty="0">
                <a:latin typeface="Century Gothic" panose="020B0502020202020204" pitchFamily="34" charset="0"/>
              </a:rPr>
              <a:t>how often?</a:t>
            </a:r>
            <a:endParaRPr lang="en-AU" dirty="0">
              <a:latin typeface="Century Gothic" panose="020B0502020202020204" pitchFamily="34" charset="0"/>
            </a:endParaRPr>
          </a:p>
        </p:txBody>
      </p:sp>
      <p:sp>
        <p:nvSpPr>
          <p:cNvPr id="4" name="Rectangle 3"/>
          <p:cNvSpPr/>
          <p:nvPr/>
        </p:nvSpPr>
        <p:spPr>
          <a:xfrm>
            <a:off x="334429" y="2528638"/>
            <a:ext cx="2592668" cy="461665"/>
          </a:xfrm>
          <a:prstGeom prst="rect">
            <a:avLst/>
          </a:prstGeom>
        </p:spPr>
        <p:txBody>
          <a:bodyPr wrap="square">
            <a:spAutoFit/>
          </a:bodyPr>
          <a:lstStyle/>
          <a:p>
            <a:r>
              <a:rPr lang="en-AU" sz="2400" b="1" dirty="0">
                <a:solidFill>
                  <a:srgbClr val="FF0000"/>
                </a:solidFill>
                <a:latin typeface="Century Gothic" panose="020B0502020202020204" pitchFamily="34" charset="0"/>
              </a:rPr>
              <a:t>Non-Examples:</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258597" y="3652777"/>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1. tomorrow</a:t>
            </a:r>
            <a:endParaRPr lang="en-AU" dirty="0">
              <a:latin typeface="Century Gothic" panose="020B0502020202020204" pitchFamily="34" charset="0"/>
            </a:endParaRPr>
          </a:p>
          <a:p>
            <a:pPr marL="0" indent="0">
              <a:buNone/>
            </a:pPr>
            <a:r>
              <a:rPr lang="en-AU" dirty="0">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8" name="Content Placeholder 3">
            <a:extLst>
              <a:ext uri="{FF2B5EF4-FFF2-40B4-BE49-F238E27FC236}">
                <a16:creationId xmlns:a16="http://schemas.microsoft.com/office/drawing/2014/main" id="{05ECB126-5402-49D0-A7AC-AE7D948BABE0}"/>
              </a:ext>
            </a:extLst>
          </p:cNvPr>
          <p:cNvSpPr txBox="1">
            <a:spLocks/>
          </p:cNvSpPr>
          <p:nvPr/>
        </p:nvSpPr>
        <p:spPr>
          <a:xfrm>
            <a:off x="258597" y="487283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2. loudly</a:t>
            </a: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5" name="TextBox 4"/>
          <p:cNvSpPr txBox="1"/>
          <p:nvPr/>
        </p:nvSpPr>
        <p:spPr>
          <a:xfrm>
            <a:off x="2927097" y="3674361"/>
            <a:ext cx="8601295" cy="646331"/>
          </a:xfrm>
          <a:prstGeom prst="rect">
            <a:avLst/>
          </a:prstGeom>
          <a:solidFill>
            <a:schemeClr val="bg1"/>
          </a:solidFill>
          <a:ln>
            <a:solidFill>
              <a:srgbClr val="00B050"/>
            </a:solidFill>
          </a:ln>
        </p:spPr>
        <p:txBody>
          <a:bodyPr wrap="square" rtlCol="0">
            <a:spAutoFit/>
          </a:bodyPr>
          <a:lstStyle/>
          <a:p>
            <a:r>
              <a:rPr lang="en-AU" dirty="0">
                <a:solidFill>
                  <a:srgbClr val="FF0000"/>
                </a:solidFill>
                <a:latin typeface="Century Gothic" panose="020B0502020202020204" pitchFamily="34" charset="0"/>
              </a:rPr>
              <a:t>Tomorrow describes </a:t>
            </a:r>
            <a:r>
              <a:rPr lang="en-AU" b="1" u="sng" dirty="0">
                <a:solidFill>
                  <a:srgbClr val="FF0000"/>
                </a:solidFill>
                <a:latin typeface="Century Gothic" panose="020B0502020202020204" pitchFamily="34" charset="0"/>
              </a:rPr>
              <a:t>when</a:t>
            </a:r>
            <a:r>
              <a:rPr lang="en-AU" dirty="0">
                <a:solidFill>
                  <a:srgbClr val="FF0000"/>
                </a:solidFill>
                <a:latin typeface="Century Gothic" panose="020B0502020202020204" pitchFamily="34" charset="0"/>
              </a:rPr>
              <a:t> something can be done, making it an </a:t>
            </a:r>
            <a:r>
              <a:rPr lang="en-AU" b="1" u="sng" dirty="0">
                <a:solidFill>
                  <a:srgbClr val="FF0000"/>
                </a:solidFill>
                <a:latin typeface="Century Gothic" panose="020B0502020202020204" pitchFamily="34" charset="0"/>
              </a:rPr>
              <a:t>adverb of time.</a:t>
            </a:r>
          </a:p>
        </p:txBody>
      </p:sp>
      <p:sp>
        <p:nvSpPr>
          <p:cNvPr id="12" name="TextBox 11"/>
          <p:cNvSpPr txBox="1"/>
          <p:nvPr/>
        </p:nvSpPr>
        <p:spPr>
          <a:xfrm>
            <a:off x="2927097" y="4717715"/>
            <a:ext cx="8555734" cy="646331"/>
          </a:xfrm>
          <a:prstGeom prst="rect">
            <a:avLst/>
          </a:prstGeom>
          <a:solidFill>
            <a:schemeClr val="bg1"/>
          </a:solidFill>
          <a:ln>
            <a:solidFill>
              <a:srgbClr val="00B050"/>
            </a:solidFill>
          </a:ln>
        </p:spPr>
        <p:txBody>
          <a:bodyPr wrap="square" rtlCol="0">
            <a:spAutoFit/>
          </a:bodyPr>
          <a:lstStyle/>
          <a:p>
            <a:r>
              <a:rPr lang="en-AU" dirty="0">
                <a:solidFill>
                  <a:srgbClr val="FF0000"/>
                </a:solidFill>
                <a:latin typeface="Century Gothic" panose="020B0502020202020204" pitchFamily="34" charset="0"/>
              </a:rPr>
              <a:t>Loudly describes </a:t>
            </a:r>
            <a:r>
              <a:rPr lang="en-AU" b="1" u="sng" dirty="0">
                <a:solidFill>
                  <a:srgbClr val="FF0000"/>
                </a:solidFill>
                <a:latin typeface="Century Gothic" panose="020B0502020202020204" pitchFamily="34" charset="0"/>
              </a:rPr>
              <a:t>how</a:t>
            </a:r>
            <a:r>
              <a:rPr lang="en-AU" dirty="0">
                <a:solidFill>
                  <a:srgbClr val="FF0000"/>
                </a:solidFill>
                <a:latin typeface="Century Gothic" panose="020B0502020202020204" pitchFamily="34" charset="0"/>
              </a:rPr>
              <a:t> something can be done, making it an </a:t>
            </a:r>
            <a:r>
              <a:rPr lang="en-AU" b="1" u="sng" dirty="0">
                <a:solidFill>
                  <a:srgbClr val="FF0000"/>
                </a:solidFill>
                <a:latin typeface="Century Gothic" panose="020B0502020202020204" pitchFamily="34" charset="0"/>
              </a:rPr>
              <a:t>adverb of manner.</a:t>
            </a:r>
          </a:p>
        </p:txBody>
      </p:sp>
      <p:pic>
        <p:nvPicPr>
          <p:cNvPr id="14" name="Picture 6"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750"/>
          <a:stretch/>
        </p:blipFill>
        <p:spPr bwMode="auto">
          <a:xfrm>
            <a:off x="5157528" y="2419123"/>
            <a:ext cx="857250" cy="7847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13" name="TextBox 12"/>
          <p:cNvSpPr txBox="1"/>
          <p:nvPr/>
        </p:nvSpPr>
        <p:spPr>
          <a:xfrm>
            <a:off x="10203336" y="1141144"/>
            <a:ext cx="1988664" cy="800219"/>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endParaRPr lang="en-AU" sz="1400" dirty="0">
              <a:latin typeface="Century Gothic" panose="020B0502020202020204" pitchFamily="34" charset="0"/>
            </a:endParaRPr>
          </a:p>
          <a:p>
            <a:pPr marL="285750" indent="-285750">
              <a:buFont typeface="Arial" panose="020B0604020202020204" pitchFamily="34" charset="0"/>
              <a:buChar char="•"/>
            </a:pPr>
            <a:endParaRPr lang="en-AU" dirty="0">
              <a:latin typeface="Century Gothic" panose="020B0502020202020204" pitchFamily="34" charset="0"/>
            </a:endParaRPr>
          </a:p>
        </p:txBody>
      </p:sp>
      <p:pic>
        <p:nvPicPr>
          <p:cNvPr id="17" name="Picture 16" descr="Icon&#10;&#10;Description automatically generated">
            <a:extLst>
              <a:ext uri="{FF2B5EF4-FFF2-40B4-BE49-F238E27FC236}">
                <a16:creationId xmlns:a16="http://schemas.microsoft.com/office/drawing/2014/main" id="{2FAE460A-3378-41A3-8701-BA2FA601B42D}"/>
              </a:ext>
            </a:extLst>
          </p:cNvPr>
          <p:cNvPicPr>
            <a:picLocks noChangeAspect="1"/>
          </p:cNvPicPr>
          <p:nvPr/>
        </p:nvPicPr>
        <p:blipFill>
          <a:blip r:embed="rId3"/>
          <a:stretch>
            <a:fillRect/>
          </a:stretch>
        </p:blipFill>
        <p:spPr>
          <a:xfrm>
            <a:off x="10827881" y="79560"/>
            <a:ext cx="674078" cy="674078"/>
          </a:xfrm>
          <a:prstGeom prst="rect">
            <a:avLst/>
          </a:prstGeom>
        </p:spPr>
      </p:pic>
      <p:pic>
        <p:nvPicPr>
          <p:cNvPr id="18" name="Picture 17"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4"/>
          <a:stretch>
            <a:fillRect/>
          </a:stretch>
        </p:blipFill>
        <p:spPr>
          <a:xfrm>
            <a:off x="9397392" y="86443"/>
            <a:ext cx="693813" cy="679158"/>
          </a:xfrm>
          <a:prstGeom prst="rect">
            <a:avLst/>
          </a:prstGeom>
        </p:spPr>
      </p:pic>
      <p:pic>
        <p:nvPicPr>
          <p:cNvPr id="22"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5"/>
          <a:stretch>
            <a:fillRect/>
          </a:stretch>
        </p:blipFill>
        <p:spPr>
          <a:xfrm>
            <a:off x="10126288" y="86443"/>
            <a:ext cx="674079" cy="674079"/>
          </a:xfrm>
          <a:prstGeom prst="rect">
            <a:avLst/>
          </a:prstGeom>
        </p:spPr>
      </p:pic>
      <p:pic>
        <p:nvPicPr>
          <p:cNvPr id="23" name="Picture 22" descr="Logo, icon&#10;&#10;Description automatically generated">
            <a:extLst>
              <a:ext uri="{FF2B5EF4-FFF2-40B4-BE49-F238E27FC236}">
                <a16:creationId xmlns:a16="http://schemas.microsoft.com/office/drawing/2014/main" id="{6721F7CA-B0DD-4DA2-BD63-81AD18089009}"/>
              </a:ext>
            </a:extLst>
          </p:cNvPr>
          <p:cNvPicPr>
            <a:picLocks noChangeAspect="1"/>
          </p:cNvPicPr>
          <p:nvPr/>
        </p:nvPicPr>
        <p:blipFill>
          <a:blip r:embed="rId6"/>
          <a:stretch>
            <a:fillRect/>
          </a:stretch>
        </p:blipFill>
        <p:spPr>
          <a:xfrm>
            <a:off x="11529473" y="66844"/>
            <a:ext cx="674078" cy="674078"/>
          </a:xfrm>
          <a:prstGeom prst="rect">
            <a:avLst/>
          </a:prstGeom>
        </p:spPr>
      </p:pic>
      <p:pic>
        <p:nvPicPr>
          <p:cNvPr id="24" name="Picture 23"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4"/>
          <a:stretch>
            <a:fillRect/>
          </a:stretch>
        </p:blipFill>
        <p:spPr>
          <a:xfrm>
            <a:off x="9424906" y="66844"/>
            <a:ext cx="693813" cy="679158"/>
          </a:xfrm>
          <a:prstGeom prst="rect">
            <a:avLst/>
          </a:prstGeom>
        </p:spPr>
      </p:pic>
      <p:pic>
        <p:nvPicPr>
          <p:cNvPr id="25"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5"/>
          <a:stretch>
            <a:fillRect/>
          </a:stretch>
        </p:blipFill>
        <p:spPr>
          <a:xfrm>
            <a:off x="10153802" y="66844"/>
            <a:ext cx="674079" cy="674079"/>
          </a:xfrm>
          <a:prstGeom prst="rect">
            <a:avLst/>
          </a:prstGeom>
        </p:spPr>
      </p:pic>
    </p:spTree>
    <p:extLst>
      <p:ext uri="{BB962C8B-B14F-4D97-AF65-F5344CB8AC3E}">
        <p14:creationId xmlns:p14="http://schemas.microsoft.com/office/powerpoint/2010/main" val="200874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3" name="Rectangle 2"/>
          <p:cNvSpPr/>
          <p:nvPr/>
        </p:nvSpPr>
        <p:spPr>
          <a:xfrm>
            <a:off x="259934" y="1704861"/>
            <a:ext cx="9124614" cy="492443"/>
          </a:xfrm>
          <a:prstGeom prst="rect">
            <a:avLst/>
          </a:prstGeom>
        </p:spPr>
        <p:txBody>
          <a:bodyPr wrap="none">
            <a:spAutoFit/>
          </a:bodyPr>
          <a:lstStyle/>
          <a:p>
            <a:r>
              <a:rPr lang="en-AU" sz="2600" dirty="0">
                <a:latin typeface="Century Gothic" panose="020B0502020202020204" pitchFamily="34" charset="0"/>
              </a:rPr>
              <a:t>The man accidentally reversed his car into another car.</a:t>
            </a:r>
          </a:p>
        </p:txBody>
      </p:sp>
      <p:sp>
        <p:nvSpPr>
          <p:cNvPr id="14" name="TextBox 13"/>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25" name="TextBox 24"/>
          <p:cNvSpPr txBox="1"/>
          <p:nvPr/>
        </p:nvSpPr>
        <p:spPr>
          <a:xfrm>
            <a:off x="10221800" y="1027753"/>
            <a:ext cx="1988664" cy="1600438"/>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r>
              <a:rPr lang="en-AU" sz="1400" dirty="0">
                <a:latin typeface="Century Gothic" panose="020B0502020202020204" pitchFamily="34" charset="0"/>
              </a:rPr>
              <a:t>Are the adverbs- adverbs of manner, place, time or frequency?</a:t>
            </a:r>
          </a:p>
          <a:p>
            <a:endParaRPr lang="en-AU" sz="1400" dirty="0">
              <a:latin typeface="Century Gothic" panose="020B0502020202020204" pitchFamily="34" charset="0"/>
            </a:endParaRPr>
          </a:p>
          <a:p>
            <a:endParaRPr lang="en-AU" sz="1400" b="1" dirty="0">
              <a:latin typeface="Century Gothic" panose="020B0502020202020204" pitchFamily="34" charset="0"/>
            </a:endParaRPr>
          </a:p>
        </p:txBody>
      </p:sp>
      <p:sp>
        <p:nvSpPr>
          <p:cNvPr id="20" name="Google Shape;132;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dirty="0">
                <a:solidFill>
                  <a:schemeClr val="lt1"/>
                </a:solidFill>
                <a:latin typeface="Century Gothic"/>
                <a:ea typeface="Century Gothic"/>
                <a:cs typeface="Century Gothic"/>
                <a:sym typeface="Century Gothic"/>
              </a:rPr>
              <a:t>Concept Development:</a:t>
            </a:r>
            <a:endParaRPr sz="1400" b="0" i="0" u="none" strike="noStrike" cap="none" dirty="0">
              <a:solidFill>
                <a:srgbClr val="000000"/>
              </a:solidFill>
              <a:latin typeface="Arial"/>
              <a:ea typeface="Arial"/>
              <a:cs typeface="Arial"/>
              <a:sym typeface="Arial"/>
            </a:endParaRPr>
          </a:p>
        </p:txBody>
      </p:sp>
      <p:sp>
        <p:nvSpPr>
          <p:cNvPr id="22" name="Google Shape;339;p44"/>
          <p:cNvSpPr/>
          <p:nvPr/>
        </p:nvSpPr>
        <p:spPr>
          <a:xfrm>
            <a:off x="34633" y="369318"/>
            <a:ext cx="8573658" cy="914537"/>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527050" marR="0" lvl="0" indent="-457200" algn="l" rtl="0">
              <a:lnSpc>
                <a:spcPct val="100000"/>
              </a:lnSpc>
              <a:spcBef>
                <a:spcPts val="0"/>
              </a:spcBef>
              <a:spcAft>
                <a:spcPts val="0"/>
              </a:spcAft>
              <a:buClr>
                <a:schemeClr val="dk1"/>
              </a:buClr>
              <a:buSzPts val="2500"/>
              <a:buFont typeface="Arial"/>
              <a:buAutoNum type="arabicPeriod"/>
            </a:pPr>
            <a:r>
              <a:rPr lang="en-AU" sz="2500" b="0" i="0" u="none" strike="noStrike" cap="none" dirty="0">
                <a:solidFill>
                  <a:schemeClr val="dk1"/>
                </a:solidFill>
                <a:latin typeface="Century Gothic"/>
                <a:ea typeface="Century Gothic"/>
                <a:cs typeface="Century Gothic"/>
                <a:sym typeface="Century Gothic"/>
              </a:rPr>
              <a:t>Underline the verb / verb phrase</a:t>
            </a:r>
            <a:endParaRPr dirty="0"/>
          </a:p>
          <a:p>
            <a:pPr marL="527050" marR="0" lvl="0" indent="-457200" algn="l" rtl="0">
              <a:lnSpc>
                <a:spcPct val="100000"/>
              </a:lnSpc>
              <a:spcBef>
                <a:spcPts val="0"/>
              </a:spcBef>
              <a:spcAft>
                <a:spcPts val="0"/>
              </a:spcAft>
              <a:buClr>
                <a:schemeClr val="dk1"/>
              </a:buClr>
              <a:buSzPts val="2500"/>
              <a:buFont typeface="Arial"/>
              <a:buAutoNum type="arabicPeriod"/>
            </a:pPr>
            <a:r>
              <a:rPr lang="en-AU" sz="2500" b="0" i="0" u="none" strike="noStrike" cap="none" dirty="0">
                <a:solidFill>
                  <a:schemeClr val="dk1"/>
                </a:solidFill>
                <a:latin typeface="Century Gothic"/>
                <a:ea typeface="Century Gothic"/>
                <a:cs typeface="Century Gothic"/>
                <a:sym typeface="Century Gothic"/>
              </a:rPr>
              <a:t>Draw an arrow </a:t>
            </a:r>
            <a:r>
              <a:rPr lang="en-AU" sz="2500" dirty="0">
                <a:solidFill>
                  <a:schemeClr val="dk1"/>
                </a:solidFill>
                <a:latin typeface="Century Gothic"/>
                <a:ea typeface="Century Gothic"/>
                <a:cs typeface="Century Gothic"/>
                <a:sym typeface="Century Gothic"/>
              </a:rPr>
              <a:t>linking the verb to the adverb.</a:t>
            </a:r>
            <a:endParaRPr sz="2100" b="0" i="0" u="none" strike="noStrike" cap="none" dirty="0">
              <a:solidFill>
                <a:schemeClr val="dk1"/>
              </a:solidFill>
              <a:latin typeface="Century Gothic"/>
              <a:ea typeface="Century Gothic"/>
              <a:cs typeface="Century Gothic"/>
              <a:sym typeface="Century Gothic"/>
            </a:endParaRPr>
          </a:p>
        </p:txBody>
      </p:sp>
      <p:pic>
        <p:nvPicPr>
          <p:cNvPr id="28" name="Picture 27" descr="Logo, icon&#10;&#10;Description automatically generated">
            <a:extLst>
              <a:ext uri="{FF2B5EF4-FFF2-40B4-BE49-F238E27FC236}">
                <a16:creationId xmlns:a16="http://schemas.microsoft.com/office/drawing/2014/main" id="{65ED7967-80A3-47AE-ABBD-AA2D47E138B5}"/>
              </a:ext>
            </a:extLst>
          </p:cNvPr>
          <p:cNvPicPr>
            <a:picLocks noChangeAspect="1"/>
          </p:cNvPicPr>
          <p:nvPr/>
        </p:nvPicPr>
        <p:blipFill>
          <a:blip r:embed="rId2"/>
          <a:stretch>
            <a:fillRect/>
          </a:stretch>
        </p:blipFill>
        <p:spPr>
          <a:xfrm>
            <a:off x="11431360" y="49514"/>
            <a:ext cx="674078" cy="674078"/>
          </a:xfrm>
          <a:prstGeom prst="rect">
            <a:avLst/>
          </a:prstGeom>
        </p:spPr>
      </p:pic>
      <p:pic>
        <p:nvPicPr>
          <p:cNvPr id="29" name="Picture 28"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3"/>
          <a:stretch>
            <a:fillRect/>
          </a:stretch>
        </p:blipFill>
        <p:spPr>
          <a:xfrm>
            <a:off x="9332458" y="65815"/>
            <a:ext cx="693813" cy="679158"/>
          </a:xfrm>
          <a:prstGeom prst="rect">
            <a:avLst/>
          </a:prstGeom>
        </p:spPr>
      </p:pic>
      <p:pic>
        <p:nvPicPr>
          <p:cNvPr id="30"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4"/>
          <a:stretch>
            <a:fillRect/>
          </a:stretch>
        </p:blipFill>
        <p:spPr>
          <a:xfrm>
            <a:off x="10043270" y="51817"/>
            <a:ext cx="674079" cy="674079"/>
          </a:xfrm>
          <a:prstGeom prst="rect">
            <a:avLst/>
          </a:prstGeom>
        </p:spPr>
      </p:pic>
      <p:pic>
        <p:nvPicPr>
          <p:cNvPr id="31" name="Picture 30" descr="Icon&#10;&#10;Description automatically generated">
            <a:extLst>
              <a:ext uri="{FF2B5EF4-FFF2-40B4-BE49-F238E27FC236}">
                <a16:creationId xmlns:a16="http://schemas.microsoft.com/office/drawing/2014/main" id="{7CD2348E-2FC0-4A73-A33B-C206275A7F63}"/>
              </a:ext>
            </a:extLst>
          </p:cNvPr>
          <p:cNvPicPr>
            <a:picLocks noChangeAspect="1"/>
          </p:cNvPicPr>
          <p:nvPr/>
        </p:nvPicPr>
        <p:blipFill>
          <a:blip r:embed="rId5"/>
          <a:stretch>
            <a:fillRect/>
          </a:stretch>
        </p:blipFill>
        <p:spPr>
          <a:xfrm>
            <a:off x="10742573" y="64903"/>
            <a:ext cx="674079" cy="674079"/>
          </a:xfrm>
          <a:prstGeom prst="rect">
            <a:avLst/>
          </a:prstGeom>
        </p:spPr>
      </p:pic>
      <p:sp>
        <p:nvSpPr>
          <p:cNvPr id="32" name="Content Placeholder 3">
            <a:extLst>
              <a:ext uri="{FF2B5EF4-FFF2-40B4-BE49-F238E27FC236}">
                <a16:creationId xmlns:a16="http://schemas.microsoft.com/office/drawing/2014/main" id="{05ECB126-5402-49D0-A7AC-AE7D948BABE0}"/>
              </a:ext>
            </a:extLst>
          </p:cNvPr>
          <p:cNvSpPr txBox="1">
            <a:spLocks/>
          </p:cNvSpPr>
          <p:nvPr/>
        </p:nvSpPr>
        <p:spPr>
          <a:xfrm>
            <a:off x="259934" y="3461456"/>
            <a:ext cx="12420517"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sz="2600" dirty="0">
                <a:latin typeface="Century Gothic" panose="020B0502020202020204" pitchFamily="34" charset="0"/>
                <a:ea typeface="+mn-ea"/>
              </a:rPr>
              <a:t>The children eat fruit anytime of the day.</a:t>
            </a:r>
          </a:p>
        </p:txBody>
      </p:sp>
      <p:sp>
        <p:nvSpPr>
          <p:cNvPr id="33" name="Content Placeholder 3">
            <a:extLst>
              <a:ext uri="{FF2B5EF4-FFF2-40B4-BE49-F238E27FC236}">
                <a16:creationId xmlns:a16="http://schemas.microsoft.com/office/drawing/2014/main" id="{05ECB126-5402-49D0-A7AC-AE7D948BABE0}"/>
              </a:ext>
            </a:extLst>
          </p:cNvPr>
          <p:cNvSpPr txBox="1">
            <a:spLocks/>
          </p:cNvSpPr>
          <p:nvPr/>
        </p:nvSpPr>
        <p:spPr>
          <a:xfrm>
            <a:off x="259934" y="2574792"/>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sz="2600" dirty="0">
                <a:latin typeface="Century Gothic" panose="020B0502020202020204" pitchFamily="34" charset="0"/>
                <a:ea typeface="+mn-ea"/>
              </a:rPr>
              <a:t>The animals are fed daily.</a:t>
            </a:r>
          </a:p>
        </p:txBody>
      </p:sp>
      <p:sp>
        <p:nvSpPr>
          <p:cNvPr id="34" name="Rectangle 33"/>
          <p:cNvSpPr/>
          <p:nvPr/>
        </p:nvSpPr>
        <p:spPr>
          <a:xfrm>
            <a:off x="259934" y="4231304"/>
            <a:ext cx="12567792" cy="892552"/>
          </a:xfrm>
          <a:prstGeom prst="rect">
            <a:avLst/>
          </a:prstGeom>
        </p:spPr>
        <p:txBody>
          <a:bodyPr wrap="square">
            <a:spAutoFit/>
          </a:bodyPr>
          <a:lstStyle/>
          <a:p>
            <a:r>
              <a:rPr lang="en-AU" sz="2600" dirty="0">
                <a:latin typeface="Century Gothic" panose="020B0502020202020204" pitchFamily="34" charset="0"/>
              </a:rPr>
              <a:t>The boy was sent to the Principal immediately after producing such </a:t>
            </a:r>
          </a:p>
          <a:p>
            <a:r>
              <a:rPr lang="en-AU" sz="2600" dirty="0">
                <a:latin typeface="Century Gothic" panose="020B0502020202020204" pitchFamily="34" charset="0"/>
              </a:rPr>
              <a:t>wonderful work.</a:t>
            </a:r>
          </a:p>
        </p:txBody>
      </p:sp>
      <p:sp>
        <p:nvSpPr>
          <p:cNvPr id="35" name="Rectangle 34"/>
          <p:cNvSpPr/>
          <p:nvPr/>
        </p:nvSpPr>
        <p:spPr>
          <a:xfrm>
            <a:off x="267853" y="5378908"/>
            <a:ext cx="4645824" cy="492443"/>
          </a:xfrm>
          <a:prstGeom prst="rect">
            <a:avLst/>
          </a:prstGeom>
        </p:spPr>
        <p:txBody>
          <a:bodyPr wrap="none">
            <a:spAutoFit/>
          </a:bodyPr>
          <a:lstStyle/>
          <a:p>
            <a:r>
              <a:rPr lang="en-AU" sz="2600" dirty="0">
                <a:latin typeface="Century Gothic" panose="020B0502020202020204" pitchFamily="34" charset="0"/>
              </a:rPr>
              <a:t>The dog was rolling around.</a:t>
            </a:r>
          </a:p>
        </p:txBody>
      </p:sp>
      <p:sp>
        <p:nvSpPr>
          <p:cNvPr id="5" name="Rectangle 4"/>
          <p:cNvSpPr/>
          <p:nvPr/>
        </p:nvSpPr>
        <p:spPr>
          <a:xfrm>
            <a:off x="3919243" y="2112440"/>
            <a:ext cx="1335803"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p:cNvSpPr/>
          <p:nvPr/>
        </p:nvSpPr>
        <p:spPr>
          <a:xfrm>
            <a:off x="2299891" y="2924047"/>
            <a:ext cx="1201374" cy="6456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p:cNvSpPr/>
          <p:nvPr/>
        </p:nvSpPr>
        <p:spPr>
          <a:xfrm flipV="1">
            <a:off x="2396398" y="3788025"/>
            <a:ext cx="620486"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p:cNvSpPr/>
          <p:nvPr/>
        </p:nvSpPr>
        <p:spPr>
          <a:xfrm>
            <a:off x="1863634" y="4644566"/>
            <a:ext cx="1153250"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1886677" y="5792298"/>
            <a:ext cx="1614587" cy="7905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Curved Up Arrow 39"/>
          <p:cNvSpPr/>
          <p:nvPr/>
        </p:nvSpPr>
        <p:spPr>
          <a:xfrm>
            <a:off x="2464627" y="2201311"/>
            <a:ext cx="2132759" cy="342378"/>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2" name="Curved Up Arrow 41"/>
          <p:cNvSpPr/>
          <p:nvPr/>
        </p:nvSpPr>
        <p:spPr>
          <a:xfrm flipH="1">
            <a:off x="2908828" y="3055144"/>
            <a:ext cx="968762" cy="278032"/>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3" name="Curved Up Arrow 42"/>
          <p:cNvSpPr/>
          <p:nvPr/>
        </p:nvSpPr>
        <p:spPr>
          <a:xfrm flipH="1">
            <a:off x="2748182" y="3872366"/>
            <a:ext cx="1506163" cy="370086"/>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4" name="Curved Up Arrow 43"/>
          <p:cNvSpPr/>
          <p:nvPr/>
        </p:nvSpPr>
        <p:spPr>
          <a:xfrm flipH="1">
            <a:off x="2830285" y="4665226"/>
            <a:ext cx="3626698" cy="488076"/>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5" name="Curved Up Arrow 44"/>
          <p:cNvSpPr/>
          <p:nvPr/>
        </p:nvSpPr>
        <p:spPr>
          <a:xfrm flipH="1">
            <a:off x="2570211" y="5911809"/>
            <a:ext cx="2027175" cy="555971"/>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12269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P spid="37" grpId="0" animBg="1"/>
      <p:bldP spid="38" grpId="0" animBg="1"/>
      <p:bldP spid="39" grpId="0" animBg="1"/>
      <p:bldP spid="40" grpId="0" animBg="1"/>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A5F27-7E5F-4A24-8100-3AB0542AB0C8}"/>
              </a:ext>
            </a:extLst>
          </p:cNvPr>
          <p:cNvSpPr>
            <a:spLocks noGrp="1"/>
          </p:cNvSpPr>
          <p:nvPr>
            <p:ph idx="1"/>
          </p:nvPr>
        </p:nvSpPr>
        <p:spPr>
          <a:xfrm>
            <a:off x="64071" y="1282231"/>
            <a:ext cx="8863797" cy="944654"/>
          </a:xfrm>
        </p:spPr>
        <p:txBody>
          <a:bodyPr>
            <a:normAutofit/>
          </a:bodyPr>
          <a:lstStyle/>
          <a:p>
            <a:pPr marL="0" indent="0">
              <a:buNone/>
            </a:pPr>
            <a:r>
              <a:rPr lang="en-AU" sz="2000" b="1" dirty="0"/>
              <a:t>Identify the sentences that contain an </a:t>
            </a:r>
            <a:r>
              <a:rPr lang="en-AU" sz="2000" b="1" u="sng" dirty="0"/>
              <a:t>adverbs of manner</a:t>
            </a:r>
            <a:r>
              <a:rPr lang="en-AU" sz="2000" b="1" dirty="0"/>
              <a:t>.</a:t>
            </a:r>
            <a:endParaRPr lang="en-AU" sz="1200" dirty="0"/>
          </a:p>
        </p:txBody>
      </p:sp>
      <p:sp>
        <p:nvSpPr>
          <p:cNvPr id="4" name="Content Placeholder 3">
            <a:extLst>
              <a:ext uri="{FF2B5EF4-FFF2-40B4-BE49-F238E27FC236}">
                <a16:creationId xmlns:a16="http://schemas.microsoft.com/office/drawing/2014/main" id="{05ECB126-5402-49D0-A7AC-AE7D948BABE0}"/>
              </a:ext>
            </a:extLst>
          </p:cNvPr>
          <p:cNvSpPr txBox="1">
            <a:spLocks/>
          </p:cNvSpPr>
          <p:nvPr/>
        </p:nvSpPr>
        <p:spPr>
          <a:xfrm>
            <a:off x="0" y="6119919"/>
            <a:ext cx="11845504" cy="757957"/>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1600" b="1" u="sng" dirty="0">
                <a:latin typeface="Century Gothic" panose="020B0502020202020204" pitchFamily="34" charset="0"/>
              </a:rPr>
              <a:t>Adverbs</a:t>
            </a:r>
            <a:r>
              <a:rPr lang="en-AU" sz="1600" dirty="0">
                <a:latin typeface="Century Gothic" panose="020B0502020202020204" pitchFamily="34" charset="0"/>
              </a:rPr>
              <a:t> modifies or describe verbs.</a:t>
            </a:r>
          </a:p>
          <a:p>
            <a:pPr>
              <a:buFont typeface="Wingdings" panose="05000000000000000000" pitchFamily="2" charset="2"/>
              <a:buChar char="§"/>
            </a:pPr>
            <a:r>
              <a:rPr lang="en-AU" sz="1600" b="1" u="sng" dirty="0">
                <a:latin typeface="Century Gothic" panose="020B0502020202020204" pitchFamily="34" charset="0"/>
              </a:rPr>
              <a:t>Adverbs of manner </a:t>
            </a:r>
            <a:r>
              <a:rPr lang="en-AU" sz="1600" dirty="0">
                <a:latin typeface="Century Gothic" panose="020B0502020202020204" pitchFamily="34" charset="0"/>
              </a:rPr>
              <a:t>answer the question </a:t>
            </a:r>
            <a:r>
              <a:rPr lang="en-AU" sz="1600" u="sng" dirty="0">
                <a:latin typeface="Century Gothic" panose="020B0502020202020204" pitchFamily="34" charset="0"/>
              </a:rPr>
              <a:t>how?</a:t>
            </a:r>
          </a:p>
          <a:p>
            <a:pPr marL="0" indent="0">
              <a:buFont typeface="Calibri" panose="020F0502020204030204" pitchFamily="34" charset="0"/>
              <a:buNone/>
            </a:pPr>
            <a:endParaRPr lang="en-AU" dirty="0">
              <a:latin typeface="Century Gothic" panose="020B0502020202020204" pitchFamily="34" charset="0"/>
            </a:endParaRPr>
          </a:p>
        </p:txBody>
      </p:sp>
      <p:sp>
        <p:nvSpPr>
          <p:cNvPr id="5" name="TextBox 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Hinge Point Question</a:t>
            </a:r>
          </a:p>
        </p:txBody>
      </p:sp>
      <p:sp>
        <p:nvSpPr>
          <p:cNvPr id="8" name="TextBox 7"/>
          <p:cNvSpPr txBox="1"/>
          <p:nvPr/>
        </p:nvSpPr>
        <p:spPr>
          <a:xfrm>
            <a:off x="10203336" y="917628"/>
            <a:ext cx="1988664" cy="2462213"/>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Explain why these ‘A’, ‘B’ and ‘C’ are correct. </a:t>
            </a:r>
          </a:p>
          <a:p>
            <a:pPr marL="285750" indent="-285750">
              <a:buFont typeface="Arial" panose="020B0604020202020204" pitchFamily="34" charset="0"/>
              <a:buChar char="•"/>
            </a:pPr>
            <a:r>
              <a:rPr lang="en-AU" sz="1400" dirty="0">
                <a:latin typeface="Century Gothic" panose="020B0502020202020204" pitchFamily="34" charset="0"/>
              </a:rPr>
              <a:t>Go through each option one-at-a-time once students have answered on their whiteboards</a:t>
            </a:r>
          </a:p>
          <a:p>
            <a:endParaRPr lang="en-AU" sz="1400" b="1" dirty="0">
              <a:latin typeface="Century Gothic" panose="020B0502020202020204" pitchFamily="34" charset="0"/>
            </a:endParaRPr>
          </a:p>
        </p:txBody>
      </p:sp>
      <p:pic>
        <p:nvPicPr>
          <p:cNvPr id="15" name="Picture 14" descr="Logo, icon&#10;&#10;Description automatically generated">
            <a:extLst>
              <a:ext uri="{FF2B5EF4-FFF2-40B4-BE49-F238E27FC236}">
                <a16:creationId xmlns:a16="http://schemas.microsoft.com/office/drawing/2014/main" id="{A9924460-5361-4D50-859B-CC97537E0F54}"/>
              </a:ext>
            </a:extLst>
          </p:cNvPr>
          <p:cNvPicPr>
            <a:picLocks noChangeAspect="1"/>
          </p:cNvPicPr>
          <p:nvPr/>
        </p:nvPicPr>
        <p:blipFill>
          <a:blip r:embed="rId2"/>
          <a:stretch>
            <a:fillRect/>
          </a:stretch>
        </p:blipFill>
        <p:spPr>
          <a:xfrm>
            <a:off x="1524974" y="1755759"/>
            <a:ext cx="674078" cy="674078"/>
          </a:xfrm>
          <a:prstGeom prst="rect">
            <a:avLst/>
          </a:prstGeom>
        </p:spPr>
      </p:pic>
      <p:pic>
        <p:nvPicPr>
          <p:cNvPr id="16" name="Picture 15" descr="Icon&#10;&#10;Description automatically generated">
            <a:extLst>
              <a:ext uri="{FF2B5EF4-FFF2-40B4-BE49-F238E27FC236}">
                <a16:creationId xmlns:a16="http://schemas.microsoft.com/office/drawing/2014/main" id="{3C3420E7-CE57-4B1D-AD62-CB7FA61E3E1A}"/>
              </a:ext>
            </a:extLst>
          </p:cNvPr>
          <p:cNvPicPr>
            <a:picLocks noChangeAspect="1"/>
          </p:cNvPicPr>
          <p:nvPr/>
        </p:nvPicPr>
        <p:blipFill>
          <a:blip r:embed="rId3"/>
          <a:stretch>
            <a:fillRect/>
          </a:stretch>
        </p:blipFill>
        <p:spPr>
          <a:xfrm>
            <a:off x="1523052" y="2539954"/>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4D65545B-321E-4257-A265-A295D435BB18}"/>
              </a:ext>
            </a:extLst>
          </p:cNvPr>
          <p:cNvPicPr>
            <a:picLocks noChangeAspect="1"/>
          </p:cNvPicPr>
          <p:nvPr/>
        </p:nvPicPr>
        <p:blipFill>
          <a:blip r:embed="rId4"/>
          <a:stretch>
            <a:fillRect/>
          </a:stretch>
        </p:blipFill>
        <p:spPr>
          <a:xfrm>
            <a:off x="1523052" y="3315609"/>
            <a:ext cx="674078" cy="674078"/>
          </a:xfrm>
          <a:prstGeom prst="rect">
            <a:avLst/>
          </a:prstGeom>
        </p:spPr>
      </p:pic>
      <p:pic>
        <p:nvPicPr>
          <p:cNvPr id="18" name="Picture 17" descr="Icon&#10;&#10;Description automatically generated">
            <a:extLst>
              <a:ext uri="{FF2B5EF4-FFF2-40B4-BE49-F238E27FC236}">
                <a16:creationId xmlns:a16="http://schemas.microsoft.com/office/drawing/2014/main" id="{9F15CF06-C2C5-494C-8B69-F60F1C1758F0}"/>
              </a:ext>
            </a:extLst>
          </p:cNvPr>
          <p:cNvPicPr>
            <a:picLocks noChangeAspect="1"/>
          </p:cNvPicPr>
          <p:nvPr/>
        </p:nvPicPr>
        <p:blipFill>
          <a:blip r:embed="rId5"/>
          <a:stretch>
            <a:fillRect/>
          </a:stretch>
        </p:blipFill>
        <p:spPr>
          <a:xfrm>
            <a:off x="1523052" y="4049372"/>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7CD2348E-2FC0-4A73-A33B-C206275A7F63}"/>
              </a:ext>
            </a:extLst>
          </p:cNvPr>
          <p:cNvPicPr>
            <a:picLocks noChangeAspect="1"/>
          </p:cNvPicPr>
          <p:nvPr/>
        </p:nvPicPr>
        <p:blipFill>
          <a:blip r:embed="rId6"/>
          <a:stretch>
            <a:fillRect/>
          </a:stretch>
        </p:blipFill>
        <p:spPr>
          <a:xfrm>
            <a:off x="10190845" y="89736"/>
            <a:ext cx="674079" cy="674079"/>
          </a:xfrm>
          <a:prstGeom prst="rect">
            <a:avLst/>
          </a:prstGeom>
        </p:spPr>
      </p:pic>
      <p:pic>
        <p:nvPicPr>
          <p:cNvPr id="21" name="Picture 20" descr="Logo, icon&#10;&#10;Description automatically generated">
            <a:extLst>
              <a:ext uri="{FF2B5EF4-FFF2-40B4-BE49-F238E27FC236}">
                <a16:creationId xmlns:a16="http://schemas.microsoft.com/office/drawing/2014/main" id="{DC419A34-FCAF-4915-A05F-561BCEFA4814}"/>
              </a:ext>
            </a:extLst>
          </p:cNvPr>
          <p:cNvPicPr>
            <a:picLocks noChangeAspect="1"/>
          </p:cNvPicPr>
          <p:nvPr/>
        </p:nvPicPr>
        <p:blipFill>
          <a:blip r:embed="rId7"/>
          <a:stretch>
            <a:fillRect/>
          </a:stretch>
        </p:blipFill>
        <p:spPr>
          <a:xfrm>
            <a:off x="10976594" y="89736"/>
            <a:ext cx="674078" cy="674078"/>
          </a:xfrm>
          <a:prstGeom prst="rect">
            <a:avLst/>
          </a:prstGeom>
        </p:spPr>
      </p:pic>
      <p:sp>
        <p:nvSpPr>
          <p:cNvPr id="2" name="Rectangle 1"/>
          <p:cNvSpPr/>
          <p:nvPr/>
        </p:nvSpPr>
        <p:spPr>
          <a:xfrm>
            <a:off x="2197130" y="1701949"/>
            <a:ext cx="6096000" cy="3016210"/>
          </a:xfrm>
          <a:prstGeom prst="rect">
            <a:avLst/>
          </a:prstGeom>
        </p:spPr>
        <p:txBody>
          <a:bodyPr>
            <a:spAutoFit/>
          </a:bodyPr>
          <a:lstStyle/>
          <a:p>
            <a:endParaRPr lang="en-AU" sz="1000" dirty="0">
              <a:solidFill>
                <a:srgbClr val="333333"/>
              </a:solidFill>
              <a:latin typeface="Century Gothic" panose="020B0502020202020204" pitchFamily="34" charset="0"/>
              <a:ea typeface="Verdana" panose="020B0604030504040204" pitchFamily="34" charset="0"/>
            </a:endParaRPr>
          </a:p>
          <a:p>
            <a:r>
              <a:rPr lang="en-AU" dirty="0">
                <a:latin typeface="Century Gothic" panose="020B0502020202020204" pitchFamily="34" charset="0"/>
              </a:rPr>
              <a:t>The clown immediately juggled the balls.</a:t>
            </a:r>
          </a:p>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The child woke up quickly.</a:t>
            </a:r>
          </a:p>
          <a:p>
            <a:r>
              <a:rPr lang="en-AU" dirty="0">
                <a:latin typeface="Century Gothic" panose="020B0502020202020204" pitchFamily="34" charset="0"/>
              </a:rPr>
              <a:t> </a:t>
            </a:r>
          </a:p>
          <a:p>
            <a:endParaRPr lang="en-AU" dirty="0">
              <a:latin typeface="Century Gothic" panose="020B0502020202020204" pitchFamily="34" charset="0"/>
            </a:endParaRPr>
          </a:p>
          <a:p>
            <a:r>
              <a:rPr lang="en-AU" dirty="0">
                <a:latin typeface="Century Gothic" panose="020B0502020202020204" pitchFamily="34" charset="0"/>
              </a:rPr>
              <a:t>The tree snapped loudly in the storm.</a:t>
            </a:r>
          </a:p>
          <a:p>
            <a:r>
              <a:rPr lang="en-AU" dirty="0">
                <a:latin typeface="Century Gothic" panose="020B0502020202020204" pitchFamily="34" charset="0"/>
              </a:rPr>
              <a:t> </a:t>
            </a:r>
          </a:p>
          <a:p>
            <a:endParaRPr lang="en-AU" dirty="0">
              <a:latin typeface="Century Gothic" panose="020B0502020202020204" pitchFamily="34" charset="0"/>
            </a:endParaRPr>
          </a:p>
          <a:p>
            <a:r>
              <a:rPr lang="en-AU" dirty="0">
                <a:latin typeface="Century Gothic" panose="020B0502020202020204" pitchFamily="34" charset="0"/>
              </a:rPr>
              <a:t>The car travelled slowly down the road.</a:t>
            </a:r>
          </a:p>
        </p:txBody>
      </p:sp>
      <p:pic>
        <p:nvPicPr>
          <p:cNvPr id="23"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6492923" y="3519507"/>
            <a:ext cx="455203" cy="3374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See the source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750"/>
          <a:stretch/>
        </p:blipFill>
        <p:spPr bwMode="auto">
          <a:xfrm>
            <a:off x="6948126" y="1915640"/>
            <a:ext cx="387062" cy="3543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5316988" y="2708278"/>
            <a:ext cx="455203" cy="3374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6720524" y="4361558"/>
            <a:ext cx="455203" cy="33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90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A5F27-7E5F-4A24-8100-3AB0542AB0C8}"/>
              </a:ext>
            </a:extLst>
          </p:cNvPr>
          <p:cNvSpPr>
            <a:spLocks noGrp="1"/>
          </p:cNvSpPr>
          <p:nvPr>
            <p:ph idx="1"/>
          </p:nvPr>
        </p:nvSpPr>
        <p:spPr>
          <a:xfrm>
            <a:off x="64071" y="1282231"/>
            <a:ext cx="8863797" cy="944654"/>
          </a:xfrm>
        </p:spPr>
        <p:txBody>
          <a:bodyPr>
            <a:normAutofit/>
          </a:bodyPr>
          <a:lstStyle/>
          <a:p>
            <a:pPr marL="0" indent="0">
              <a:buNone/>
            </a:pPr>
            <a:r>
              <a:rPr lang="en-AU" sz="2000" b="1" dirty="0"/>
              <a:t>Identify the sentences that contain an </a:t>
            </a:r>
            <a:r>
              <a:rPr lang="en-AU" sz="2000" b="1" u="sng" dirty="0"/>
              <a:t>adverb of frequency</a:t>
            </a:r>
            <a:r>
              <a:rPr lang="en-AU" sz="2000" b="1" dirty="0"/>
              <a:t>.</a:t>
            </a:r>
            <a:endParaRPr lang="en-AU" sz="1200" dirty="0"/>
          </a:p>
        </p:txBody>
      </p:sp>
      <p:sp>
        <p:nvSpPr>
          <p:cNvPr id="4" name="Content Placeholder 3">
            <a:extLst>
              <a:ext uri="{FF2B5EF4-FFF2-40B4-BE49-F238E27FC236}">
                <a16:creationId xmlns:a16="http://schemas.microsoft.com/office/drawing/2014/main" id="{05ECB126-5402-49D0-A7AC-AE7D948BABE0}"/>
              </a:ext>
            </a:extLst>
          </p:cNvPr>
          <p:cNvSpPr txBox="1">
            <a:spLocks/>
          </p:cNvSpPr>
          <p:nvPr/>
        </p:nvSpPr>
        <p:spPr>
          <a:xfrm>
            <a:off x="0" y="5974423"/>
            <a:ext cx="11845504" cy="892580"/>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1600" b="1" u="sng" dirty="0">
                <a:latin typeface="Century Gothic" panose="020B0502020202020204" pitchFamily="34" charset="0"/>
              </a:rPr>
              <a:t>Adverbs</a:t>
            </a:r>
            <a:r>
              <a:rPr lang="en-AU" sz="1600" dirty="0">
                <a:latin typeface="Century Gothic" panose="020B0502020202020204" pitchFamily="34" charset="0"/>
              </a:rPr>
              <a:t> modifies or describe verbs.</a:t>
            </a:r>
          </a:p>
          <a:p>
            <a:pPr>
              <a:buFont typeface="Wingdings" panose="05000000000000000000" pitchFamily="2" charset="2"/>
              <a:buChar char="§"/>
            </a:pPr>
            <a:r>
              <a:rPr lang="en-AU" sz="1600" b="1" u="sng" dirty="0">
                <a:latin typeface="Century Gothic" panose="020B0502020202020204" pitchFamily="34" charset="0"/>
              </a:rPr>
              <a:t>Adverbs of frequency </a:t>
            </a:r>
            <a:r>
              <a:rPr lang="en-AU" sz="1600" dirty="0">
                <a:latin typeface="Century Gothic" panose="020B0502020202020204" pitchFamily="34" charset="0"/>
              </a:rPr>
              <a:t>answer the question </a:t>
            </a:r>
            <a:r>
              <a:rPr lang="en-AU" sz="1600" u="sng" dirty="0">
                <a:latin typeface="Century Gothic" panose="020B0502020202020204" pitchFamily="34" charset="0"/>
              </a:rPr>
              <a:t>how often?</a:t>
            </a:r>
            <a:endParaRPr lang="en-AU" dirty="0">
              <a:latin typeface="Century Gothic" panose="020B0502020202020204" pitchFamily="34" charset="0"/>
            </a:endParaRPr>
          </a:p>
        </p:txBody>
      </p:sp>
      <p:sp>
        <p:nvSpPr>
          <p:cNvPr id="5" name="TextBox 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Hinge Point Question</a:t>
            </a:r>
          </a:p>
        </p:txBody>
      </p:sp>
      <p:sp>
        <p:nvSpPr>
          <p:cNvPr id="8" name="TextBox 7"/>
          <p:cNvSpPr txBox="1"/>
          <p:nvPr/>
        </p:nvSpPr>
        <p:spPr>
          <a:xfrm>
            <a:off x="10203336" y="917628"/>
            <a:ext cx="1988664" cy="1877437"/>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Go through each option one-at-a-time once students have answered on their whiteboards</a:t>
            </a:r>
          </a:p>
          <a:p>
            <a:pPr marL="285750" indent="-285750">
              <a:buFont typeface="Arial" panose="020B0604020202020204" pitchFamily="34" charset="0"/>
              <a:buChar char="•"/>
            </a:pPr>
            <a:endParaRPr lang="en-AU" dirty="0">
              <a:latin typeface="Century Gothic" panose="020B0502020202020204" pitchFamily="34" charset="0"/>
            </a:endParaRPr>
          </a:p>
        </p:txBody>
      </p:sp>
      <p:pic>
        <p:nvPicPr>
          <p:cNvPr id="15" name="Picture 14" descr="Logo, icon&#10;&#10;Description automatically generated">
            <a:extLst>
              <a:ext uri="{FF2B5EF4-FFF2-40B4-BE49-F238E27FC236}">
                <a16:creationId xmlns:a16="http://schemas.microsoft.com/office/drawing/2014/main" id="{A9924460-5361-4D50-859B-CC97537E0F54}"/>
              </a:ext>
            </a:extLst>
          </p:cNvPr>
          <p:cNvPicPr>
            <a:picLocks noChangeAspect="1"/>
          </p:cNvPicPr>
          <p:nvPr/>
        </p:nvPicPr>
        <p:blipFill>
          <a:blip r:embed="rId2"/>
          <a:stretch>
            <a:fillRect/>
          </a:stretch>
        </p:blipFill>
        <p:spPr>
          <a:xfrm>
            <a:off x="1524974" y="1755759"/>
            <a:ext cx="674078" cy="674078"/>
          </a:xfrm>
          <a:prstGeom prst="rect">
            <a:avLst/>
          </a:prstGeom>
        </p:spPr>
      </p:pic>
      <p:pic>
        <p:nvPicPr>
          <p:cNvPr id="16" name="Picture 15" descr="Icon&#10;&#10;Description automatically generated">
            <a:extLst>
              <a:ext uri="{FF2B5EF4-FFF2-40B4-BE49-F238E27FC236}">
                <a16:creationId xmlns:a16="http://schemas.microsoft.com/office/drawing/2014/main" id="{3C3420E7-CE57-4B1D-AD62-CB7FA61E3E1A}"/>
              </a:ext>
            </a:extLst>
          </p:cNvPr>
          <p:cNvPicPr>
            <a:picLocks noChangeAspect="1"/>
          </p:cNvPicPr>
          <p:nvPr/>
        </p:nvPicPr>
        <p:blipFill>
          <a:blip r:embed="rId3"/>
          <a:stretch>
            <a:fillRect/>
          </a:stretch>
        </p:blipFill>
        <p:spPr>
          <a:xfrm>
            <a:off x="1523052" y="2539954"/>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4D65545B-321E-4257-A265-A295D435BB18}"/>
              </a:ext>
            </a:extLst>
          </p:cNvPr>
          <p:cNvPicPr>
            <a:picLocks noChangeAspect="1"/>
          </p:cNvPicPr>
          <p:nvPr/>
        </p:nvPicPr>
        <p:blipFill>
          <a:blip r:embed="rId4"/>
          <a:stretch>
            <a:fillRect/>
          </a:stretch>
        </p:blipFill>
        <p:spPr>
          <a:xfrm>
            <a:off x="1523052" y="3315609"/>
            <a:ext cx="674078" cy="674078"/>
          </a:xfrm>
          <a:prstGeom prst="rect">
            <a:avLst/>
          </a:prstGeom>
        </p:spPr>
      </p:pic>
      <p:pic>
        <p:nvPicPr>
          <p:cNvPr id="18" name="Picture 17" descr="Icon&#10;&#10;Description automatically generated">
            <a:extLst>
              <a:ext uri="{FF2B5EF4-FFF2-40B4-BE49-F238E27FC236}">
                <a16:creationId xmlns:a16="http://schemas.microsoft.com/office/drawing/2014/main" id="{9F15CF06-C2C5-494C-8B69-F60F1C1758F0}"/>
              </a:ext>
            </a:extLst>
          </p:cNvPr>
          <p:cNvPicPr>
            <a:picLocks noChangeAspect="1"/>
          </p:cNvPicPr>
          <p:nvPr/>
        </p:nvPicPr>
        <p:blipFill>
          <a:blip r:embed="rId5"/>
          <a:stretch>
            <a:fillRect/>
          </a:stretch>
        </p:blipFill>
        <p:spPr>
          <a:xfrm>
            <a:off x="1523052" y="4154520"/>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7CD2348E-2FC0-4A73-A33B-C206275A7F63}"/>
              </a:ext>
            </a:extLst>
          </p:cNvPr>
          <p:cNvPicPr>
            <a:picLocks noChangeAspect="1"/>
          </p:cNvPicPr>
          <p:nvPr/>
        </p:nvPicPr>
        <p:blipFill>
          <a:blip r:embed="rId6"/>
          <a:stretch>
            <a:fillRect/>
          </a:stretch>
        </p:blipFill>
        <p:spPr>
          <a:xfrm>
            <a:off x="10190845" y="89736"/>
            <a:ext cx="674079" cy="674079"/>
          </a:xfrm>
          <a:prstGeom prst="rect">
            <a:avLst/>
          </a:prstGeom>
        </p:spPr>
      </p:pic>
      <p:pic>
        <p:nvPicPr>
          <p:cNvPr id="21" name="Picture 20" descr="Logo, icon&#10;&#10;Description automatically generated">
            <a:extLst>
              <a:ext uri="{FF2B5EF4-FFF2-40B4-BE49-F238E27FC236}">
                <a16:creationId xmlns:a16="http://schemas.microsoft.com/office/drawing/2014/main" id="{DC419A34-FCAF-4915-A05F-561BCEFA4814}"/>
              </a:ext>
            </a:extLst>
          </p:cNvPr>
          <p:cNvPicPr>
            <a:picLocks noChangeAspect="1"/>
          </p:cNvPicPr>
          <p:nvPr/>
        </p:nvPicPr>
        <p:blipFill>
          <a:blip r:embed="rId7"/>
          <a:stretch>
            <a:fillRect/>
          </a:stretch>
        </p:blipFill>
        <p:spPr>
          <a:xfrm>
            <a:off x="10976594" y="89736"/>
            <a:ext cx="674078" cy="674078"/>
          </a:xfrm>
          <a:prstGeom prst="rect">
            <a:avLst/>
          </a:prstGeom>
        </p:spPr>
      </p:pic>
      <p:sp>
        <p:nvSpPr>
          <p:cNvPr id="2" name="Rectangle 1"/>
          <p:cNvSpPr/>
          <p:nvPr/>
        </p:nvSpPr>
        <p:spPr>
          <a:xfrm>
            <a:off x="2197130" y="1701949"/>
            <a:ext cx="6096000" cy="3016210"/>
          </a:xfrm>
          <a:prstGeom prst="rect">
            <a:avLst/>
          </a:prstGeom>
        </p:spPr>
        <p:txBody>
          <a:bodyPr>
            <a:spAutoFit/>
          </a:bodyPr>
          <a:lstStyle/>
          <a:p>
            <a:endParaRPr lang="en-AU" sz="1000" dirty="0">
              <a:solidFill>
                <a:srgbClr val="333333"/>
              </a:solidFill>
              <a:latin typeface="Century Gothic" panose="020B0502020202020204" pitchFamily="34" charset="0"/>
              <a:ea typeface="Verdana" panose="020B0604030504040204" pitchFamily="34" charset="0"/>
            </a:endParaRPr>
          </a:p>
          <a:p>
            <a:r>
              <a:rPr lang="en-AU" dirty="0">
                <a:latin typeface="Century Gothic" panose="020B0502020202020204" pitchFamily="34" charset="0"/>
              </a:rPr>
              <a:t>Jenny rarely drives her car.</a:t>
            </a:r>
          </a:p>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The child cried loudly.</a:t>
            </a:r>
          </a:p>
          <a:p>
            <a:r>
              <a:rPr lang="en-AU" dirty="0">
                <a:latin typeface="Century Gothic" panose="020B0502020202020204" pitchFamily="34" charset="0"/>
              </a:rPr>
              <a:t> </a:t>
            </a:r>
          </a:p>
          <a:p>
            <a:endParaRPr lang="en-AU" dirty="0">
              <a:latin typeface="Century Gothic" panose="020B0502020202020204" pitchFamily="34" charset="0"/>
            </a:endParaRPr>
          </a:p>
          <a:p>
            <a:r>
              <a:rPr lang="en-AU" dirty="0">
                <a:latin typeface="Century Gothic" panose="020B0502020202020204" pitchFamily="34" charset="0"/>
              </a:rPr>
              <a:t>Maddie ate hourly as she was always hungry.</a:t>
            </a:r>
          </a:p>
          <a:p>
            <a:r>
              <a:rPr lang="en-AU" dirty="0">
                <a:latin typeface="Century Gothic" panose="020B0502020202020204" pitchFamily="34" charset="0"/>
              </a:rPr>
              <a:t> </a:t>
            </a:r>
          </a:p>
          <a:p>
            <a:endParaRPr lang="en-AU" dirty="0">
              <a:latin typeface="Century Gothic" panose="020B0502020202020204" pitchFamily="34" charset="0"/>
            </a:endParaRPr>
          </a:p>
          <a:p>
            <a:r>
              <a:rPr lang="en-AU" dirty="0">
                <a:latin typeface="Century Gothic" panose="020B0502020202020204" pitchFamily="34" charset="0"/>
              </a:rPr>
              <a:t>The pet slept quietly.</a:t>
            </a:r>
          </a:p>
        </p:txBody>
      </p:sp>
      <p:pic>
        <p:nvPicPr>
          <p:cNvPr id="19"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5544590" y="1889456"/>
            <a:ext cx="455203" cy="3374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7464830" y="3547190"/>
            <a:ext cx="455203" cy="3374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See the source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750"/>
          <a:stretch/>
        </p:blipFill>
        <p:spPr bwMode="auto">
          <a:xfrm>
            <a:off x="5157528" y="2849532"/>
            <a:ext cx="387062" cy="3543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See the source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750"/>
          <a:stretch/>
        </p:blipFill>
        <p:spPr bwMode="auto">
          <a:xfrm>
            <a:off x="4858068" y="4349673"/>
            <a:ext cx="387062" cy="35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A5F27-7E5F-4A24-8100-3AB0542AB0C8}"/>
              </a:ext>
            </a:extLst>
          </p:cNvPr>
          <p:cNvSpPr>
            <a:spLocks noGrp="1"/>
          </p:cNvSpPr>
          <p:nvPr>
            <p:ph idx="1"/>
          </p:nvPr>
        </p:nvSpPr>
        <p:spPr>
          <a:xfrm>
            <a:off x="64071" y="1282231"/>
            <a:ext cx="8863797" cy="944654"/>
          </a:xfrm>
        </p:spPr>
        <p:txBody>
          <a:bodyPr>
            <a:normAutofit/>
          </a:bodyPr>
          <a:lstStyle/>
          <a:p>
            <a:pPr marL="0" indent="0">
              <a:buNone/>
            </a:pPr>
            <a:r>
              <a:rPr lang="en-AU" sz="2000" b="1" dirty="0"/>
              <a:t>Identify the sentences that contain an </a:t>
            </a:r>
            <a:r>
              <a:rPr lang="en-AU" sz="2000" b="1" u="sng" dirty="0"/>
              <a:t>adverb of time</a:t>
            </a:r>
            <a:r>
              <a:rPr lang="en-AU" sz="2000" b="1" dirty="0"/>
              <a:t>.</a:t>
            </a:r>
            <a:endParaRPr lang="en-AU" sz="1200" dirty="0"/>
          </a:p>
        </p:txBody>
      </p:sp>
      <p:sp>
        <p:nvSpPr>
          <p:cNvPr id="4" name="Content Placeholder 3">
            <a:extLst>
              <a:ext uri="{FF2B5EF4-FFF2-40B4-BE49-F238E27FC236}">
                <a16:creationId xmlns:a16="http://schemas.microsoft.com/office/drawing/2014/main" id="{05ECB126-5402-49D0-A7AC-AE7D948BABE0}"/>
              </a:ext>
            </a:extLst>
          </p:cNvPr>
          <p:cNvSpPr txBox="1">
            <a:spLocks/>
          </p:cNvSpPr>
          <p:nvPr/>
        </p:nvSpPr>
        <p:spPr>
          <a:xfrm>
            <a:off x="0" y="6088874"/>
            <a:ext cx="11845504" cy="769126"/>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1600" b="1" u="sng" dirty="0">
                <a:latin typeface="Century Gothic" panose="020B0502020202020204" pitchFamily="34" charset="0"/>
              </a:rPr>
              <a:t>Adverbs</a:t>
            </a:r>
            <a:r>
              <a:rPr lang="en-AU" sz="1600" dirty="0">
                <a:latin typeface="Century Gothic" panose="020B0502020202020204" pitchFamily="34" charset="0"/>
              </a:rPr>
              <a:t> modify or describe verbs.</a:t>
            </a:r>
            <a:endParaRPr lang="en-AU" sz="1600" b="1" u="sng" dirty="0">
              <a:latin typeface="Century Gothic" panose="020B0502020202020204" pitchFamily="34" charset="0"/>
            </a:endParaRPr>
          </a:p>
          <a:p>
            <a:pPr>
              <a:buFont typeface="Wingdings" panose="05000000000000000000" pitchFamily="2" charset="2"/>
              <a:buChar char="§"/>
            </a:pPr>
            <a:r>
              <a:rPr lang="en-AU" sz="1600" b="1" u="sng" dirty="0">
                <a:latin typeface="Century Gothic" panose="020B0502020202020204" pitchFamily="34" charset="0"/>
              </a:rPr>
              <a:t>Adverbs of time </a:t>
            </a:r>
            <a:r>
              <a:rPr lang="en-AU" sz="1600" dirty="0">
                <a:latin typeface="Century Gothic" panose="020B0502020202020204" pitchFamily="34" charset="0"/>
              </a:rPr>
              <a:t>answer the question </a:t>
            </a:r>
            <a:r>
              <a:rPr lang="en-AU" sz="1600" u="sng" dirty="0">
                <a:latin typeface="Century Gothic" panose="020B0502020202020204" pitchFamily="34" charset="0"/>
              </a:rPr>
              <a:t>when?</a:t>
            </a:r>
          </a:p>
          <a:p>
            <a:pPr marL="0" indent="0">
              <a:buFont typeface="Calibri" panose="020F0502020204030204" pitchFamily="34" charset="0"/>
              <a:buNone/>
            </a:pPr>
            <a:endParaRPr lang="en-AU" dirty="0">
              <a:latin typeface="Century Gothic" panose="020B0502020202020204" pitchFamily="34" charset="0"/>
            </a:endParaRPr>
          </a:p>
        </p:txBody>
      </p:sp>
      <p:sp>
        <p:nvSpPr>
          <p:cNvPr id="5" name="TextBox 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Hinge Point Question</a:t>
            </a:r>
          </a:p>
        </p:txBody>
      </p:sp>
      <p:sp>
        <p:nvSpPr>
          <p:cNvPr id="8" name="TextBox 7"/>
          <p:cNvSpPr txBox="1"/>
          <p:nvPr/>
        </p:nvSpPr>
        <p:spPr>
          <a:xfrm>
            <a:off x="10203336" y="917628"/>
            <a:ext cx="1988664" cy="1877437"/>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Go through each option one-at-a-time once students have answered on their whiteboards</a:t>
            </a:r>
          </a:p>
          <a:p>
            <a:pPr marL="285750" indent="-285750">
              <a:buFont typeface="Arial" panose="020B0604020202020204" pitchFamily="34" charset="0"/>
              <a:buChar char="•"/>
            </a:pPr>
            <a:endParaRPr lang="en-AU" dirty="0">
              <a:latin typeface="Century Gothic" panose="020B0502020202020204" pitchFamily="34" charset="0"/>
            </a:endParaRPr>
          </a:p>
        </p:txBody>
      </p:sp>
      <p:pic>
        <p:nvPicPr>
          <p:cNvPr id="15" name="Picture 14" descr="Logo, icon&#10;&#10;Description automatically generated">
            <a:extLst>
              <a:ext uri="{FF2B5EF4-FFF2-40B4-BE49-F238E27FC236}">
                <a16:creationId xmlns:a16="http://schemas.microsoft.com/office/drawing/2014/main" id="{A9924460-5361-4D50-859B-CC97537E0F54}"/>
              </a:ext>
            </a:extLst>
          </p:cNvPr>
          <p:cNvPicPr>
            <a:picLocks noChangeAspect="1"/>
          </p:cNvPicPr>
          <p:nvPr/>
        </p:nvPicPr>
        <p:blipFill>
          <a:blip r:embed="rId2"/>
          <a:stretch>
            <a:fillRect/>
          </a:stretch>
        </p:blipFill>
        <p:spPr>
          <a:xfrm>
            <a:off x="1571288" y="1773038"/>
            <a:ext cx="674078" cy="674078"/>
          </a:xfrm>
          <a:prstGeom prst="rect">
            <a:avLst/>
          </a:prstGeom>
        </p:spPr>
      </p:pic>
      <p:pic>
        <p:nvPicPr>
          <p:cNvPr id="16" name="Picture 15" descr="Icon&#10;&#10;Description automatically generated">
            <a:extLst>
              <a:ext uri="{FF2B5EF4-FFF2-40B4-BE49-F238E27FC236}">
                <a16:creationId xmlns:a16="http://schemas.microsoft.com/office/drawing/2014/main" id="{3C3420E7-CE57-4B1D-AD62-CB7FA61E3E1A}"/>
              </a:ext>
            </a:extLst>
          </p:cNvPr>
          <p:cNvPicPr>
            <a:picLocks noChangeAspect="1"/>
          </p:cNvPicPr>
          <p:nvPr/>
        </p:nvPicPr>
        <p:blipFill>
          <a:blip r:embed="rId3"/>
          <a:stretch>
            <a:fillRect/>
          </a:stretch>
        </p:blipFill>
        <p:spPr>
          <a:xfrm>
            <a:off x="1571288" y="2571167"/>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4D65545B-321E-4257-A265-A295D435BB18}"/>
              </a:ext>
            </a:extLst>
          </p:cNvPr>
          <p:cNvPicPr>
            <a:picLocks noChangeAspect="1"/>
          </p:cNvPicPr>
          <p:nvPr/>
        </p:nvPicPr>
        <p:blipFill>
          <a:blip r:embed="rId4"/>
          <a:stretch>
            <a:fillRect/>
          </a:stretch>
        </p:blipFill>
        <p:spPr>
          <a:xfrm>
            <a:off x="1571288" y="3358575"/>
            <a:ext cx="674078" cy="674078"/>
          </a:xfrm>
          <a:prstGeom prst="rect">
            <a:avLst/>
          </a:prstGeom>
        </p:spPr>
      </p:pic>
      <p:pic>
        <p:nvPicPr>
          <p:cNvPr id="18" name="Picture 17" descr="Icon&#10;&#10;Description automatically generated">
            <a:extLst>
              <a:ext uri="{FF2B5EF4-FFF2-40B4-BE49-F238E27FC236}">
                <a16:creationId xmlns:a16="http://schemas.microsoft.com/office/drawing/2014/main" id="{9F15CF06-C2C5-494C-8B69-F60F1C1758F0}"/>
              </a:ext>
            </a:extLst>
          </p:cNvPr>
          <p:cNvPicPr>
            <a:picLocks noChangeAspect="1"/>
          </p:cNvPicPr>
          <p:nvPr/>
        </p:nvPicPr>
        <p:blipFill>
          <a:blip r:embed="rId5"/>
          <a:stretch>
            <a:fillRect/>
          </a:stretch>
        </p:blipFill>
        <p:spPr>
          <a:xfrm>
            <a:off x="1571288" y="4107538"/>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7CD2348E-2FC0-4A73-A33B-C206275A7F63}"/>
              </a:ext>
            </a:extLst>
          </p:cNvPr>
          <p:cNvPicPr>
            <a:picLocks noChangeAspect="1"/>
          </p:cNvPicPr>
          <p:nvPr/>
        </p:nvPicPr>
        <p:blipFill>
          <a:blip r:embed="rId6"/>
          <a:stretch>
            <a:fillRect/>
          </a:stretch>
        </p:blipFill>
        <p:spPr>
          <a:xfrm>
            <a:off x="10190845" y="89736"/>
            <a:ext cx="674079" cy="674079"/>
          </a:xfrm>
          <a:prstGeom prst="rect">
            <a:avLst/>
          </a:prstGeom>
        </p:spPr>
      </p:pic>
      <p:pic>
        <p:nvPicPr>
          <p:cNvPr id="21" name="Picture 20" descr="Logo, icon&#10;&#10;Description automatically generated">
            <a:extLst>
              <a:ext uri="{FF2B5EF4-FFF2-40B4-BE49-F238E27FC236}">
                <a16:creationId xmlns:a16="http://schemas.microsoft.com/office/drawing/2014/main" id="{DC419A34-FCAF-4915-A05F-561BCEFA4814}"/>
              </a:ext>
            </a:extLst>
          </p:cNvPr>
          <p:cNvPicPr>
            <a:picLocks noChangeAspect="1"/>
          </p:cNvPicPr>
          <p:nvPr/>
        </p:nvPicPr>
        <p:blipFill>
          <a:blip r:embed="rId7"/>
          <a:stretch>
            <a:fillRect/>
          </a:stretch>
        </p:blipFill>
        <p:spPr>
          <a:xfrm>
            <a:off x="10976594" y="89736"/>
            <a:ext cx="674078" cy="674078"/>
          </a:xfrm>
          <a:prstGeom prst="rect">
            <a:avLst/>
          </a:prstGeom>
        </p:spPr>
      </p:pic>
      <p:sp>
        <p:nvSpPr>
          <p:cNvPr id="2" name="Rectangle 1"/>
          <p:cNvSpPr/>
          <p:nvPr/>
        </p:nvSpPr>
        <p:spPr>
          <a:xfrm>
            <a:off x="2577288" y="1701371"/>
            <a:ext cx="6096000" cy="3016210"/>
          </a:xfrm>
          <a:prstGeom prst="rect">
            <a:avLst/>
          </a:prstGeom>
        </p:spPr>
        <p:txBody>
          <a:bodyPr>
            <a:spAutoFit/>
          </a:bodyPr>
          <a:lstStyle/>
          <a:p>
            <a:endParaRPr lang="en-AU" sz="1000" dirty="0">
              <a:solidFill>
                <a:srgbClr val="333333"/>
              </a:solidFill>
              <a:latin typeface="Century Gothic" panose="020B0502020202020204" pitchFamily="34" charset="0"/>
              <a:ea typeface="Verdana" panose="020B0604030504040204" pitchFamily="34" charset="0"/>
            </a:endParaRPr>
          </a:p>
          <a:p>
            <a:r>
              <a:rPr lang="en-AU" dirty="0">
                <a:latin typeface="Century Gothic" panose="020B0502020202020204" pitchFamily="34" charset="0"/>
              </a:rPr>
              <a:t>Jenny will frequently have naps during the day.</a:t>
            </a:r>
          </a:p>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The criminal was nowhere to be found.</a:t>
            </a:r>
          </a:p>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Now, the teacher will begin teaching the class.</a:t>
            </a:r>
          </a:p>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The dog buried his bone yesterday.</a:t>
            </a:r>
          </a:p>
        </p:txBody>
      </p:sp>
      <p:pic>
        <p:nvPicPr>
          <p:cNvPr id="19"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8117774" y="1830857"/>
            <a:ext cx="455203" cy="3374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8186013" y="3483335"/>
            <a:ext cx="455203" cy="3374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See the source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750"/>
          <a:stretch/>
        </p:blipFill>
        <p:spPr bwMode="auto">
          <a:xfrm>
            <a:off x="8117774" y="2709879"/>
            <a:ext cx="387062" cy="3543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8218085" y="4240737"/>
            <a:ext cx="455203" cy="33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1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A5F27-7E5F-4A24-8100-3AB0542AB0C8}"/>
              </a:ext>
            </a:extLst>
          </p:cNvPr>
          <p:cNvSpPr>
            <a:spLocks noGrp="1"/>
          </p:cNvSpPr>
          <p:nvPr>
            <p:ph idx="1"/>
          </p:nvPr>
        </p:nvSpPr>
        <p:spPr>
          <a:xfrm>
            <a:off x="64071" y="1282231"/>
            <a:ext cx="8863797" cy="944654"/>
          </a:xfrm>
        </p:spPr>
        <p:txBody>
          <a:bodyPr>
            <a:normAutofit/>
          </a:bodyPr>
          <a:lstStyle/>
          <a:p>
            <a:pPr marL="0" indent="0">
              <a:buNone/>
            </a:pPr>
            <a:r>
              <a:rPr lang="en-AU" sz="2000" b="1" dirty="0"/>
              <a:t>Identify the sentences that contain an </a:t>
            </a:r>
            <a:r>
              <a:rPr lang="en-AU" sz="2000" b="1" u="sng" dirty="0"/>
              <a:t>adverb of place</a:t>
            </a:r>
            <a:endParaRPr lang="en-AU" sz="1200" dirty="0"/>
          </a:p>
        </p:txBody>
      </p:sp>
      <p:sp>
        <p:nvSpPr>
          <p:cNvPr id="4" name="Content Placeholder 3">
            <a:extLst>
              <a:ext uri="{FF2B5EF4-FFF2-40B4-BE49-F238E27FC236}">
                <a16:creationId xmlns:a16="http://schemas.microsoft.com/office/drawing/2014/main" id="{05ECB126-5402-49D0-A7AC-AE7D948BABE0}"/>
              </a:ext>
            </a:extLst>
          </p:cNvPr>
          <p:cNvSpPr txBox="1">
            <a:spLocks/>
          </p:cNvSpPr>
          <p:nvPr/>
        </p:nvSpPr>
        <p:spPr>
          <a:xfrm>
            <a:off x="0" y="6068487"/>
            <a:ext cx="11845504" cy="769126"/>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1600" b="1" u="sng" dirty="0">
                <a:latin typeface="Century Gothic" panose="020B0502020202020204" pitchFamily="34" charset="0"/>
              </a:rPr>
              <a:t>Adverbs</a:t>
            </a:r>
            <a:r>
              <a:rPr lang="en-AU" sz="1600" dirty="0">
                <a:latin typeface="Century Gothic" panose="020B0502020202020204" pitchFamily="34" charset="0"/>
              </a:rPr>
              <a:t> modify or describe verbs.</a:t>
            </a:r>
            <a:endParaRPr lang="en-AU" sz="1600" b="1" u="sng" dirty="0">
              <a:latin typeface="Century Gothic" panose="020B0502020202020204" pitchFamily="34" charset="0"/>
            </a:endParaRPr>
          </a:p>
          <a:p>
            <a:pPr>
              <a:buFont typeface="Wingdings" panose="05000000000000000000" pitchFamily="2" charset="2"/>
              <a:buChar char="§"/>
            </a:pPr>
            <a:r>
              <a:rPr lang="en-AU" sz="1600" b="1" u="sng" dirty="0">
                <a:latin typeface="Century Gothic" panose="020B0502020202020204" pitchFamily="34" charset="0"/>
              </a:rPr>
              <a:t>Adverbs of place </a:t>
            </a:r>
            <a:r>
              <a:rPr lang="en-AU" sz="1600" dirty="0">
                <a:latin typeface="Century Gothic" panose="020B0502020202020204" pitchFamily="34" charset="0"/>
              </a:rPr>
              <a:t>answer the question </a:t>
            </a:r>
            <a:r>
              <a:rPr lang="en-AU" sz="1600" u="sng" dirty="0">
                <a:latin typeface="Century Gothic" panose="020B0502020202020204" pitchFamily="34" charset="0"/>
              </a:rPr>
              <a:t>where?</a:t>
            </a:r>
          </a:p>
          <a:p>
            <a:pPr marL="0" indent="0">
              <a:buFont typeface="Calibri" panose="020F0502020204030204" pitchFamily="34" charset="0"/>
              <a:buNone/>
            </a:pPr>
            <a:endParaRPr lang="en-AU" dirty="0">
              <a:latin typeface="Century Gothic" panose="020B0502020202020204" pitchFamily="34" charset="0"/>
            </a:endParaRPr>
          </a:p>
        </p:txBody>
      </p:sp>
      <p:sp>
        <p:nvSpPr>
          <p:cNvPr id="5" name="TextBox 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Hinge Point Question</a:t>
            </a:r>
          </a:p>
        </p:txBody>
      </p:sp>
      <p:sp>
        <p:nvSpPr>
          <p:cNvPr id="8" name="TextBox 7"/>
          <p:cNvSpPr txBox="1"/>
          <p:nvPr/>
        </p:nvSpPr>
        <p:spPr>
          <a:xfrm>
            <a:off x="10203336" y="917628"/>
            <a:ext cx="1988664" cy="1877437"/>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Go through each option one-at-a-time once students have answered on their whiteboards</a:t>
            </a:r>
          </a:p>
          <a:p>
            <a:pPr marL="285750" indent="-285750">
              <a:buFont typeface="Arial" panose="020B0604020202020204" pitchFamily="34" charset="0"/>
              <a:buChar char="•"/>
            </a:pPr>
            <a:endParaRPr lang="en-AU" dirty="0">
              <a:latin typeface="Century Gothic" panose="020B0502020202020204" pitchFamily="34" charset="0"/>
            </a:endParaRPr>
          </a:p>
        </p:txBody>
      </p:sp>
      <p:pic>
        <p:nvPicPr>
          <p:cNvPr id="15" name="Picture 14" descr="Logo, icon&#10;&#10;Description automatically generated">
            <a:extLst>
              <a:ext uri="{FF2B5EF4-FFF2-40B4-BE49-F238E27FC236}">
                <a16:creationId xmlns:a16="http://schemas.microsoft.com/office/drawing/2014/main" id="{A9924460-5361-4D50-859B-CC97537E0F54}"/>
              </a:ext>
            </a:extLst>
          </p:cNvPr>
          <p:cNvPicPr>
            <a:picLocks noChangeAspect="1"/>
          </p:cNvPicPr>
          <p:nvPr/>
        </p:nvPicPr>
        <p:blipFill>
          <a:blip r:embed="rId2"/>
          <a:stretch>
            <a:fillRect/>
          </a:stretch>
        </p:blipFill>
        <p:spPr>
          <a:xfrm>
            <a:off x="1571288" y="1773038"/>
            <a:ext cx="674078" cy="674078"/>
          </a:xfrm>
          <a:prstGeom prst="rect">
            <a:avLst/>
          </a:prstGeom>
        </p:spPr>
      </p:pic>
      <p:pic>
        <p:nvPicPr>
          <p:cNvPr id="16" name="Picture 15" descr="Icon&#10;&#10;Description automatically generated">
            <a:extLst>
              <a:ext uri="{FF2B5EF4-FFF2-40B4-BE49-F238E27FC236}">
                <a16:creationId xmlns:a16="http://schemas.microsoft.com/office/drawing/2014/main" id="{3C3420E7-CE57-4B1D-AD62-CB7FA61E3E1A}"/>
              </a:ext>
            </a:extLst>
          </p:cNvPr>
          <p:cNvPicPr>
            <a:picLocks noChangeAspect="1"/>
          </p:cNvPicPr>
          <p:nvPr/>
        </p:nvPicPr>
        <p:blipFill>
          <a:blip r:embed="rId3"/>
          <a:stretch>
            <a:fillRect/>
          </a:stretch>
        </p:blipFill>
        <p:spPr>
          <a:xfrm>
            <a:off x="1571288" y="2571167"/>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4D65545B-321E-4257-A265-A295D435BB18}"/>
              </a:ext>
            </a:extLst>
          </p:cNvPr>
          <p:cNvPicPr>
            <a:picLocks noChangeAspect="1"/>
          </p:cNvPicPr>
          <p:nvPr/>
        </p:nvPicPr>
        <p:blipFill>
          <a:blip r:embed="rId4"/>
          <a:stretch>
            <a:fillRect/>
          </a:stretch>
        </p:blipFill>
        <p:spPr>
          <a:xfrm>
            <a:off x="1571288" y="3358575"/>
            <a:ext cx="674078" cy="674078"/>
          </a:xfrm>
          <a:prstGeom prst="rect">
            <a:avLst/>
          </a:prstGeom>
        </p:spPr>
      </p:pic>
      <p:pic>
        <p:nvPicPr>
          <p:cNvPr id="18" name="Picture 17" descr="Icon&#10;&#10;Description automatically generated">
            <a:extLst>
              <a:ext uri="{FF2B5EF4-FFF2-40B4-BE49-F238E27FC236}">
                <a16:creationId xmlns:a16="http://schemas.microsoft.com/office/drawing/2014/main" id="{9F15CF06-C2C5-494C-8B69-F60F1C1758F0}"/>
              </a:ext>
            </a:extLst>
          </p:cNvPr>
          <p:cNvPicPr>
            <a:picLocks noChangeAspect="1"/>
          </p:cNvPicPr>
          <p:nvPr/>
        </p:nvPicPr>
        <p:blipFill>
          <a:blip r:embed="rId5"/>
          <a:stretch>
            <a:fillRect/>
          </a:stretch>
        </p:blipFill>
        <p:spPr>
          <a:xfrm>
            <a:off x="1571288" y="4107538"/>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7CD2348E-2FC0-4A73-A33B-C206275A7F63}"/>
              </a:ext>
            </a:extLst>
          </p:cNvPr>
          <p:cNvPicPr>
            <a:picLocks noChangeAspect="1"/>
          </p:cNvPicPr>
          <p:nvPr/>
        </p:nvPicPr>
        <p:blipFill>
          <a:blip r:embed="rId6"/>
          <a:stretch>
            <a:fillRect/>
          </a:stretch>
        </p:blipFill>
        <p:spPr>
          <a:xfrm>
            <a:off x="10190845" y="89736"/>
            <a:ext cx="674079" cy="674079"/>
          </a:xfrm>
          <a:prstGeom prst="rect">
            <a:avLst/>
          </a:prstGeom>
        </p:spPr>
      </p:pic>
      <p:pic>
        <p:nvPicPr>
          <p:cNvPr id="21" name="Picture 20" descr="Logo, icon&#10;&#10;Description automatically generated">
            <a:extLst>
              <a:ext uri="{FF2B5EF4-FFF2-40B4-BE49-F238E27FC236}">
                <a16:creationId xmlns:a16="http://schemas.microsoft.com/office/drawing/2014/main" id="{DC419A34-FCAF-4915-A05F-561BCEFA4814}"/>
              </a:ext>
            </a:extLst>
          </p:cNvPr>
          <p:cNvPicPr>
            <a:picLocks noChangeAspect="1"/>
          </p:cNvPicPr>
          <p:nvPr/>
        </p:nvPicPr>
        <p:blipFill>
          <a:blip r:embed="rId7"/>
          <a:stretch>
            <a:fillRect/>
          </a:stretch>
        </p:blipFill>
        <p:spPr>
          <a:xfrm>
            <a:off x="10976594" y="89736"/>
            <a:ext cx="674078" cy="674078"/>
          </a:xfrm>
          <a:prstGeom prst="rect">
            <a:avLst/>
          </a:prstGeom>
        </p:spPr>
      </p:pic>
      <p:sp>
        <p:nvSpPr>
          <p:cNvPr id="2" name="Rectangle 1"/>
          <p:cNvSpPr/>
          <p:nvPr/>
        </p:nvSpPr>
        <p:spPr>
          <a:xfrm>
            <a:off x="2577288" y="1701371"/>
            <a:ext cx="6096000" cy="3016210"/>
          </a:xfrm>
          <a:prstGeom prst="rect">
            <a:avLst/>
          </a:prstGeom>
        </p:spPr>
        <p:txBody>
          <a:bodyPr>
            <a:spAutoFit/>
          </a:bodyPr>
          <a:lstStyle/>
          <a:p>
            <a:endParaRPr lang="en-AU" sz="1000" dirty="0">
              <a:solidFill>
                <a:srgbClr val="333333"/>
              </a:solidFill>
              <a:latin typeface="Century Gothic" panose="020B0502020202020204" pitchFamily="34" charset="0"/>
              <a:ea typeface="Verdana" panose="020B0604030504040204" pitchFamily="34" charset="0"/>
            </a:endParaRPr>
          </a:p>
          <a:p>
            <a:r>
              <a:rPr lang="en-AU" dirty="0">
                <a:latin typeface="Century Gothic" panose="020B0502020202020204" pitchFamily="34" charset="0"/>
              </a:rPr>
              <a:t>He went somewhere in Sydney for his business meeting.</a:t>
            </a:r>
          </a:p>
          <a:p>
            <a:endParaRPr lang="en-AU" dirty="0">
              <a:latin typeface="Century Gothic" panose="020B0502020202020204" pitchFamily="34" charset="0"/>
            </a:endParaRPr>
          </a:p>
          <a:p>
            <a:r>
              <a:rPr lang="en-AU" dirty="0">
                <a:latin typeface="Century Gothic" panose="020B0502020202020204" pitchFamily="34" charset="0"/>
              </a:rPr>
              <a:t>The criminal was nowhere to be found.</a:t>
            </a:r>
          </a:p>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I looked everywhere for my glasses.</a:t>
            </a:r>
          </a:p>
          <a:p>
            <a:endParaRPr lang="en-AU" dirty="0">
              <a:latin typeface="Century Gothic" panose="020B0502020202020204" pitchFamily="34" charset="0"/>
            </a:endParaRPr>
          </a:p>
          <a:p>
            <a:endParaRPr lang="en-AU" dirty="0">
              <a:latin typeface="Century Gothic" panose="020B0502020202020204" pitchFamily="34" charset="0"/>
            </a:endParaRPr>
          </a:p>
          <a:p>
            <a:r>
              <a:rPr lang="en-AU" dirty="0">
                <a:latin typeface="Century Gothic" panose="020B0502020202020204" pitchFamily="34" charset="0"/>
              </a:rPr>
              <a:t>I live nearby.</a:t>
            </a:r>
          </a:p>
        </p:txBody>
      </p:sp>
      <p:pic>
        <p:nvPicPr>
          <p:cNvPr id="19"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8117774" y="1830857"/>
            <a:ext cx="455203" cy="3374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8218084" y="2771564"/>
            <a:ext cx="455203" cy="3374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8218084" y="3506150"/>
            <a:ext cx="455203" cy="3374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cdn3.vectorstock.com/i/1000x1000/77/52/yes-tick-icon-vector-229577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582"/>
          <a:stretch/>
        </p:blipFill>
        <p:spPr bwMode="auto">
          <a:xfrm>
            <a:off x="8331701" y="4262719"/>
            <a:ext cx="455203" cy="33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80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3" name="Rectangle 2"/>
          <p:cNvSpPr/>
          <p:nvPr/>
        </p:nvSpPr>
        <p:spPr>
          <a:xfrm>
            <a:off x="212630" y="3293013"/>
            <a:ext cx="9397124" cy="492443"/>
          </a:xfrm>
          <a:prstGeom prst="rect">
            <a:avLst/>
          </a:prstGeom>
        </p:spPr>
        <p:txBody>
          <a:bodyPr wrap="none">
            <a:spAutoFit/>
          </a:bodyPr>
          <a:lstStyle/>
          <a:p>
            <a:r>
              <a:rPr lang="en-AU" sz="2600" dirty="0">
                <a:latin typeface="Century Gothic" panose="020B0502020202020204" pitchFamily="34" charset="0"/>
              </a:rPr>
              <a:t>The child spoke softly so she did not wake her baby sister.</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474239" y="4640426"/>
            <a:ext cx="9240741"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sz="2600" dirty="0">
                <a:latin typeface="Century Gothic" panose="020B0502020202020204" pitchFamily="34" charset="0"/>
                <a:ea typeface="+mn-ea"/>
              </a:rPr>
              <a:t>Next year, Jennifer graduates.</a:t>
            </a:r>
          </a:p>
        </p:txBody>
      </p:sp>
      <p:sp>
        <p:nvSpPr>
          <p:cNvPr id="17" name="Content Placeholder 3">
            <a:extLst>
              <a:ext uri="{FF2B5EF4-FFF2-40B4-BE49-F238E27FC236}">
                <a16:creationId xmlns:a16="http://schemas.microsoft.com/office/drawing/2014/main" id="{05ECB126-5402-49D0-A7AC-AE7D948BABE0}"/>
              </a:ext>
            </a:extLst>
          </p:cNvPr>
          <p:cNvSpPr txBox="1">
            <a:spLocks/>
          </p:cNvSpPr>
          <p:nvPr/>
        </p:nvSpPr>
        <p:spPr>
          <a:xfrm>
            <a:off x="490565" y="5738068"/>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sz="2600" dirty="0">
                <a:latin typeface="Century Gothic" panose="020B0502020202020204" pitchFamily="34" charset="0"/>
                <a:ea typeface="+mn-ea"/>
              </a:rPr>
              <a:t>I always brush my teeth!</a:t>
            </a:r>
          </a:p>
        </p:txBody>
      </p:sp>
      <p:sp>
        <p:nvSpPr>
          <p:cNvPr id="14" name="TextBox 13"/>
          <p:cNvSpPr txBox="1"/>
          <p:nvPr/>
        </p:nvSpPr>
        <p:spPr>
          <a:xfrm>
            <a:off x="0" y="-1"/>
            <a:ext cx="4624252"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re-explanation</a:t>
            </a:r>
          </a:p>
        </p:txBody>
      </p:sp>
      <p:sp>
        <p:nvSpPr>
          <p:cNvPr id="25" name="TextBox 24"/>
          <p:cNvSpPr txBox="1"/>
          <p:nvPr/>
        </p:nvSpPr>
        <p:spPr>
          <a:xfrm>
            <a:off x="10221800" y="1027753"/>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type of adverb is__________?</a:t>
            </a:r>
          </a:p>
          <a:p>
            <a:r>
              <a:rPr lang="en-AU" sz="1400" dirty="0">
                <a:latin typeface="Century Gothic" panose="020B0502020202020204" pitchFamily="34" charset="0"/>
              </a:rPr>
              <a:t>Explain your answer. </a:t>
            </a:r>
          </a:p>
        </p:txBody>
      </p:sp>
      <p:sp>
        <p:nvSpPr>
          <p:cNvPr id="5" name="TextBox 4"/>
          <p:cNvSpPr txBox="1"/>
          <p:nvPr/>
        </p:nvSpPr>
        <p:spPr>
          <a:xfrm>
            <a:off x="9822033" y="3653456"/>
            <a:ext cx="2390657"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a:t>The purpose of this slide is further practice at the concept development stage, prior to  moving on with the lesson. This is only required if there were some misconceptions identified in the Hinge Point.  </a:t>
            </a:r>
          </a:p>
        </p:txBody>
      </p:sp>
      <p:sp>
        <p:nvSpPr>
          <p:cNvPr id="23" name="Rectangle 22"/>
          <p:cNvSpPr/>
          <p:nvPr/>
        </p:nvSpPr>
        <p:spPr>
          <a:xfrm>
            <a:off x="272069" y="1926776"/>
            <a:ext cx="6202339" cy="492443"/>
          </a:xfrm>
          <a:prstGeom prst="rect">
            <a:avLst/>
          </a:prstGeom>
        </p:spPr>
        <p:txBody>
          <a:bodyPr wrap="none">
            <a:spAutoFit/>
          </a:bodyPr>
          <a:lstStyle/>
          <a:p>
            <a:r>
              <a:rPr lang="en-AU" sz="2600" dirty="0">
                <a:latin typeface="Century Gothic" panose="020B0502020202020204" pitchFamily="34" charset="0"/>
              </a:rPr>
              <a:t>The nurse works night shifts fortnightly.</a:t>
            </a:r>
          </a:p>
        </p:txBody>
      </p:sp>
      <p:sp>
        <p:nvSpPr>
          <p:cNvPr id="29" name="Rectangle 28"/>
          <p:cNvSpPr/>
          <p:nvPr/>
        </p:nvSpPr>
        <p:spPr>
          <a:xfrm>
            <a:off x="2040562" y="2351384"/>
            <a:ext cx="770662"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Curved Up Arrow 29"/>
          <p:cNvSpPr/>
          <p:nvPr/>
        </p:nvSpPr>
        <p:spPr>
          <a:xfrm flipH="1">
            <a:off x="2516777" y="2394712"/>
            <a:ext cx="2673626" cy="341921"/>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pic>
        <p:nvPicPr>
          <p:cNvPr id="33" name="Picture 32" descr="Logo, icon&#10;&#10;Description automatically generated">
            <a:extLst>
              <a:ext uri="{FF2B5EF4-FFF2-40B4-BE49-F238E27FC236}">
                <a16:creationId xmlns:a16="http://schemas.microsoft.com/office/drawing/2014/main" id="{65ED7967-80A3-47AE-ABBD-AA2D47E138B5}"/>
              </a:ext>
            </a:extLst>
          </p:cNvPr>
          <p:cNvPicPr>
            <a:picLocks noChangeAspect="1"/>
          </p:cNvPicPr>
          <p:nvPr/>
        </p:nvPicPr>
        <p:blipFill>
          <a:blip r:embed="rId2"/>
          <a:stretch>
            <a:fillRect/>
          </a:stretch>
        </p:blipFill>
        <p:spPr>
          <a:xfrm>
            <a:off x="11431360" y="49514"/>
            <a:ext cx="674078" cy="674078"/>
          </a:xfrm>
          <a:prstGeom prst="rect">
            <a:avLst/>
          </a:prstGeom>
        </p:spPr>
      </p:pic>
      <p:pic>
        <p:nvPicPr>
          <p:cNvPr id="35"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3"/>
          <a:stretch>
            <a:fillRect/>
          </a:stretch>
        </p:blipFill>
        <p:spPr>
          <a:xfrm>
            <a:off x="9272714" y="40904"/>
            <a:ext cx="674079" cy="674079"/>
          </a:xfrm>
          <a:prstGeom prst="rect">
            <a:avLst/>
          </a:prstGeom>
        </p:spPr>
      </p:pic>
      <p:pic>
        <p:nvPicPr>
          <p:cNvPr id="36" name="Picture 35" descr="Icon&#10;&#10;Description automatically generated">
            <a:extLst>
              <a:ext uri="{FF2B5EF4-FFF2-40B4-BE49-F238E27FC236}">
                <a16:creationId xmlns:a16="http://schemas.microsoft.com/office/drawing/2014/main" id="{7CD2348E-2FC0-4A73-A33B-C206275A7F63}"/>
              </a:ext>
            </a:extLst>
          </p:cNvPr>
          <p:cNvPicPr>
            <a:picLocks noChangeAspect="1"/>
          </p:cNvPicPr>
          <p:nvPr/>
        </p:nvPicPr>
        <p:blipFill>
          <a:blip r:embed="rId4"/>
          <a:stretch>
            <a:fillRect/>
          </a:stretch>
        </p:blipFill>
        <p:spPr>
          <a:xfrm>
            <a:off x="10014997" y="60690"/>
            <a:ext cx="674079" cy="674079"/>
          </a:xfrm>
          <a:prstGeom prst="rect">
            <a:avLst/>
          </a:prstGeom>
        </p:spPr>
      </p:pic>
      <p:pic>
        <p:nvPicPr>
          <p:cNvPr id="37" name="Picture 36" descr="Icon&#10;&#10;Description automatically generated">
            <a:extLst>
              <a:ext uri="{FF2B5EF4-FFF2-40B4-BE49-F238E27FC236}">
                <a16:creationId xmlns:a16="http://schemas.microsoft.com/office/drawing/2014/main" id="{2FAE460A-3378-41A3-8701-BA2FA601B42D}"/>
              </a:ext>
            </a:extLst>
          </p:cNvPr>
          <p:cNvPicPr>
            <a:picLocks noChangeAspect="1"/>
          </p:cNvPicPr>
          <p:nvPr/>
        </p:nvPicPr>
        <p:blipFill>
          <a:blip r:embed="rId5"/>
          <a:stretch>
            <a:fillRect/>
          </a:stretch>
        </p:blipFill>
        <p:spPr>
          <a:xfrm>
            <a:off x="10723179" y="49514"/>
            <a:ext cx="674078" cy="674078"/>
          </a:xfrm>
          <a:prstGeom prst="rect">
            <a:avLst/>
          </a:prstGeom>
        </p:spPr>
      </p:pic>
      <p:sp>
        <p:nvSpPr>
          <p:cNvPr id="38" name="Rectangle 37"/>
          <p:cNvSpPr/>
          <p:nvPr/>
        </p:nvSpPr>
        <p:spPr>
          <a:xfrm>
            <a:off x="1908800" y="3688439"/>
            <a:ext cx="811542" cy="7564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Curved Up Arrow 38"/>
          <p:cNvSpPr/>
          <p:nvPr/>
        </p:nvSpPr>
        <p:spPr>
          <a:xfrm flipH="1">
            <a:off x="2141930" y="3815454"/>
            <a:ext cx="1232263" cy="341921"/>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0" name="Rectangle 39"/>
          <p:cNvSpPr/>
          <p:nvPr/>
        </p:nvSpPr>
        <p:spPr>
          <a:xfrm>
            <a:off x="3560431" y="4991952"/>
            <a:ext cx="1629972" cy="4895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p:cNvSpPr/>
          <p:nvPr/>
        </p:nvSpPr>
        <p:spPr>
          <a:xfrm>
            <a:off x="1908800" y="6110869"/>
            <a:ext cx="811542"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Curved Up Arrow 44"/>
          <p:cNvSpPr/>
          <p:nvPr/>
        </p:nvSpPr>
        <p:spPr>
          <a:xfrm>
            <a:off x="1399142" y="5117449"/>
            <a:ext cx="2537132" cy="301462"/>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6" name="Curved Up Arrow 45"/>
          <p:cNvSpPr/>
          <p:nvPr/>
        </p:nvSpPr>
        <p:spPr>
          <a:xfrm>
            <a:off x="1242771" y="6232882"/>
            <a:ext cx="1274006" cy="342378"/>
          </a:xfrm>
          <a:prstGeom prst="curvedUpArrow">
            <a:avLst>
              <a:gd name="adj1" fmla="val 25000"/>
              <a:gd name="adj2" fmla="val 50000"/>
              <a:gd name="adj3" fmla="val 168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24" name="Google Shape;339;p44">
            <a:extLst>
              <a:ext uri="{FF2B5EF4-FFF2-40B4-BE49-F238E27FC236}">
                <a16:creationId xmlns:a16="http://schemas.microsoft.com/office/drawing/2014/main" id="{B9CFCE08-EA6C-4144-B4FB-105091E6AD99}"/>
              </a:ext>
            </a:extLst>
          </p:cNvPr>
          <p:cNvSpPr/>
          <p:nvPr/>
        </p:nvSpPr>
        <p:spPr>
          <a:xfrm>
            <a:off x="34633" y="369318"/>
            <a:ext cx="8573658" cy="914537"/>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527050" marR="0" lvl="0" indent="-457200" algn="l" rtl="0">
              <a:lnSpc>
                <a:spcPct val="100000"/>
              </a:lnSpc>
              <a:spcBef>
                <a:spcPts val="0"/>
              </a:spcBef>
              <a:spcAft>
                <a:spcPts val="0"/>
              </a:spcAft>
              <a:buClr>
                <a:schemeClr val="dk1"/>
              </a:buClr>
              <a:buSzPts val="2500"/>
              <a:buFont typeface="Arial"/>
              <a:buAutoNum type="arabicPeriod"/>
            </a:pPr>
            <a:r>
              <a:rPr lang="en-AU" sz="2500" b="0" i="0" u="none" strike="noStrike" cap="none" dirty="0">
                <a:solidFill>
                  <a:schemeClr val="dk1"/>
                </a:solidFill>
                <a:latin typeface="Century Gothic"/>
                <a:ea typeface="Century Gothic"/>
                <a:cs typeface="Century Gothic"/>
                <a:sym typeface="Century Gothic"/>
              </a:rPr>
              <a:t>Underline the verb / verb phrase</a:t>
            </a:r>
            <a:endParaRPr dirty="0"/>
          </a:p>
          <a:p>
            <a:pPr marL="527050" marR="0" lvl="0" indent="-457200" algn="l" rtl="0">
              <a:lnSpc>
                <a:spcPct val="100000"/>
              </a:lnSpc>
              <a:spcBef>
                <a:spcPts val="0"/>
              </a:spcBef>
              <a:spcAft>
                <a:spcPts val="0"/>
              </a:spcAft>
              <a:buClr>
                <a:schemeClr val="dk1"/>
              </a:buClr>
              <a:buSzPts val="2500"/>
              <a:buFont typeface="Arial"/>
              <a:buAutoNum type="arabicPeriod"/>
            </a:pPr>
            <a:r>
              <a:rPr lang="en-AU" sz="2500" b="0" i="0" u="none" strike="noStrike" cap="none" dirty="0">
                <a:solidFill>
                  <a:schemeClr val="dk1"/>
                </a:solidFill>
                <a:latin typeface="Century Gothic"/>
                <a:ea typeface="Century Gothic"/>
                <a:cs typeface="Century Gothic"/>
                <a:sym typeface="Century Gothic"/>
              </a:rPr>
              <a:t>Draw an arrow </a:t>
            </a:r>
            <a:r>
              <a:rPr lang="en-AU" sz="2500" dirty="0">
                <a:solidFill>
                  <a:schemeClr val="dk1"/>
                </a:solidFill>
                <a:latin typeface="Century Gothic"/>
                <a:ea typeface="Century Gothic"/>
                <a:cs typeface="Century Gothic"/>
                <a:sym typeface="Century Gothic"/>
              </a:rPr>
              <a:t>linking the verb to the adverb.</a:t>
            </a:r>
            <a:endParaRPr sz="2100" b="0" i="0" u="none"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943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8" grpId="0" animBg="1"/>
      <p:bldP spid="39" grpId="0" animBg="1"/>
      <p:bldP spid="40" grpId="0" animBg="1"/>
      <p:bldP spid="43" grpId="0" animBg="1"/>
      <p:bldP spid="45"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I do, We do</a:t>
            </a:r>
          </a:p>
        </p:txBody>
      </p:sp>
      <p:sp>
        <p:nvSpPr>
          <p:cNvPr id="14" name="Rectangle 13"/>
          <p:cNvSpPr/>
          <p:nvPr/>
        </p:nvSpPr>
        <p:spPr>
          <a:xfrm>
            <a:off x="0" y="378316"/>
            <a:ext cx="6538092" cy="1631216"/>
          </a:xfrm>
          <a:prstGeom prst="rect">
            <a:avLst/>
          </a:prstGeom>
          <a:solidFill>
            <a:schemeClr val="bg1"/>
          </a:solidFill>
          <a:ln w="38100">
            <a:solidFill>
              <a:srgbClr val="00B050"/>
            </a:solidFill>
          </a:ln>
        </p:spPr>
        <p:txBody>
          <a:bodyPr wrap="square">
            <a:spAutoFit/>
          </a:bodyPr>
          <a:lstStyle/>
          <a:p>
            <a:r>
              <a:rPr lang="en-AU" sz="2000" i="1" dirty="0">
                <a:latin typeface="Century Gothic" panose="020B0502020202020204" pitchFamily="34" charset="0"/>
              </a:rPr>
              <a:t>Let’s write a sentence, adding an adverb to expand the sentence.</a:t>
            </a:r>
          </a:p>
          <a:p>
            <a:pPr marL="457200" indent="-457200">
              <a:buFont typeface="+mj-lt"/>
              <a:buAutoNum type="arabicPeriod"/>
            </a:pPr>
            <a:r>
              <a:rPr lang="en-AU" sz="2000" dirty="0">
                <a:latin typeface="Century Gothic" panose="020B0502020202020204" pitchFamily="34" charset="0"/>
              </a:rPr>
              <a:t>Discuss with your partner an adverb which could be used in this sentence. </a:t>
            </a:r>
          </a:p>
          <a:p>
            <a:pPr marL="457200" indent="-457200">
              <a:buFont typeface="+mj-lt"/>
              <a:buAutoNum type="arabicPeriod"/>
            </a:pPr>
            <a:r>
              <a:rPr lang="en-AU" sz="2000" dirty="0">
                <a:latin typeface="Century Gothic" panose="020B0502020202020204" pitchFamily="34" charset="0"/>
              </a:rPr>
              <a:t>Fill in the blank to complete the sentence.</a:t>
            </a:r>
          </a:p>
        </p:txBody>
      </p:sp>
      <p:sp>
        <p:nvSpPr>
          <p:cNvPr id="18" name="TextBox 17"/>
          <p:cNvSpPr txBox="1"/>
          <p:nvPr/>
        </p:nvSpPr>
        <p:spPr>
          <a:xfrm>
            <a:off x="10203336" y="913049"/>
            <a:ext cx="1988664" cy="138499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adverbs can we use?</a:t>
            </a:r>
          </a:p>
          <a:p>
            <a:pPr marL="285750" indent="-285750">
              <a:buFont typeface="Arial" panose="020B0604020202020204" pitchFamily="34" charset="0"/>
              <a:buChar char="•"/>
            </a:pPr>
            <a:r>
              <a:rPr lang="en-AU" sz="1400" dirty="0">
                <a:latin typeface="Century Gothic" panose="020B0502020202020204" pitchFamily="34" charset="0"/>
              </a:rPr>
              <a:t>What type of adverb is this?</a:t>
            </a:r>
          </a:p>
          <a:p>
            <a:endParaRPr lang="en-AU" sz="1400" b="1" dirty="0">
              <a:latin typeface="Century Gothic" panose="020B0502020202020204" pitchFamily="34" charset="0"/>
            </a:endParaRPr>
          </a:p>
        </p:txBody>
      </p:sp>
      <p:sp>
        <p:nvSpPr>
          <p:cNvPr id="2" name="AutoShape 2" descr="What is the 'right' age to have a chi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Rectangle 11"/>
          <p:cNvSpPr/>
          <p:nvPr/>
        </p:nvSpPr>
        <p:spPr>
          <a:xfrm>
            <a:off x="4668316" y="2739493"/>
            <a:ext cx="6529352" cy="492443"/>
          </a:xfrm>
          <a:prstGeom prst="rect">
            <a:avLst/>
          </a:prstGeom>
        </p:spPr>
        <p:txBody>
          <a:bodyPr wrap="none">
            <a:spAutoFit/>
          </a:bodyPr>
          <a:lstStyle/>
          <a:p>
            <a:r>
              <a:rPr lang="en-AU" sz="2600" dirty="0">
                <a:latin typeface="Century Gothic" panose="020B0502020202020204" pitchFamily="34" charset="0"/>
              </a:rPr>
              <a:t>It snows_______________ in some places.</a:t>
            </a:r>
          </a:p>
        </p:txBody>
      </p:sp>
      <p:pic>
        <p:nvPicPr>
          <p:cNvPr id="16" name="Picture 15" descr="Logo, icon&#10;&#10;Description automatically generated">
            <a:extLst>
              <a:ext uri="{FF2B5EF4-FFF2-40B4-BE49-F238E27FC236}">
                <a16:creationId xmlns:a16="http://schemas.microsoft.com/office/drawing/2014/main" id="{C2B7F4C1-9044-4DE6-BEDF-E029294AFB3E}"/>
              </a:ext>
            </a:extLst>
          </p:cNvPr>
          <p:cNvPicPr>
            <a:picLocks noChangeAspect="1"/>
          </p:cNvPicPr>
          <p:nvPr/>
        </p:nvPicPr>
        <p:blipFill>
          <a:blip r:embed="rId2"/>
          <a:stretch>
            <a:fillRect/>
          </a:stretch>
        </p:blipFill>
        <p:spPr>
          <a:xfrm>
            <a:off x="11327210" y="69145"/>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D002484D-835C-42DA-91A4-83E50B174F20}"/>
              </a:ext>
            </a:extLst>
          </p:cNvPr>
          <p:cNvPicPr>
            <a:picLocks noChangeAspect="1"/>
          </p:cNvPicPr>
          <p:nvPr/>
        </p:nvPicPr>
        <p:blipFill>
          <a:blip r:embed="rId3"/>
          <a:stretch>
            <a:fillRect/>
          </a:stretch>
        </p:blipFill>
        <p:spPr>
          <a:xfrm>
            <a:off x="10523589" y="99539"/>
            <a:ext cx="674079" cy="674079"/>
          </a:xfrm>
          <a:prstGeom prst="rect">
            <a:avLst/>
          </a:prstGeom>
        </p:spPr>
      </p:pic>
      <p:pic>
        <p:nvPicPr>
          <p:cNvPr id="19" name="Picture 18" descr="Icon&#10;&#10;Description automatically generated">
            <a:extLst>
              <a:ext uri="{FF2B5EF4-FFF2-40B4-BE49-F238E27FC236}">
                <a16:creationId xmlns:a16="http://schemas.microsoft.com/office/drawing/2014/main" id="{CD3FDC4E-561B-49CC-B708-6E99A1944882}"/>
              </a:ext>
            </a:extLst>
          </p:cNvPr>
          <p:cNvPicPr>
            <a:picLocks noChangeAspect="1"/>
          </p:cNvPicPr>
          <p:nvPr/>
        </p:nvPicPr>
        <p:blipFill>
          <a:blip r:embed="rId4"/>
          <a:stretch>
            <a:fillRect/>
          </a:stretch>
        </p:blipFill>
        <p:spPr>
          <a:xfrm>
            <a:off x="9719969" y="81393"/>
            <a:ext cx="674078" cy="674078"/>
          </a:xfrm>
          <a:prstGeom prst="rect">
            <a:avLst/>
          </a:prstGeom>
        </p:spPr>
      </p:pic>
      <p:pic>
        <p:nvPicPr>
          <p:cNvPr id="22" name="Picture 21"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5"/>
          <a:stretch>
            <a:fillRect/>
          </a:stretch>
        </p:blipFill>
        <p:spPr>
          <a:xfrm>
            <a:off x="8906481" y="94460"/>
            <a:ext cx="693813" cy="679158"/>
          </a:xfrm>
          <a:prstGeom prst="rect">
            <a:avLst/>
          </a:prstGeom>
        </p:spPr>
      </p:pic>
      <p:pic>
        <p:nvPicPr>
          <p:cNvPr id="1026" name="Picture 2" descr="8 Beautiful Snow Scenes from Literature | Mental Floss">
            <a:extLst>
              <a:ext uri="{FF2B5EF4-FFF2-40B4-BE49-F238E27FC236}">
                <a16:creationId xmlns:a16="http://schemas.microsoft.com/office/drawing/2014/main" id="{ADABB86B-2CD1-4EF7-886B-1089B158E6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26080"/>
            <a:ext cx="4520083" cy="25312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4241" y="4221629"/>
            <a:ext cx="2682240" cy="2308324"/>
          </a:xfrm>
          <a:prstGeom prst="rect">
            <a:avLst/>
          </a:prstGeom>
          <a:noFill/>
          <a:ln>
            <a:solidFill>
              <a:schemeClr val="tx1"/>
            </a:solidFill>
          </a:ln>
        </p:spPr>
        <p:txBody>
          <a:bodyPr wrap="square" rtlCol="0">
            <a:spAutoFit/>
          </a:bodyPr>
          <a:lstStyle/>
          <a:p>
            <a:r>
              <a:rPr lang="en-AU" b="1" u="sng" dirty="0">
                <a:latin typeface="Century Gothic" panose="020B0502020202020204" pitchFamily="34" charset="0"/>
              </a:rPr>
              <a:t>Suggestions:</a:t>
            </a:r>
          </a:p>
          <a:p>
            <a:r>
              <a:rPr lang="en-AU" dirty="0">
                <a:latin typeface="Century Gothic" panose="020B0502020202020204" pitchFamily="34" charset="0"/>
              </a:rPr>
              <a:t>annually</a:t>
            </a:r>
          </a:p>
          <a:p>
            <a:r>
              <a:rPr lang="en-AU" dirty="0">
                <a:latin typeface="Century Gothic" panose="020B0502020202020204" pitchFamily="34" charset="0"/>
              </a:rPr>
              <a:t>always</a:t>
            </a:r>
          </a:p>
          <a:p>
            <a:r>
              <a:rPr lang="en-AU" dirty="0">
                <a:latin typeface="Century Gothic" panose="020B0502020202020204" pitchFamily="34" charset="0"/>
              </a:rPr>
              <a:t>periodically</a:t>
            </a:r>
          </a:p>
          <a:p>
            <a:r>
              <a:rPr lang="en-AU" dirty="0">
                <a:latin typeface="Century Gothic" panose="020B0502020202020204" pitchFamily="34" charset="0"/>
              </a:rPr>
              <a:t>sometimes</a:t>
            </a:r>
          </a:p>
          <a:p>
            <a:r>
              <a:rPr lang="en-AU" dirty="0">
                <a:latin typeface="Century Gothic" panose="020B0502020202020204" pitchFamily="34" charset="0"/>
              </a:rPr>
              <a:t>heavily</a:t>
            </a:r>
          </a:p>
          <a:p>
            <a:r>
              <a:rPr lang="en-AU" dirty="0">
                <a:latin typeface="Century Gothic" panose="020B0502020202020204" pitchFamily="34" charset="0"/>
              </a:rPr>
              <a:t>lightly</a:t>
            </a:r>
          </a:p>
          <a:p>
            <a:endParaRPr lang="en-AU" dirty="0"/>
          </a:p>
        </p:txBody>
      </p:sp>
      <p:sp>
        <p:nvSpPr>
          <p:cNvPr id="13" name="TextBox 12"/>
          <p:cNvSpPr txBox="1"/>
          <p:nvPr/>
        </p:nvSpPr>
        <p:spPr>
          <a:xfrm>
            <a:off x="1540365" y="6550223"/>
            <a:ext cx="8983224" cy="307777"/>
          </a:xfrm>
          <a:prstGeom prst="rect">
            <a:avLst/>
          </a:prstGeom>
          <a:noFill/>
        </p:spPr>
        <p:txBody>
          <a:bodyPr wrap="square" rtlCol="0">
            <a:spAutoFit/>
          </a:bodyPr>
          <a:lstStyle/>
          <a:p>
            <a:r>
              <a:rPr lang="en-AU" dirty="0"/>
              <a:t>Provide students with a list of adverbs from Writing Matters (page 293-294 reproducible)</a:t>
            </a:r>
          </a:p>
        </p:txBody>
      </p:sp>
      <p:sp>
        <p:nvSpPr>
          <p:cNvPr id="15" name="Rectangle 14">
            <a:extLst>
              <a:ext uri="{FF2B5EF4-FFF2-40B4-BE49-F238E27FC236}">
                <a16:creationId xmlns:a16="http://schemas.microsoft.com/office/drawing/2014/main" id="{6A5FBBD9-54F9-4267-9925-A6EE9D2101C4}"/>
              </a:ext>
            </a:extLst>
          </p:cNvPr>
          <p:cNvSpPr/>
          <p:nvPr/>
        </p:nvSpPr>
        <p:spPr>
          <a:xfrm>
            <a:off x="4734825" y="3422454"/>
            <a:ext cx="6622326" cy="492443"/>
          </a:xfrm>
          <a:prstGeom prst="rect">
            <a:avLst/>
          </a:prstGeom>
        </p:spPr>
        <p:txBody>
          <a:bodyPr wrap="none">
            <a:spAutoFit/>
          </a:bodyPr>
          <a:lstStyle/>
          <a:p>
            <a:r>
              <a:rPr lang="en-AU" sz="2600" dirty="0">
                <a:latin typeface="Century Gothic" panose="020B0502020202020204" pitchFamily="34" charset="0"/>
              </a:rPr>
              <a:t>It ______________ snows in some places.</a:t>
            </a:r>
          </a:p>
        </p:txBody>
      </p:sp>
    </p:spTree>
    <p:extLst>
      <p:ext uri="{BB962C8B-B14F-4D97-AF65-F5344CB8AC3E}">
        <p14:creationId xmlns:p14="http://schemas.microsoft.com/office/powerpoint/2010/main" val="15119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Grp="1" noChangeAspect="1"/>
          </p:cNvPicPr>
          <p:nvPr>
            <p:ph idx="1"/>
          </p:nvPr>
        </p:nvPicPr>
        <p:blipFill>
          <a:blip r:embed="rId2"/>
          <a:stretch>
            <a:fillRect/>
          </a:stretch>
        </p:blipFill>
        <p:spPr>
          <a:xfrm>
            <a:off x="10432839" y="4874453"/>
            <a:ext cx="674079" cy="674079"/>
          </a:xfrm>
        </p:spPr>
      </p:pic>
      <p:pic>
        <p:nvPicPr>
          <p:cNvPr id="7" name="Picture 6"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3"/>
          <a:stretch>
            <a:fillRect/>
          </a:stretch>
        </p:blipFill>
        <p:spPr>
          <a:xfrm>
            <a:off x="4299121" y="4284569"/>
            <a:ext cx="674078" cy="674078"/>
          </a:xfrm>
          <a:prstGeom prst="rect">
            <a:avLst/>
          </a:prstGeom>
        </p:spPr>
      </p:pic>
      <p:pic>
        <p:nvPicPr>
          <p:cNvPr id="9" name="Picture 8"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4"/>
          <a:stretch>
            <a:fillRect/>
          </a:stretch>
        </p:blipFill>
        <p:spPr>
          <a:xfrm>
            <a:off x="4294065" y="5632726"/>
            <a:ext cx="674078" cy="674078"/>
          </a:xfrm>
          <a:prstGeom prst="rect">
            <a:avLst/>
          </a:prstGeom>
        </p:spPr>
      </p:pic>
      <p:pic>
        <p:nvPicPr>
          <p:cNvPr id="11" name="Picture 10" descr="Logo, icon&#10;&#10;Description automatically generated">
            <a:extLst>
              <a:ext uri="{FF2B5EF4-FFF2-40B4-BE49-F238E27FC236}">
                <a16:creationId xmlns:a16="http://schemas.microsoft.com/office/drawing/2014/main" id="{65EADFB6-40C5-DA4D-BC50-74CB823218ED}"/>
              </a:ext>
            </a:extLst>
          </p:cNvPr>
          <p:cNvPicPr>
            <a:picLocks noChangeAspect="1"/>
          </p:cNvPicPr>
          <p:nvPr/>
        </p:nvPicPr>
        <p:blipFill>
          <a:blip r:embed="rId5"/>
          <a:stretch>
            <a:fillRect/>
          </a:stretch>
        </p:blipFill>
        <p:spPr>
          <a:xfrm>
            <a:off x="715322" y="2389965"/>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221A1569-9788-9545-9956-36470E1B33BB}"/>
              </a:ext>
            </a:extLst>
          </p:cNvPr>
          <p:cNvPicPr>
            <a:picLocks noChangeAspect="1"/>
          </p:cNvPicPr>
          <p:nvPr/>
        </p:nvPicPr>
        <p:blipFill>
          <a:blip r:embed="rId6"/>
          <a:stretch>
            <a:fillRect/>
          </a:stretch>
        </p:blipFill>
        <p:spPr>
          <a:xfrm>
            <a:off x="1389400" y="2389965"/>
            <a:ext cx="674078" cy="674078"/>
          </a:xfrm>
          <a:prstGeom prst="rect">
            <a:avLst/>
          </a:prstGeom>
        </p:spPr>
      </p:pic>
      <p:pic>
        <p:nvPicPr>
          <p:cNvPr id="15" name="Picture 14" descr="Icon&#10;&#10;Description automatically generated">
            <a:extLst>
              <a:ext uri="{FF2B5EF4-FFF2-40B4-BE49-F238E27FC236}">
                <a16:creationId xmlns:a16="http://schemas.microsoft.com/office/drawing/2014/main" id="{27855DF8-820B-0849-AA68-4ABF97446EE0}"/>
              </a:ext>
            </a:extLst>
          </p:cNvPr>
          <p:cNvPicPr>
            <a:picLocks noChangeAspect="1"/>
          </p:cNvPicPr>
          <p:nvPr/>
        </p:nvPicPr>
        <p:blipFill>
          <a:blip r:embed="rId7"/>
          <a:stretch>
            <a:fillRect/>
          </a:stretch>
        </p:blipFill>
        <p:spPr>
          <a:xfrm>
            <a:off x="715322" y="3064043"/>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C21C8DC2-E0E6-FA46-B43E-40B158D5A942}"/>
              </a:ext>
            </a:extLst>
          </p:cNvPr>
          <p:cNvPicPr>
            <a:picLocks noChangeAspect="1"/>
          </p:cNvPicPr>
          <p:nvPr/>
        </p:nvPicPr>
        <p:blipFill>
          <a:blip r:embed="rId8"/>
          <a:stretch>
            <a:fillRect/>
          </a:stretch>
        </p:blipFill>
        <p:spPr>
          <a:xfrm>
            <a:off x="1389400" y="3049933"/>
            <a:ext cx="674078" cy="674078"/>
          </a:xfrm>
          <a:prstGeom prst="rect">
            <a:avLst/>
          </a:prstGeom>
        </p:spPr>
      </p:pic>
      <p:pic>
        <p:nvPicPr>
          <p:cNvPr id="19" name="Picture 18">
            <a:extLst>
              <a:ext uri="{FF2B5EF4-FFF2-40B4-BE49-F238E27FC236}">
                <a16:creationId xmlns:a16="http://schemas.microsoft.com/office/drawing/2014/main" id="{513C56D8-407A-9142-A075-9C38769D6986}"/>
              </a:ext>
            </a:extLst>
          </p:cNvPr>
          <p:cNvPicPr>
            <a:picLocks noChangeAspect="1"/>
          </p:cNvPicPr>
          <p:nvPr/>
        </p:nvPicPr>
        <p:blipFill>
          <a:blip r:embed="rId9"/>
          <a:stretch>
            <a:fillRect/>
          </a:stretch>
        </p:blipFill>
        <p:spPr>
          <a:xfrm>
            <a:off x="885384" y="561802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BC6784FC-A82A-9645-9BB1-5B175106C5E3}"/>
              </a:ext>
            </a:extLst>
          </p:cNvPr>
          <p:cNvPicPr>
            <a:picLocks noChangeAspect="1"/>
          </p:cNvPicPr>
          <p:nvPr/>
        </p:nvPicPr>
        <p:blipFill>
          <a:blip r:embed="rId10"/>
          <a:stretch>
            <a:fillRect/>
          </a:stretch>
        </p:blipFill>
        <p:spPr>
          <a:xfrm>
            <a:off x="885384" y="4929837"/>
            <a:ext cx="674078" cy="674078"/>
          </a:xfrm>
          <a:prstGeom prst="rect">
            <a:avLst/>
          </a:prstGeom>
        </p:spPr>
      </p:pic>
      <p:pic>
        <p:nvPicPr>
          <p:cNvPr id="23" name="Picture 2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11"/>
          <a:stretch>
            <a:fillRect/>
          </a:stretch>
        </p:blipFill>
        <p:spPr>
          <a:xfrm>
            <a:off x="4299121" y="3604476"/>
            <a:ext cx="674078" cy="674078"/>
          </a:xfrm>
          <a:prstGeom prst="rect">
            <a:avLst/>
          </a:prstGeom>
        </p:spPr>
      </p:pic>
      <p:pic>
        <p:nvPicPr>
          <p:cNvPr id="25" name="Picture 24"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12"/>
          <a:stretch>
            <a:fillRect/>
          </a:stretch>
        </p:blipFill>
        <p:spPr>
          <a:xfrm>
            <a:off x="4294064" y="4958647"/>
            <a:ext cx="674079" cy="674079"/>
          </a:xfrm>
          <a:prstGeom prst="rect">
            <a:avLst/>
          </a:prstGeom>
        </p:spPr>
      </p:pic>
      <p:sp>
        <p:nvSpPr>
          <p:cNvPr id="35" name="Title 1">
            <a:extLst>
              <a:ext uri="{FF2B5EF4-FFF2-40B4-BE49-F238E27FC236}">
                <a16:creationId xmlns:a16="http://schemas.microsoft.com/office/drawing/2014/main" id="{3DF4E9DF-B3EF-1E4E-95EB-83EEEF0948D2}"/>
              </a:ext>
            </a:extLst>
          </p:cNvPr>
          <p:cNvSpPr txBox="1">
            <a:spLocks/>
          </p:cNvSpPr>
          <p:nvPr/>
        </p:nvSpPr>
        <p:spPr>
          <a:xfrm>
            <a:off x="1999476" y="2617597"/>
            <a:ext cx="1525356"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Multiple Choice </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6" name="Title 1">
            <a:extLst>
              <a:ext uri="{FF2B5EF4-FFF2-40B4-BE49-F238E27FC236}">
                <a16:creationId xmlns:a16="http://schemas.microsoft.com/office/drawing/2014/main" id="{D12A3178-176D-0940-9838-EB1D93380491}"/>
              </a:ext>
            </a:extLst>
          </p:cNvPr>
          <p:cNvSpPr txBox="1">
            <a:spLocks/>
          </p:cNvSpPr>
          <p:nvPr/>
        </p:nvSpPr>
        <p:spPr>
          <a:xfrm>
            <a:off x="1026266" y="538194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Vote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7" name="Title 1">
            <a:extLst>
              <a:ext uri="{FF2B5EF4-FFF2-40B4-BE49-F238E27FC236}">
                <a16:creationId xmlns:a16="http://schemas.microsoft.com/office/drawing/2014/main" id="{7AA56F04-6084-A34C-9A2A-8937EDC209A0}"/>
              </a:ext>
            </a:extLst>
          </p:cNvPr>
          <p:cNvSpPr txBox="1">
            <a:spLocks/>
          </p:cNvSpPr>
          <p:nvPr/>
        </p:nvSpPr>
        <p:spPr>
          <a:xfrm>
            <a:off x="5005000" y="378255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Pair Share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8" name="Title 1">
            <a:extLst>
              <a:ext uri="{FF2B5EF4-FFF2-40B4-BE49-F238E27FC236}">
                <a16:creationId xmlns:a16="http://schemas.microsoft.com/office/drawing/2014/main" id="{7385DEC1-BFED-A64F-8FE0-0AA7A9052BD2}"/>
              </a:ext>
            </a:extLst>
          </p:cNvPr>
          <p:cNvSpPr txBox="1">
            <a:spLocks/>
          </p:cNvSpPr>
          <p:nvPr/>
        </p:nvSpPr>
        <p:spPr>
          <a:xfrm>
            <a:off x="5005000" y="4447989"/>
            <a:ext cx="2630530"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1800" dirty="0">
                <a:solidFill>
                  <a:sysClr val="windowText" lastClr="000000"/>
                </a:solidFill>
              </a:rPr>
              <a:t>Pick a Stick/Answer (non-volunteer)</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9" name="Title 1">
            <a:extLst>
              <a:ext uri="{FF2B5EF4-FFF2-40B4-BE49-F238E27FC236}">
                <a16:creationId xmlns:a16="http://schemas.microsoft.com/office/drawing/2014/main" id="{B9E3C697-68F7-A549-983D-A93AB336DF4F}"/>
              </a:ext>
            </a:extLst>
          </p:cNvPr>
          <p:cNvSpPr txBox="1">
            <a:spLocks/>
          </p:cNvSpPr>
          <p:nvPr/>
        </p:nvSpPr>
        <p:spPr>
          <a:xfrm>
            <a:off x="5005000" y="511341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Whiteboards</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40" name="Title 1">
            <a:extLst>
              <a:ext uri="{FF2B5EF4-FFF2-40B4-BE49-F238E27FC236}">
                <a16:creationId xmlns:a16="http://schemas.microsoft.com/office/drawing/2014/main" id="{69384955-5395-684B-9A1B-250A0BD7221E}"/>
              </a:ext>
            </a:extLst>
          </p:cNvPr>
          <p:cNvSpPr txBox="1">
            <a:spLocks/>
          </p:cNvSpPr>
          <p:nvPr/>
        </p:nvSpPr>
        <p:spPr>
          <a:xfrm>
            <a:off x="5005000" y="5787509"/>
            <a:ext cx="2485458"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In Your Workbook</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50" name="Title 1">
            <a:extLst>
              <a:ext uri="{FF2B5EF4-FFF2-40B4-BE49-F238E27FC236}">
                <a16:creationId xmlns:a16="http://schemas.microsoft.com/office/drawing/2014/main" id="{6056C993-04BF-5642-AEFB-53FF259B42EA}"/>
              </a:ext>
            </a:extLst>
          </p:cNvPr>
          <p:cNvSpPr txBox="1">
            <a:spLocks/>
          </p:cNvSpPr>
          <p:nvPr/>
        </p:nvSpPr>
        <p:spPr>
          <a:xfrm>
            <a:off x="9834568" y="5527738"/>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Read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pic>
        <p:nvPicPr>
          <p:cNvPr id="51" name="Picture 50"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13"/>
          <a:stretch>
            <a:fillRect/>
          </a:stretch>
        </p:blipFill>
        <p:spPr>
          <a:xfrm>
            <a:off x="10391324" y="3607995"/>
            <a:ext cx="693813" cy="679158"/>
          </a:xfrm>
          <a:prstGeom prst="rect">
            <a:avLst/>
          </a:prstGeom>
        </p:spPr>
      </p:pic>
      <p:sp>
        <p:nvSpPr>
          <p:cNvPr id="52" name="Title 1">
            <a:extLst>
              <a:ext uri="{FF2B5EF4-FFF2-40B4-BE49-F238E27FC236}">
                <a16:creationId xmlns:a16="http://schemas.microsoft.com/office/drawing/2014/main" id="{4409ED34-C939-4602-AAEB-48274EFC5CD3}"/>
              </a:ext>
            </a:extLst>
          </p:cNvPr>
          <p:cNvSpPr txBox="1">
            <a:spLocks/>
          </p:cNvSpPr>
          <p:nvPr/>
        </p:nvSpPr>
        <p:spPr>
          <a:xfrm>
            <a:off x="9866214" y="429551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Track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22" name="TextBox 21"/>
          <p:cNvSpPr txBox="1"/>
          <p:nvPr/>
        </p:nvSpPr>
        <p:spPr>
          <a:xfrm>
            <a:off x="4130311" y="472809"/>
            <a:ext cx="343315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a:t>Copy and paste these icons to the appropriate slides to indicate engagement norms/CFU strategies</a:t>
            </a:r>
          </a:p>
        </p:txBody>
      </p:sp>
      <p:pic>
        <p:nvPicPr>
          <p:cNvPr id="24" name="Picture 23" descr="Logo, icon&#10;&#10;Description automatically generated">
            <a:extLst>
              <a:ext uri="{FF2B5EF4-FFF2-40B4-BE49-F238E27FC236}">
                <a16:creationId xmlns:a16="http://schemas.microsoft.com/office/drawing/2014/main" id="{65EADFB6-40C5-DA4D-BC50-74CB823218ED}"/>
              </a:ext>
            </a:extLst>
          </p:cNvPr>
          <p:cNvPicPr>
            <a:picLocks noChangeAspect="1"/>
          </p:cNvPicPr>
          <p:nvPr/>
        </p:nvPicPr>
        <p:blipFill>
          <a:blip r:embed="rId5"/>
          <a:stretch>
            <a:fillRect/>
          </a:stretch>
        </p:blipFill>
        <p:spPr>
          <a:xfrm>
            <a:off x="715322" y="2375855"/>
            <a:ext cx="674078" cy="674078"/>
          </a:xfrm>
          <a:prstGeom prst="rect">
            <a:avLst/>
          </a:prstGeom>
        </p:spPr>
      </p:pic>
      <p:pic>
        <p:nvPicPr>
          <p:cNvPr id="26" name="Picture 25" descr="Icon&#10;&#10;Description automatically generated">
            <a:extLst>
              <a:ext uri="{FF2B5EF4-FFF2-40B4-BE49-F238E27FC236}">
                <a16:creationId xmlns:a16="http://schemas.microsoft.com/office/drawing/2014/main" id="{221A1569-9788-9545-9956-36470E1B33BB}"/>
              </a:ext>
            </a:extLst>
          </p:cNvPr>
          <p:cNvPicPr>
            <a:picLocks noChangeAspect="1"/>
          </p:cNvPicPr>
          <p:nvPr/>
        </p:nvPicPr>
        <p:blipFill>
          <a:blip r:embed="rId6"/>
          <a:stretch>
            <a:fillRect/>
          </a:stretch>
        </p:blipFill>
        <p:spPr>
          <a:xfrm>
            <a:off x="1389400" y="2375855"/>
            <a:ext cx="674078" cy="674078"/>
          </a:xfrm>
          <a:prstGeom prst="rect">
            <a:avLst/>
          </a:prstGeom>
        </p:spPr>
      </p:pic>
      <p:pic>
        <p:nvPicPr>
          <p:cNvPr id="27" name="Picture 26" descr="Icon&#10;&#10;Description automatically generated">
            <a:extLst>
              <a:ext uri="{FF2B5EF4-FFF2-40B4-BE49-F238E27FC236}">
                <a16:creationId xmlns:a16="http://schemas.microsoft.com/office/drawing/2014/main" id="{27855DF8-820B-0849-AA68-4ABF97446EE0}"/>
              </a:ext>
            </a:extLst>
          </p:cNvPr>
          <p:cNvPicPr>
            <a:picLocks noChangeAspect="1"/>
          </p:cNvPicPr>
          <p:nvPr/>
        </p:nvPicPr>
        <p:blipFill>
          <a:blip r:embed="rId7"/>
          <a:stretch>
            <a:fillRect/>
          </a:stretch>
        </p:blipFill>
        <p:spPr>
          <a:xfrm>
            <a:off x="715322" y="3049933"/>
            <a:ext cx="674078" cy="674078"/>
          </a:xfrm>
          <a:prstGeom prst="rect">
            <a:avLst/>
          </a:prstGeom>
        </p:spPr>
      </p:pic>
    </p:spTree>
    <p:extLst>
      <p:ext uri="{BB962C8B-B14F-4D97-AF65-F5344CB8AC3E}">
        <p14:creationId xmlns:p14="http://schemas.microsoft.com/office/powerpoint/2010/main" val="321337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We do</a:t>
            </a:r>
          </a:p>
        </p:txBody>
      </p:sp>
      <p:sp>
        <p:nvSpPr>
          <p:cNvPr id="18" name="TextBox 17"/>
          <p:cNvSpPr txBox="1"/>
          <p:nvPr/>
        </p:nvSpPr>
        <p:spPr>
          <a:xfrm>
            <a:off x="10203336" y="913049"/>
            <a:ext cx="1988664" cy="954107"/>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adverbs can we use?</a:t>
            </a:r>
          </a:p>
          <a:p>
            <a:endParaRPr lang="en-AU" sz="1400" b="1" dirty="0">
              <a:latin typeface="Century Gothic" panose="020B0502020202020204" pitchFamily="34" charset="0"/>
            </a:endParaRPr>
          </a:p>
        </p:txBody>
      </p:sp>
      <p:sp>
        <p:nvSpPr>
          <p:cNvPr id="2" name="AutoShape 2" descr="What is the 'right' age to have a chi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Rectangle 11"/>
          <p:cNvSpPr/>
          <p:nvPr/>
        </p:nvSpPr>
        <p:spPr>
          <a:xfrm>
            <a:off x="4509075" y="2493965"/>
            <a:ext cx="6112571" cy="492443"/>
          </a:xfrm>
          <a:prstGeom prst="rect">
            <a:avLst/>
          </a:prstGeom>
        </p:spPr>
        <p:txBody>
          <a:bodyPr wrap="none">
            <a:spAutoFit/>
          </a:bodyPr>
          <a:lstStyle/>
          <a:p>
            <a:r>
              <a:rPr lang="en-AU" sz="2600" dirty="0">
                <a:latin typeface="Century Gothic" panose="020B0502020202020204" pitchFamily="34" charset="0"/>
              </a:rPr>
              <a:t>Apples ___________ grow on the tree.</a:t>
            </a:r>
          </a:p>
        </p:txBody>
      </p:sp>
      <p:pic>
        <p:nvPicPr>
          <p:cNvPr id="16" name="Picture 15" descr="Logo, icon&#10;&#10;Description automatically generated">
            <a:extLst>
              <a:ext uri="{FF2B5EF4-FFF2-40B4-BE49-F238E27FC236}">
                <a16:creationId xmlns:a16="http://schemas.microsoft.com/office/drawing/2014/main" id="{C2B7F4C1-9044-4DE6-BEDF-E029294AFB3E}"/>
              </a:ext>
            </a:extLst>
          </p:cNvPr>
          <p:cNvPicPr>
            <a:picLocks noChangeAspect="1"/>
          </p:cNvPicPr>
          <p:nvPr/>
        </p:nvPicPr>
        <p:blipFill>
          <a:blip r:embed="rId2"/>
          <a:stretch>
            <a:fillRect/>
          </a:stretch>
        </p:blipFill>
        <p:spPr>
          <a:xfrm>
            <a:off x="11327210" y="69145"/>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D002484D-835C-42DA-91A4-83E50B174F20}"/>
              </a:ext>
            </a:extLst>
          </p:cNvPr>
          <p:cNvPicPr>
            <a:picLocks noChangeAspect="1"/>
          </p:cNvPicPr>
          <p:nvPr/>
        </p:nvPicPr>
        <p:blipFill>
          <a:blip r:embed="rId3"/>
          <a:stretch>
            <a:fillRect/>
          </a:stretch>
        </p:blipFill>
        <p:spPr>
          <a:xfrm>
            <a:off x="10523589" y="99539"/>
            <a:ext cx="674079" cy="674079"/>
          </a:xfrm>
          <a:prstGeom prst="rect">
            <a:avLst/>
          </a:prstGeom>
        </p:spPr>
      </p:pic>
      <p:pic>
        <p:nvPicPr>
          <p:cNvPr id="19" name="Picture 18" descr="Icon&#10;&#10;Description automatically generated">
            <a:extLst>
              <a:ext uri="{FF2B5EF4-FFF2-40B4-BE49-F238E27FC236}">
                <a16:creationId xmlns:a16="http://schemas.microsoft.com/office/drawing/2014/main" id="{CD3FDC4E-561B-49CC-B708-6E99A1944882}"/>
              </a:ext>
            </a:extLst>
          </p:cNvPr>
          <p:cNvPicPr>
            <a:picLocks noChangeAspect="1"/>
          </p:cNvPicPr>
          <p:nvPr/>
        </p:nvPicPr>
        <p:blipFill>
          <a:blip r:embed="rId4"/>
          <a:stretch>
            <a:fillRect/>
          </a:stretch>
        </p:blipFill>
        <p:spPr>
          <a:xfrm>
            <a:off x="9719969" y="81393"/>
            <a:ext cx="674078" cy="674078"/>
          </a:xfrm>
          <a:prstGeom prst="rect">
            <a:avLst/>
          </a:prstGeom>
        </p:spPr>
      </p:pic>
      <p:pic>
        <p:nvPicPr>
          <p:cNvPr id="22" name="Picture 21"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5"/>
          <a:stretch>
            <a:fillRect/>
          </a:stretch>
        </p:blipFill>
        <p:spPr>
          <a:xfrm>
            <a:off x="8906481" y="94460"/>
            <a:ext cx="693813" cy="679158"/>
          </a:xfrm>
          <a:prstGeom prst="rect">
            <a:avLst/>
          </a:prstGeom>
        </p:spPr>
      </p:pic>
      <p:pic>
        <p:nvPicPr>
          <p:cNvPr id="3074" name="Picture 2" descr="Apple Tree Vector Art, Icons, and Graphics for Free Download">
            <a:extLst>
              <a:ext uri="{FF2B5EF4-FFF2-40B4-BE49-F238E27FC236}">
                <a16:creationId xmlns:a16="http://schemas.microsoft.com/office/drawing/2014/main" id="{7D0F067A-355E-4ED5-BB16-794E90C87D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900" y="2662647"/>
            <a:ext cx="2490649" cy="268667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378316"/>
            <a:ext cx="6538092" cy="1631216"/>
          </a:xfrm>
          <a:prstGeom prst="rect">
            <a:avLst/>
          </a:prstGeom>
          <a:solidFill>
            <a:schemeClr val="bg1"/>
          </a:solidFill>
          <a:ln w="38100">
            <a:solidFill>
              <a:srgbClr val="00B050"/>
            </a:solidFill>
          </a:ln>
        </p:spPr>
        <p:txBody>
          <a:bodyPr wrap="square">
            <a:spAutoFit/>
          </a:bodyPr>
          <a:lstStyle/>
          <a:p>
            <a:r>
              <a:rPr lang="en-AU" sz="2000" i="1" dirty="0">
                <a:latin typeface="Century Gothic" panose="020B0502020202020204" pitchFamily="34" charset="0"/>
              </a:rPr>
              <a:t>Let’s write a sentence, adding an adverb to expand the sentence.</a:t>
            </a:r>
          </a:p>
          <a:p>
            <a:pPr marL="457200" indent="-457200">
              <a:buFont typeface="+mj-lt"/>
              <a:buAutoNum type="arabicPeriod"/>
            </a:pPr>
            <a:r>
              <a:rPr lang="en-AU" sz="2000" dirty="0">
                <a:latin typeface="Century Gothic" panose="020B0502020202020204" pitchFamily="34" charset="0"/>
              </a:rPr>
              <a:t>Discuss with your partner an adverb which could be used in this sentence. </a:t>
            </a:r>
          </a:p>
          <a:p>
            <a:pPr marL="457200" indent="-457200">
              <a:buFont typeface="+mj-lt"/>
              <a:buAutoNum type="arabicPeriod"/>
            </a:pPr>
            <a:r>
              <a:rPr lang="en-AU" sz="2000" dirty="0">
                <a:latin typeface="Century Gothic" panose="020B0502020202020204" pitchFamily="34" charset="0"/>
              </a:rPr>
              <a:t>Fill in the blank to complete the sentence.</a:t>
            </a:r>
          </a:p>
        </p:txBody>
      </p:sp>
      <p:sp>
        <p:nvSpPr>
          <p:cNvPr id="15" name="TextBox 14"/>
          <p:cNvSpPr txBox="1"/>
          <p:nvPr/>
        </p:nvSpPr>
        <p:spPr>
          <a:xfrm>
            <a:off x="6224241" y="4455728"/>
            <a:ext cx="2682240" cy="2031325"/>
          </a:xfrm>
          <a:prstGeom prst="rect">
            <a:avLst/>
          </a:prstGeom>
          <a:noFill/>
          <a:ln>
            <a:solidFill>
              <a:schemeClr val="tx1"/>
            </a:solidFill>
          </a:ln>
        </p:spPr>
        <p:txBody>
          <a:bodyPr wrap="square" rtlCol="0">
            <a:spAutoFit/>
          </a:bodyPr>
          <a:lstStyle/>
          <a:p>
            <a:r>
              <a:rPr lang="en-AU" b="1" u="sng" dirty="0">
                <a:latin typeface="Century Gothic" panose="020B0502020202020204" pitchFamily="34" charset="0"/>
              </a:rPr>
              <a:t>Suggestions:</a:t>
            </a:r>
          </a:p>
          <a:p>
            <a:r>
              <a:rPr lang="en-AU" dirty="0">
                <a:latin typeface="Century Gothic" panose="020B0502020202020204" pitchFamily="34" charset="0"/>
              </a:rPr>
              <a:t>annually</a:t>
            </a:r>
          </a:p>
          <a:p>
            <a:r>
              <a:rPr lang="en-AU" dirty="0">
                <a:latin typeface="Century Gothic" panose="020B0502020202020204" pitchFamily="34" charset="0"/>
              </a:rPr>
              <a:t>periodically</a:t>
            </a:r>
          </a:p>
          <a:p>
            <a:r>
              <a:rPr lang="en-AU" dirty="0">
                <a:latin typeface="Century Gothic" panose="020B0502020202020204" pitchFamily="34" charset="0"/>
              </a:rPr>
              <a:t>sometimes</a:t>
            </a:r>
          </a:p>
          <a:p>
            <a:r>
              <a:rPr lang="en-AU" dirty="0">
                <a:latin typeface="Century Gothic" panose="020B0502020202020204" pitchFamily="34" charset="0"/>
              </a:rPr>
              <a:t>rapidly</a:t>
            </a:r>
          </a:p>
          <a:p>
            <a:r>
              <a:rPr lang="en-AU" dirty="0">
                <a:latin typeface="Century Gothic" panose="020B0502020202020204" pitchFamily="34" charset="0"/>
              </a:rPr>
              <a:t>eventually</a:t>
            </a:r>
          </a:p>
          <a:p>
            <a:r>
              <a:rPr lang="en-AU" dirty="0">
                <a:latin typeface="Century Gothic" panose="020B0502020202020204" pitchFamily="34" charset="0"/>
              </a:rPr>
              <a:t>seldom</a:t>
            </a:r>
            <a:endParaRPr lang="en-AU" dirty="0"/>
          </a:p>
        </p:txBody>
      </p:sp>
      <p:sp>
        <p:nvSpPr>
          <p:cNvPr id="14" name="TextBox 13"/>
          <p:cNvSpPr txBox="1"/>
          <p:nvPr/>
        </p:nvSpPr>
        <p:spPr>
          <a:xfrm>
            <a:off x="2116646" y="6550223"/>
            <a:ext cx="8983224" cy="307777"/>
          </a:xfrm>
          <a:prstGeom prst="rect">
            <a:avLst/>
          </a:prstGeom>
          <a:noFill/>
        </p:spPr>
        <p:txBody>
          <a:bodyPr wrap="square" rtlCol="0">
            <a:spAutoFit/>
          </a:bodyPr>
          <a:lstStyle/>
          <a:p>
            <a:r>
              <a:rPr lang="en-AU" dirty="0"/>
              <a:t>Provide students with a list of adverbs from Writing Matters (page 293-294 reproducible)</a:t>
            </a:r>
          </a:p>
        </p:txBody>
      </p:sp>
      <p:sp>
        <p:nvSpPr>
          <p:cNvPr id="20" name="Rectangle 19">
            <a:extLst>
              <a:ext uri="{FF2B5EF4-FFF2-40B4-BE49-F238E27FC236}">
                <a16:creationId xmlns:a16="http://schemas.microsoft.com/office/drawing/2014/main" id="{DC90E0C2-5175-43CD-B6A5-D5924982ED68}"/>
              </a:ext>
            </a:extLst>
          </p:cNvPr>
          <p:cNvSpPr/>
          <p:nvPr/>
        </p:nvSpPr>
        <p:spPr>
          <a:xfrm>
            <a:off x="4509074" y="3210436"/>
            <a:ext cx="6112571" cy="492443"/>
          </a:xfrm>
          <a:prstGeom prst="rect">
            <a:avLst/>
          </a:prstGeom>
        </p:spPr>
        <p:txBody>
          <a:bodyPr wrap="none">
            <a:spAutoFit/>
          </a:bodyPr>
          <a:lstStyle/>
          <a:p>
            <a:r>
              <a:rPr lang="en-AU" sz="2600" dirty="0">
                <a:latin typeface="Century Gothic" panose="020B0502020202020204" pitchFamily="34" charset="0"/>
              </a:rPr>
              <a:t>Apples grow ___________ on the tree.</a:t>
            </a:r>
          </a:p>
        </p:txBody>
      </p:sp>
    </p:spTree>
    <p:extLst>
      <p:ext uri="{BB962C8B-B14F-4D97-AF65-F5344CB8AC3E}">
        <p14:creationId xmlns:p14="http://schemas.microsoft.com/office/powerpoint/2010/main" val="229597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We do</a:t>
            </a:r>
          </a:p>
        </p:txBody>
      </p:sp>
      <p:sp>
        <p:nvSpPr>
          <p:cNvPr id="18" name="TextBox 17"/>
          <p:cNvSpPr txBox="1"/>
          <p:nvPr/>
        </p:nvSpPr>
        <p:spPr>
          <a:xfrm>
            <a:off x="10203336" y="913049"/>
            <a:ext cx="1988664" cy="954107"/>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adverbs can we use?</a:t>
            </a:r>
          </a:p>
          <a:p>
            <a:endParaRPr lang="en-AU" sz="1400" b="1" dirty="0">
              <a:latin typeface="Century Gothic" panose="020B0502020202020204" pitchFamily="34" charset="0"/>
            </a:endParaRPr>
          </a:p>
        </p:txBody>
      </p:sp>
      <p:sp>
        <p:nvSpPr>
          <p:cNvPr id="2" name="AutoShape 2" descr="What is the 'right' age to have a chi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Rectangle 11"/>
          <p:cNvSpPr/>
          <p:nvPr/>
        </p:nvSpPr>
        <p:spPr>
          <a:xfrm>
            <a:off x="4598569" y="2433812"/>
            <a:ext cx="5925020" cy="492443"/>
          </a:xfrm>
          <a:prstGeom prst="rect">
            <a:avLst/>
          </a:prstGeom>
        </p:spPr>
        <p:txBody>
          <a:bodyPr wrap="none">
            <a:spAutoFit/>
          </a:bodyPr>
          <a:lstStyle/>
          <a:p>
            <a:r>
              <a:rPr lang="en-AU" sz="2600" dirty="0">
                <a:latin typeface="Century Gothic" panose="020B0502020202020204" pitchFamily="34" charset="0"/>
              </a:rPr>
              <a:t>The volcano erupted _____________.</a:t>
            </a:r>
          </a:p>
        </p:txBody>
      </p:sp>
      <p:pic>
        <p:nvPicPr>
          <p:cNvPr id="16" name="Picture 15" descr="Logo, icon&#10;&#10;Description automatically generated">
            <a:extLst>
              <a:ext uri="{FF2B5EF4-FFF2-40B4-BE49-F238E27FC236}">
                <a16:creationId xmlns:a16="http://schemas.microsoft.com/office/drawing/2014/main" id="{C2B7F4C1-9044-4DE6-BEDF-E029294AFB3E}"/>
              </a:ext>
            </a:extLst>
          </p:cNvPr>
          <p:cNvPicPr>
            <a:picLocks noChangeAspect="1"/>
          </p:cNvPicPr>
          <p:nvPr/>
        </p:nvPicPr>
        <p:blipFill>
          <a:blip r:embed="rId2"/>
          <a:stretch>
            <a:fillRect/>
          </a:stretch>
        </p:blipFill>
        <p:spPr>
          <a:xfrm>
            <a:off x="11327210" y="69145"/>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D002484D-835C-42DA-91A4-83E50B174F20}"/>
              </a:ext>
            </a:extLst>
          </p:cNvPr>
          <p:cNvPicPr>
            <a:picLocks noChangeAspect="1"/>
          </p:cNvPicPr>
          <p:nvPr/>
        </p:nvPicPr>
        <p:blipFill>
          <a:blip r:embed="rId3"/>
          <a:stretch>
            <a:fillRect/>
          </a:stretch>
        </p:blipFill>
        <p:spPr>
          <a:xfrm>
            <a:off x="10523589" y="99539"/>
            <a:ext cx="674079" cy="674079"/>
          </a:xfrm>
          <a:prstGeom prst="rect">
            <a:avLst/>
          </a:prstGeom>
        </p:spPr>
      </p:pic>
      <p:pic>
        <p:nvPicPr>
          <p:cNvPr id="19" name="Picture 18" descr="Icon&#10;&#10;Description automatically generated">
            <a:extLst>
              <a:ext uri="{FF2B5EF4-FFF2-40B4-BE49-F238E27FC236}">
                <a16:creationId xmlns:a16="http://schemas.microsoft.com/office/drawing/2014/main" id="{CD3FDC4E-561B-49CC-B708-6E99A1944882}"/>
              </a:ext>
            </a:extLst>
          </p:cNvPr>
          <p:cNvPicPr>
            <a:picLocks noChangeAspect="1"/>
          </p:cNvPicPr>
          <p:nvPr/>
        </p:nvPicPr>
        <p:blipFill>
          <a:blip r:embed="rId4"/>
          <a:stretch>
            <a:fillRect/>
          </a:stretch>
        </p:blipFill>
        <p:spPr>
          <a:xfrm>
            <a:off x="9719969" y="81393"/>
            <a:ext cx="674078" cy="674078"/>
          </a:xfrm>
          <a:prstGeom prst="rect">
            <a:avLst/>
          </a:prstGeom>
        </p:spPr>
      </p:pic>
      <p:pic>
        <p:nvPicPr>
          <p:cNvPr id="22" name="Picture 21"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5"/>
          <a:stretch>
            <a:fillRect/>
          </a:stretch>
        </p:blipFill>
        <p:spPr>
          <a:xfrm>
            <a:off x="8906481" y="94460"/>
            <a:ext cx="693813" cy="679158"/>
          </a:xfrm>
          <a:prstGeom prst="rect">
            <a:avLst/>
          </a:prstGeom>
        </p:spPr>
      </p:pic>
      <p:pic>
        <p:nvPicPr>
          <p:cNvPr id="2050" name="Picture 2" descr="Why can't we predict when a volcano will erupt?">
            <a:extLst>
              <a:ext uri="{FF2B5EF4-FFF2-40B4-BE49-F238E27FC236}">
                <a16:creationId xmlns:a16="http://schemas.microsoft.com/office/drawing/2014/main" id="{4832AEA2-7AFA-404E-A07A-C6ECBA709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2680034"/>
            <a:ext cx="2943432" cy="294343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378316"/>
            <a:ext cx="6538092" cy="1631216"/>
          </a:xfrm>
          <a:prstGeom prst="rect">
            <a:avLst/>
          </a:prstGeom>
          <a:solidFill>
            <a:schemeClr val="bg1"/>
          </a:solidFill>
          <a:ln w="38100">
            <a:solidFill>
              <a:srgbClr val="00B050"/>
            </a:solidFill>
          </a:ln>
        </p:spPr>
        <p:txBody>
          <a:bodyPr wrap="square">
            <a:spAutoFit/>
          </a:bodyPr>
          <a:lstStyle/>
          <a:p>
            <a:r>
              <a:rPr lang="en-AU" sz="2000" i="1" dirty="0">
                <a:latin typeface="Century Gothic" panose="020B0502020202020204" pitchFamily="34" charset="0"/>
              </a:rPr>
              <a:t>Let’s write a sentence, adding an adverb to expand the sentence.</a:t>
            </a:r>
          </a:p>
          <a:p>
            <a:pPr marL="457200" indent="-457200">
              <a:buFont typeface="+mj-lt"/>
              <a:buAutoNum type="arabicPeriod"/>
            </a:pPr>
            <a:r>
              <a:rPr lang="en-AU" sz="2000" dirty="0">
                <a:latin typeface="Century Gothic" panose="020B0502020202020204" pitchFamily="34" charset="0"/>
              </a:rPr>
              <a:t>Discuss with your partner an adverb which could be used in this sentence. </a:t>
            </a:r>
          </a:p>
          <a:p>
            <a:pPr marL="457200" indent="-457200">
              <a:buFont typeface="+mj-lt"/>
              <a:buAutoNum type="arabicPeriod"/>
            </a:pPr>
            <a:r>
              <a:rPr lang="en-AU" sz="2000" dirty="0">
                <a:latin typeface="Century Gothic" panose="020B0502020202020204" pitchFamily="34" charset="0"/>
              </a:rPr>
              <a:t>Fill in the blank to complete the sentence.</a:t>
            </a:r>
          </a:p>
        </p:txBody>
      </p:sp>
      <p:sp>
        <p:nvSpPr>
          <p:cNvPr id="15" name="TextBox 14"/>
          <p:cNvSpPr txBox="1"/>
          <p:nvPr/>
        </p:nvSpPr>
        <p:spPr>
          <a:xfrm>
            <a:off x="6224241" y="4481854"/>
            <a:ext cx="2682240" cy="2031325"/>
          </a:xfrm>
          <a:prstGeom prst="rect">
            <a:avLst/>
          </a:prstGeom>
          <a:noFill/>
          <a:ln>
            <a:solidFill>
              <a:schemeClr val="tx1"/>
            </a:solidFill>
          </a:ln>
        </p:spPr>
        <p:txBody>
          <a:bodyPr wrap="square" rtlCol="0">
            <a:spAutoFit/>
          </a:bodyPr>
          <a:lstStyle/>
          <a:p>
            <a:r>
              <a:rPr lang="en-AU" b="1" u="sng" dirty="0">
                <a:latin typeface="Century Gothic" panose="020B0502020202020204" pitchFamily="34" charset="0"/>
              </a:rPr>
              <a:t>Suggestions:</a:t>
            </a:r>
          </a:p>
          <a:p>
            <a:r>
              <a:rPr lang="en-AU" dirty="0">
                <a:latin typeface="Century Gothic" panose="020B0502020202020204" pitchFamily="34" charset="0"/>
              </a:rPr>
              <a:t>violently</a:t>
            </a:r>
          </a:p>
          <a:p>
            <a:r>
              <a:rPr lang="en-AU" dirty="0">
                <a:latin typeface="Century Gothic" panose="020B0502020202020204" pitchFamily="34" charset="0"/>
              </a:rPr>
              <a:t>immediately</a:t>
            </a:r>
          </a:p>
          <a:p>
            <a:r>
              <a:rPr lang="en-AU" dirty="0">
                <a:latin typeface="Century Gothic" panose="020B0502020202020204" pitchFamily="34" charset="0"/>
              </a:rPr>
              <a:t>effortlessly</a:t>
            </a:r>
          </a:p>
          <a:p>
            <a:r>
              <a:rPr lang="en-AU" dirty="0">
                <a:latin typeface="Century Gothic" panose="020B0502020202020204" pitchFamily="34" charset="0"/>
              </a:rPr>
              <a:t>ferociously</a:t>
            </a:r>
          </a:p>
          <a:p>
            <a:r>
              <a:rPr lang="en-AU" dirty="0">
                <a:latin typeface="Century Gothic" panose="020B0502020202020204" pitchFamily="34" charset="0"/>
              </a:rPr>
              <a:t>rapidly</a:t>
            </a:r>
          </a:p>
          <a:p>
            <a:r>
              <a:rPr lang="en-AU" dirty="0">
                <a:latin typeface="Century Gothic" panose="020B0502020202020204" pitchFamily="34" charset="0"/>
              </a:rPr>
              <a:t>periodically</a:t>
            </a:r>
          </a:p>
        </p:txBody>
      </p:sp>
      <p:sp>
        <p:nvSpPr>
          <p:cNvPr id="14" name="TextBox 13"/>
          <p:cNvSpPr txBox="1"/>
          <p:nvPr/>
        </p:nvSpPr>
        <p:spPr>
          <a:xfrm>
            <a:off x="2116646" y="6550223"/>
            <a:ext cx="8983224" cy="307777"/>
          </a:xfrm>
          <a:prstGeom prst="rect">
            <a:avLst/>
          </a:prstGeom>
          <a:noFill/>
        </p:spPr>
        <p:txBody>
          <a:bodyPr wrap="square" rtlCol="0">
            <a:spAutoFit/>
          </a:bodyPr>
          <a:lstStyle/>
          <a:p>
            <a:r>
              <a:rPr lang="en-AU" dirty="0"/>
              <a:t>Provide students with a list of adverbs from Writing Matters (page 293-294 reproducible)</a:t>
            </a:r>
          </a:p>
        </p:txBody>
      </p:sp>
      <p:sp>
        <p:nvSpPr>
          <p:cNvPr id="20" name="Rectangle 19">
            <a:extLst>
              <a:ext uri="{FF2B5EF4-FFF2-40B4-BE49-F238E27FC236}">
                <a16:creationId xmlns:a16="http://schemas.microsoft.com/office/drawing/2014/main" id="{FC9497B5-4872-4EB9-A565-FC97BE42BDE8}"/>
              </a:ext>
            </a:extLst>
          </p:cNvPr>
          <p:cNvSpPr/>
          <p:nvPr/>
        </p:nvSpPr>
        <p:spPr>
          <a:xfrm>
            <a:off x="4676541" y="3246689"/>
            <a:ext cx="5832046" cy="492443"/>
          </a:xfrm>
          <a:prstGeom prst="rect">
            <a:avLst/>
          </a:prstGeom>
        </p:spPr>
        <p:txBody>
          <a:bodyPr wrap="none">
            <a:spAutoFit/>
          </a:bodyPr>
          <a:lstStyle/>
          <a:p>
            <a:r>
              <a:rPr lang="en-AU" sz="2600" dirty="0">
                <a:latin typeface="Century Gothic" panose="020B0502020202020204" pitchFamily="34" charset="0"/>
              </a:rPr>
              <a:t>The volcano _____________erupted.</a:t>
            </a:r>
          </a:p>
        </p:txBody>
      </p:sp>
    </p:spTree>
    <p:extLst>
      <p:ext uri="{BB962C8B-B14F-4D97-AF65-F5344CB8AC3E}">
        <p14:creationId xmlns:p14="http://schemas.microsoft.com/office/powerpoint/2010/main" val="279842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Skill development: You do</a:t>
            </a:r>
          </a:p>
        </p:txBody>
      </p:sp>
      <p:pic>
        <p:nvPicPr>
          <p:cNvPr id="13" name="Picture 12" descr="Logo, icon&#10;&#10;Description automatically generated">
            <a:extLst>
              <a:ext uri="{FF2B5EF4-FFF2-40B4-BE49-F238E27FC236}">
                <a16:creationId xmlns:a16="http://schemas.microsoft.com/office/drawing/2014/main" id="{C2B7F4C1-9044-4DE6-BEDF-E029294AFB3E}"/>
              </a:ext>
            </a:extLst>
          </p:cNvPr>
          <p:cNvPicPr>
            <a:picLocks noChangeAspect="1"/>
          </p:cNvPicPr>
          <p:nvPr/>
        </p:nvPicPr>
        <p:blipFill>
          <a:blip r:embed="rId2"/>
          <a:stretch>
            <a:fillRect/>
          </a:stretch>
        </p:blipFill>
        <p:spPr>
          <a:xfrm>
            <a:off x="11327210" y="69145"/>
            <a:ext cx="674078" cy="674078"/>
          </a:xfrm>
          <a:prstGeom prst="rect">
            <a:avLst/>
          </a:prstGeom>
        </p:spPr>
      </p:pic>
      <p:pic>
        <p:nvPicPr>
          <p:cNvPr id="14" name="Picture 13" descr="Icon&#10;&#10;Description automatically generated">
            <a:extLst>
              <a:ext uri="{FF2B5EF4-FFF2-40B4-BE49-F238E27FC236}">
                <a16:creationId xmlns:a16="http://schemas.microsoft.com/office/drawing/2014/main" id="{D002484D-835C-42DA-91A4-83E50B174F20}"/>
              </a:ext>
            </a:extLst>
          </p:cNvPr>
          <p:cNvPicPr>
            <a:picLocks noChangeAspect="1"/>
          </p:cNvPicPr>
          <p:nvPr/>
        </p:nvPicPr>
        <p:blipFill>
          <a:blip r:embed="rId3"/>
          <a:stretch>
            <a:fillRect/>
          </a:stretch>
        </p:blipFill>
        <p:spPr>
          <a:xfrm>
            <a:off x="10523589" y="99539"/>
            <a:ext cx="674079" cy="674079"/>
          </a:xfrm>
          <a:prstGeom prst="rect">
            <a:avLst/>
          </a:prstGeom>
        </p:spPr>
      </p:pic>
      <p:sp>
        <p:nvSpPr>
          <p:cNvPr id="19" name="TextBox 18"/>
          <p:cNvSpPr txBox="1"/>
          <p:nvPr/>
        </p:nvSpPr>
        <p:spPr>
          <a:xfrm>
            <a:off x="10203336" y="913049"/>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adverbs can we use?</a:t>
            </a:r>
          </a:p>
          <a:p>
            <a:endParaRPr lang="en-AU" sz="1400" dirty="0">
              <a:latin typeface="Century Gothic" panose="020B0502020202020204" pitchFamily="34" charset="0"/>
            </a:endParaRPr>
          </a:p>
          <a:p>
            <a:endParaRPr lang="en-AU" sz="1400" b="1" dirty="0">
              <a:latin typeface="Century Gothic" panose="020B0502020202020204" pitchFamily="34" charset="0"/>
            </a:endParaRPr>
          </a:p>
        </p:txBody>
      </p:sp>
      <p:pic>
        <p:nvPicPr>
          <p:cNvPr id="4098" name="Picture 2" descr="Tornado - Wikipedia">
            <a:extLst>
              <a:ext uri="{FF2B5EF4-FFF2-40B4-BE49-F238E27FC236}">
                <a16:creationId xmlns:a16="http://schemas.microsoft.com/office/drawing/2014/main" id="{2EB857FE-4936-42D3-8201-BED38583B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79" y="2531578"/>
            <a:ext cx="4967960" cy="37211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272645" y="4775425"/>
            <a:ext cx="2682240" cy="1477328"/>
          </a:xfrm>
          <a:prstGeom prst="rect">
            <a:avLst/>
          </a:prstGeom>
          <a:noFill/>
          <a:ln>
            <a:solidFill>
              <a:schemeClr val="tx1"/>
            </a:solidFill>
          </a:ln>
        </p:spPr>
        <p:txBody>
          <a:bodyPr wrap="square" rtlCol="0">
            <a:spAutoFit/>
          </a:bodyPr>
          <a:lstStyle/>
          <a:p>
            <a:r>
              <a:rPr lang="en-AU" b="1" u="sng" dirty="0">
                <a:latin typeface="Century Gothic" panose="020B0502020202020204" pitchFamily="34" charset="0"/>
              </a:rPr>
              <a:t>Suggestions:</a:t>
            </a:r>
          </a:p>
          <a:p>
            <a:r>
              <a:rPr lang="en-AU" dirty="0">
                <a:latin typeface="Century Gothic" panose="020B0502020202020204" pitchFamily="34" charset="0"/>
              </a:rPr>
              <a:t>violently</a:t>
            </a:r>
          </a:p>
          <a:p>
            <a:r>
              <a:rPr lang="en-AU" dirty="0">
                <a:latin typeface="Century Gothic" panose="020B0502020202020204" pitchFamily="34" charset="0"/>
              </a:rPr>
              <a:t>ferociously</a:t>
            </a:r>
          </a:p>
          <a:p>
            <a:r>
              <a:rPr lang="en-AU" dirty="0">
                <a:latin typeface="Century Gothic" panose="020B0502020202020204" pitchFamily="34" charset="0"/>
              </a:rPr>
              <a:t>rapidly</a:t>
            </a:r>
          </a:p>
          <a:p>
            <a:r>
              <a:rPr lang="en-AU" dirty="0">
                <a:latin typeface="Century Gothic" panose="020B0502020202020204" pitchFamily="34" charset="0"/>
              </a:rPr>
              <a:t>instantly</a:t>
            </a:r>
          </a:p>
        </p:txBody>
      </p:sp>
      <p:sp>
        <p:nvSpPr>
          <p:cNvPr id="17" name="Rectangle 16"/>
          <p:cNvSpPr/>
          <p:nvPr/>
        </p:nvSpPr>
        <p:spPr>
          <a:xfrm>
            <a:off x="0" y="378316"/>
            <a:ext cx="6538092" cy="1631216"/>
          </a:xfrm>
          <a:prstGeom prst="rect">
            <a:avLst/>
          </a:prstGeom>
          <a:solidFill>
            <a:schemeClr val="bg1"/>
          </a:solidFill>
          <a:ln w="38100">
            <a:solidFill>
              <a:srgbClr val="00B050"/>
            </a:solidFill>
          </a:ln>
        </p:spPr>
        <p:txBody>
          <a:bodyPr wrap="square">
            <a:spAutoFit/>
          </a:bodyPr>
          <a:lstStyle/>
          <a:p>
            <a:r>
              <a:rPr lang="en-AU" sz="2000" i="1" dirty="0">
                <a:latin typeface="Century Gothic" panose="020B0502020202020204" pitchFamily="34" charset="0"/>
              </a:rPr>
              <a:t>Let’s write a sentence, adding an adverb to expand the sentence.</a:t>
            </a:r>
          </a:p>
          <a:p>
            <a:pPr marL="457200" indent="-457200">
              <a:buFont typeface="+mj-lt"/>
              <a:buAutoNum type="arabicPeriod"/>
            </a:pPr>
            <a:r>
              <a:rPr lang="en-AU" sz="2000" dirty="0">
                <a:latin typeface="Century Gothic" panose="020B0502020202020204" pitchFamily="34" charset="0"/>
              </a:rPr>
              <a:t>Discuss with your partner an adverb which could be used in this sentence. </a:t>
            </a:r>
          </a:p>
          <a:p>
            <a:pPr marL="457200" indent="-457200">
              <a:buFont typeface="+mj-lt"/>
              <a:buAutoNum type="arabicPeriod"/>
            </a:pPr>
            <a:r>
              <a:rPr lang="en-AU" sz="2000" dirty="0">
                <a:latin typeface="Century Gothic" panose="020B0502020202020204" pitchFamily="34" charset="0"/>
              </a:rPr>
              <a:t>Fill in the blank to complete the sentence.</a:t>
            </a:r>
          </a:p>
        </p:txBody>
      </p:sp>
      <p:sp>
        <p:nvSpPr>
          <p:cNvPr id="20" name="Rectangle 19"/>
          <p:cNvSpPr/>
          <p:nvPr/>
        </p:nvSpPr>
        <p:spPr>
          <a:xfrm>
            <a:off x="5551628" y="2326224"/>
            <a:ext cx="6316793" cy="892552"/>
          </a:xfrm>
          <a:prstGeom prst="rect">
            <a:avLst/>
          </a:prstGeom>
        </p:spPr>
        <p:txBody>
          <a:bodyPr wrap="square">
            <a:spAutoFit/>
          </a:bodyPr>
          <a:lstStyle/>
          <a:p>
            <a:r>
              <a:rPr lang="en-AU" sz="2600" dirty="0">
                <a:latin typeface="Century Gothic" panose="020B0502020202020204" pitchFamily="34" charset="0"/>
              </a:rPr>
              <a:t>The tornado _____________ ripped through the town.</a:t>
            </a:r>
          </a:p>
        </p:txBody>
      </p:sp>
      <p:sp>
        <p:nvSpPr>
          <p:cNvPr id="10" name="TextBox 9"/>
          <p:cNvSpPr txBox="1"/>
          <p:nvPr/>
        </p:nvSpPr>
        <p:spPr>
          <a:xfrm>
            <a:off x="2116646" y="6550223"/>
            <a:ext cx="8983224" cy="307777"/>
          </a:xfrm>
          <a:prstGeom prst="rect">
            <a:avLst/>
          </a:prstGeom>
          <a:noFill/>
        </p:spPr>
        <p:txBody>
          <a:bodyPr wrap="square" rtlCol="0">
            <a:spAutoFit/>
          </a:bodyPr>
          <a:lstStyle/>
          <a:p>
            <a:r>
              <a:rPr lang="en-AU" dirty="0"/>
              <a:t>Provide students with a list of adverbs from Writing Matters (page 293-294 reproducible)</a:t>
            </a:r>
          </a:p>
        </p:txBody>
      </p:sp>
      <p:sp>
        <p:nvSpPr>
          <p:cNvPr id="12" name="Rectangle 11">
            <a:extLst>
              <a:ext uri="{FF2B5EF4-FFF2-40B4-BE49-F238E27FC236}">
                <a16:creationId xmlns:a16="http://schemas.microsoft.com/office/drawing/2014/main" id="{CB43B826-A9AD-4A49-BC1B-028CF5D4D0F8}"/>
              </a:ext>
            </a:extLst>
          </p:cNvPr>
          <p:cNvSpPr/>
          <p:nvPr/>
        </p:nvSpPr>
        <p:spPr>
          <a:xfrm>
            <a:off x="5551627" y="3413403"/>
            <a:ext cx="6316793" cy="892552"/>
          </a:xfrm>
          <a:prstGeom prst="rect">
            <a:avLst/>
          </a:prstGeom>
        </p:spPr>
        <p:txBody>
          <a:bodyPr wrap="square">
            <a:spAutoFit/>
          </a:bodyPr>
          <a:lstStyle/>
          <a:p>
            <a:r>
              <a:rPr lang="en-AU" sz="2600" dirty="0">
                <a:latin typeface="Century Gothic" panose="020B0502020202020204" pitchFamily="34" charset="0"/>
              </a:rPr>
              <a:t>The tornado ripped _____________ through the town.</a:t>
            </a:r>
          </a:p>
        </p:txBody>
      </p:sp>
    </p:spTree>
    <p:extLst>
      <p:ext uri="{BB962C8B-B14F-4D97-AF65-F5344CB8AC3E}">
        <p14:creationId xmlns:p14="http://schemas.microsoft.com/office/powerpoint/2010/main" val="347892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omic Sans MS"/>
                <a:ea typeface="Comic Sans MS"/>
                <a:cs typeface="Comic Sans MS"/>
                <a:sym typeface="Comic Sans MS"/>
              </a:rPr>
              <a:t>Skill development: We do</a:t>
            </a:r>
            <a:endParaRPr dirty="0"/>
          </a:p>
        </p:txBody>
      </p:sp>
      <p:pic>
        <p:nvPicPr>
          <p:cNvPr id="393" name="Google Shape;393;p16" descr="Logo, icon&#10;&#10;Description automatically generated"/>
          <p:cNvPicPr preferRelativeResize="0"/>
          <p:nvPr/>
        </p:nvPicPr>
        <p:blipFill rotWithShape="1">
          <a:blip r:embed="rId3">
            <a:alphaModFix/>
          </a:blip>
          <a:srcRect/>
          <a:stretch/>
        </p:blipFill>
        <p:spPr>
          <a:xfrm>
            <a:off x="11203932" y="48555"/>
            <a:ext cx="674078" cy="674078"/>
          </a:xfrm>
          <a:prstGeom prst="rect">
            <a:avLst/>
          </a:prstGeom>
          <a:noFill/>
          <a:ln>
            <a:noFill/>
          </a:ln>
        </p:spPr>
      </p:pic>
      <p:pic>
        <p:nvPicPr>
          <p:cNvPr id="394" name="Google Shape;394;p16" descr="Icon&#10;&#10;Description automatically generated"/>
          <p:cNvPicPr preferRelativeResize="0"/>
          <p:nvPr/>
        </p:nvPicPr>
        <p:blipFill rotWithShape="1">
          <a:blip r:embed="rId4">
            <a:alphaModFix/>
          </a:blip>
          <a:srcRect/>
          <a:stretch/>
        </p:blipFill>
        <p:spPr>
          <a:xfrm>
            <a:off x="10443995" y="81471"/>
            <a:ext cx="674079" cy="674079"/>
          </a:xfrm>
          <a:prstGeom prst="rect">
            <a:avLst/>
          </a:prstGeom>
          <a:noFill/>
          <a:ln>
            <a:noFill/>
          </a:ln>
        </p:spPr>
      </p:pic>
      <p:cxnSp>
        <p:nvCxnSpPr>
          <p:cNvPr id="396" name="Google Shape;396;p16"/>
          <p:cNvCxnSpPr/>
          <p:nvPr/>
        </p:nvCxnSpPr>
        <p:spPr>
          <a:xfrm>
            <a:off x="415539" y="6127117"/>
            <a:ext cx="11150354" cy="0"/>
          </a:xfrm>
          <a:prstGeom prst="straightConnector1">
            <a:avLst/>
          </a:prstGeom>
          <a:noFill/>
          <a:ln w="28575" cap="flat" cmpd="sng">
            <a:solidFill>
              <a:schemeClr val="dk1"/>
            </a:solidFill>
            <a:prstDash val="solid"/>
            <a:miter lim="800000"/>
            <a:headEnd type="none" w="sm" len="sm"/>
            <a:tailEnd type="none" w="sm" len="sm"/>
          </a:ln>
        </p:spPr>
      </p:cxnSp>
      <p:cxnSp>
        <p:nvCxnSpPr>
          <p:cNvPr id="397" name="Google Shape;397;p16"/>
          <p:cNvCxnSpPr/>
          <p:nvPr/>
        </p:nvCxnSpPr>
        <p:spPr>
          <a:xfrm>
            <a:off x="390617" y="6694974"/>
            <a:ext cx="11150354" cy="0"/>
          </a:xfrm>
          <a:prstGeom prst="straightConnector1">
            <a:avLst/>
          </a:prstGeom>
          <a:noFill/>
          <a:ln w="28575" cap="flat" cmpd="sng">
            <a:solidFill>
              <a:schemeClr val="dk1"/>
            </a:solidFill>
            <a:prstDash val="solid"/>
            <a:miter lim="800000"/>
            <a:headEnd type="none" w="sm" len="sm"/>
            <a:tailEnd type="none" w="sm" len="sm"/>
          </a:ln>
        </p:spPr>
      </p:cxnSp>
      <p:sp>
        <p:nvSpPr>
          <p:cNvPr id="398" name="Google Shape;398;p16"/>
          <p:cNvSpPr txBox="1"/>
          <p:nvPr/>
        </p:nvSpPr>
        <p:spPr>
          <a:xfrm>
            <a:off x="415539" y="1921038"/>
            <a:ext cx="56715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b="1" dirty="0">
                <a:solidFill>
                  <a:schemeClr val="accent2"/>
                </a:solidFill>
                <a:latin typeface="Comic Sans MS"/>
                <a:ea typeface="Comic Sans MS"/>
                <a:cs typeface="Comic Sans MS"/>
                <a:sym typeface="Comic Sans MS"/>
              </a:rPr>
              <a:t>He </a:t>
            </a:r>
            <a:r>
              <a:rPr lang="en-AU" sz="3600" b="1" dirty="0">
                <a:solidFill>
                  <a:srgbClr val="00B050"/>
                </a:solidFill>
                <a:latin typeface="Comic Sans MS"/>
                <a:ea typeface="Comic Sans MS"/>
                <a:cs typeface="Comic Sans MS"/>
                <a:sym typeface="Comic Sans MS"/>
              </a:rPr>
              <a:t>cried.</a:t>
            </a:r>
            <a:endParaRPr dirty="0">
              <a:solidFill>
                <a:srgbClr val="00B050"/>
              </a:solidFill>
            </a:endParaRPr>
          </a:p>
        </p:txBody>
      </p:sp>
      <p:cxnSp>
        <p:nvCxnSpPr>
          <p:cNvPr id="400" name="Google Shape;400;p16"/>
          <p:cNvCxnSpPr/>
          <p:nvPr/>
        </p:nvCxnSpPr>
        <p:spPr>
          <a:xfrm>
            <a:off x="1567939" y="4058619"/>
            <a:ext cx="4790423" cy="0"/>
          </a:xfrm>
          <a:prstGeom prst="straightConnector1">
            <a:avLst/>
          </a:prstGeom>
          <a:noFill/>
          <a:ln w="25400" cap="flat" cmpd="sng">
            <a:solidFill>
              <a:schemeClr val="dk1"/>
            </a:solidFill>
            <a:prstDash val="dot"/>
            <a:miter lim="800000"/>
            <a:headEnd type="none" w="sm" len="sm"/>
            <a:tailEnd type="none" w="sm" len="sm"/>
          </a:ln>
        </p:spPr>
      </p:cxnSp>
      <p:cxnSp>
        <p:nvCxnSpPr>
          <p:cNvPr id="401" name="Google Shape;401;p16"/>
          <p:cNvCxnSpPr/>
          <p:nvPr/>
        </p:nvCxnSpPr>
        <p:spPr>
          <a:xfrm>
            <a:off x="1597878" y="4541219"/>
            <a:ext cx="4790423" cy="0"/>
          </a:xfrm>
          <a:prstGeom prst="straightConnector1">
            <a:avLst/>
          </a:prstGeom>
          <a:noFill/>
          <a:ln w="25400" cap="flat" cmpd="sng">
            <a:solidFill>
              <a:schemeClr val="dk1"/>
            </a:solidFill>
            <a:prstDash val="dot"/>
            <a:miter lim="800000"/>
            <a:headEnd type="none" w="sm" len="sm"/>
            <a:tailEnd type="none" w="sm" len="sm"/>
          </a:ln>
        </p:spPr>
      </p:cxnSp>
      <p:cxnSp>
        <p:nvCxnSpPr>
          <p:cNvPr id="409" name="Google Shape;409;p16"/>
          <p:cNvCxnSpPr/>
          <p:nvPr/>
        </p:nvCxnSpPr>
        <p:spPr>
          <a:xfrm>
            <a:off x="1567939" y="3621810"/>
            <a:ext cx="4790423" cy="0"/>
          </a:xfrm>
          <a:prstGeom prst="straightConnector1">
            <a:avLst/>
          </a:prstGeom>
          <a:noFill/>
          <a:ln w="25400" cap="flat" cmpd="sng">
            <a:solidFill>
              <a:schemeClr val="dk1"/>
            </a:solidFill>
            <a:prstDash val="dot"/>
            <a:miter lim="800000"/>
            <a:headEnd type="none" w="sm" len="sm"/>
            <a:tailEnd type="none" w="sm" len="sm"/>
          </a:ln>
        </p:spPr>
      </p:cxnSp>
      <p:sp>
        <p:nvSpPr>
          <p:cNvPr id="21" name="Google Shape;204;p8"/>
          <p:cNvSpPr txBox="1"/>
          <p:nvPr/>
        </p:nvSpPr>
        <p:spPr>
          <a:xfrm>
            <a:off x="415539" y="2701948"/>
            <a:ext cx="1107996" cy="1938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AU" sz="2000" b="1" dirty="0">
                <a:solidFill>
                  <a:schemeClr val="accent2"/>
                </a:solidFill>
                <a:latin typeface="Century Gothic"/>
                <a:ea typeface="Century Gothic"/>
                <a:cs typeface="Century Gothic"/>
                <a:sym typeface="Century Gothic"/>
              </a:rPr>
              <a:t>Who:</a:t>
            </a:r>
          </a:p>
          <a:p>
            <a:pPr marL="0" marR="0" lvl="0" indent="0" algn="l" rtl="0">
              <a:lnSpc>
                <a:spcPct val="150000"/>
              </a:lnSpc>
              <a:spcBef>
                <a:spcPts val="0"/>
              </a:spcBef>
              <a:spcAft>
                <a:spcPts val="0"/>
              </a:spcAft>
              <a:buNone/>
            </a:pPr>
            <a:r>
              <a:rPr lang="en-AU" sz="2000" b="1" dirty="0">
                <a:solidFill>
                  <a:schemeClr val="accent2">
                    <a:lumMod val="50000"/>
                  </a:schemeClr>
                </a:solidFill>
                <a:latin typeface="Century Gothic"/>
                <a:ea typeface="Century Gothic"/>
                <a:cs typeface="Century Gothic"/>
                <a:sym typeface="Century Gothic"/>
              </a:rPr>
              <a:t>When:</a:t>
            </a:r>
          </a:p>
          <a:p>
            <a:pPr marL="0" marR="0" lvl="0" indent="0" algn="l" rtl="0">
              <a:lnSpc>
                <a:spcPct val="150000"/>
              </a:lnSpc>
              <a:spcBef>
                <a:spcPts val="0"/>
              </a:spcBef>
              <a:spcAft>
                <a:spcPts val="0"/>
              </a:spcAft>
              <a:buNone/>
            </a:pPr>
            <a:r>
              <a:rPr lang="en-AU" sz="2000" b="1" dirty="0">
                <a:solidFill>
                  <a:srgbClr val="0070C0"/>
                </a:solidFill>
                <a:latin typeface="Century Gothic"/>
                <a:ea typeface="Century Gothic"/>
                <a:cs typeface="Century Gothic"/>
                <a:sym typeface="Century Gothic"/>
              </a:rPr>
              <a:t>Where:</a:t>
            </a:r>
            <a:endParaRPr b="1" dirty="0">
              <a:solidFill>
                <a:srgbClr val="0070C0"/>
              </a:solidFill>
            </a:endParaRPr>
          </a:p>
          <a:p>
            <a:pPr marL="0" marR="0" lvl="0" indent="0" algn="l" rtl="0">
              <a:lnSpc>
                <a:spcPct val="150000"/>
              </a:lnSpc>
              <a:spcBef>
                <a:spcPts val="0"/>
              </a:spcBef>
              <a:spcAft>
                <a:spcPts val="0"/>
              </a:spcAft>
              <a:buNone/>
            </a:pPr>
            <a:r>
              <a:rPr lang="en-AU" sz="2000" b="1" dirty="0">
                <a:solidFill>
                  <a:srgbClr val="E30DC4"/>
                </a:solidFill>
                <a:latin typeface="Century Gothic"/>
                <a:ea typeface="Century Gothic"/>
                <a:cs typeface="Century Gothic"/>
                <a:sym typeface="Century Gothic"/>
              </a:rPr>
              <a:t>How:</a:t>
            </a:r>
          </a:p>
        </p:txBody>
      </p:sp>
      <p:sp>
        <p:nvSpPr>
          <p:cNvPr id="22" name="Google Shape;219;p8"/>
          <p:cNvSpPr/>
          <p:nvPr/>
        </p:nvSpPr>
        <p:spPr>
          <a:xfrm>
            <a:off x="0" y="385594"/>
            <a:ext cx="8301849" cy="83095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600"/>
              <a:buFont typeface="Calibri"/>
              <a:buAutoNum type="arabicPeriod"/>
            </a:pPr>
            <a:r>
              <a:rPr lang="en-AU" sz="1600" dirty="0">
                <a:solidFill>
                  <a:schemeClr val="dk1"/>
                </a:solidFill>
                <a:latin typeface="Century Gothic"/>
                <a:ea typeface="Century Gothic"/>
                <a:cs typeface="Century Gothic"/>
                <a:sym typeface="Century Gothic"/>
              </a:rPr>
              <a:t>Answer the questions in note form</a:t>
            </a:r>
          </a:p>
          <a:p>
            <a:pPr marL="457200" marR="0" lvl="0" indent="-457200" algn="l" rtl="0">
              <a:spcBef>
                <a:spcPts val="0"/>
              </a:spcBef>
              <a:spcAft>
                <a:spcPts val="0"/>
              </a:spcAft>
              <a:buClr>
                <a:schemeClr val="dk1"/>
              </a:buClr>
              <a:buSzPts val="1600"/>
              <a:buFont typeface="Calibri"/>
              <a:buAutoNum type="arabicPeriod"/>
            </a:pPr>
            <a:r>
              <a:rPr lang="en-AU" sz="1600" dirty="0">
                <a:solidFill>
                  <a:schemeClr val="dk1"/>
                </a:solidFill>
                <a:latin typeface="Century Gothic"/>
                <a:sym typeface="Century Gothic"/>
              </a:rPr>
              <a:t>Construct a sentence using expanded notes</a:t>
            </a:r>
            <a:endParaRPr dirty="0"/>
          </a:p>
          <a:p>
            <a:pPr marL="0" marR="0" lvl="0" indent="0" algn="l" rtl="0">
              <a:spcBef>
                <a:spcPts val="0"/>
              </a:spcBef>
              <a:spcAft>
                <a:spcPts val="0"/>
              </a:spcAft>
              <a:buNone/>
            </a:pPr>
            <a:r>
              <a:rPr lang="en-AU" sz="1600" dirty="0">
                <a:solidFill>
                  <a:schemeClr val="dk1"/>
                </a:solidFill>
                <a:latin typeface="Century Gothic"/>
                <a:ea typeface="Century Gothic"/>
                <a:cs typeface="Century Gothic"/>
                <a:sym typeface="Century Gothic"/>
              </a:rPr>
              <a:t>3.    Read your sentence – does it sound right? </a:t>
            </a:r>
            <a:endParaRPr dirty="0"/>
          </a:p>
        </p:txBody>
      </p:sp>
      <p:sp>
        <p:nvSpPr>
          <p:cNvPr id="23" name="Google Shape;218;p8"/>
          <p:cNvSpPr txBox="1"/>
          <p:nvPr/>
        </p:nvSpPr>
        <p:spPr>
          <a:xfrm>
            <a:off x="9904531" y="986367"/>
            <a:ext cx="2073965" cy="738623"/>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omic Sans MS"/>
                <a:ea typeface="Comic Sans MS"/>
                <a:cs typeface="Comic Sans MS"/>
                <a:sym typeface="Comic Sans MS"/>
              </a:rPr>
              <a:t>CFU:</a:t>
            </a:r>
            <a:endParaRPr dirty="0"/>
          </a:p>
          <a:p>
            <a:pPr marL="0" marR="0" lvl="0" indent="0" algn="l" rtl="0">
              <a:spcBef>
                <a:spcPts val="0"/>
              </a:spcBef>
              <a:spcAft>
                <a:spcPts val="0"/>
              </a:spcAft>
              <a:buNone/>
            </a:pPr>
            <a:r>
              <a:rPr lang="en-AU" sz="1400" dirty="0">
                <a:solidFill>
                  <a:schemeClr val="dk1"/>
                </a:solidFill>
                <a:latin typeface="Comic Sans MS"/>
                <a:ea typeface="Comic Sans MS"/>
                <a:cs typeface="Comic Sans MS"/>
                <a:sym typeface="Comic Sans MS"/>
              </a:rPr>
              <a:t>What adverb did we use in this sentence?</a:t>
            </a:r>
            <a:endParaRPr sz="1400" dirty="0">
              <a:solidFill>
                <a:schemeClr val="dk1"/>
              </a:solidFill>
              <a:latin typeface="Comic Sans MS"/>
              <a:ea typeface="Comic Sans MS"/>
              <a:cs typeface="Comic Sans MS"/>
              <a:sym typeface="Comic Sans MS"/>
            </a:endParaRPr>
          </a:p>
        </p:txBody>
      </p:sp>
      <p:sp>
        <p:nvSpPr>
          <p:cNvPr id="2" name="TextBox 1"/>
          <p:cNvSpPr txBox="1"/>
          <p:nvPr/>
        </p:nvSpPr>
        <p:spPr>
          <a:xfrm>
            <a:off x="1567939" y="3198636"/>
            <a:ext cx="3343577" cy="523220"/>
          </a:xfrm>
          <a:prstGeom prst="rect">
            <a:avLst/>
          </a:prstGeom>
          <a:noFill/>
        </p:spPr>
        <p:txBody>
          <a:bodyPr wrap="square" rtlCol="0">
            <a:spAutoFit/>
          </a:bodyPr>
          <a:lstStyle/>
          <a:p>
            <a:r>
              <a:rPr lang="en-AU" sz="2800" dirty="0">
                <a:latin typeface="Century Gothic" panose="020B0502020202020204" pitchFamily="34" charset="0"/>
              </a:rPr>
              <a:t>this morning</a:t>
            </a:r>
          </a:p>
        </p:txBody>
      </p:sp>
      <p:sp>
        <p:nvSpPr>
          <p:cNvPr id="20" name="TextBox 19"/>
          <p:cNvSpPr txBox="1"/>
          <p:nvPr/>
        </p:nvSpPr>
        <p:spPr>
          <a:xfrm>
            <a:off x="1567938" y="3621810"/>
            <a:ext cx="3343577" cy="523220"/>
          </a:xfrm>
          <a:prstGeom prst="rect">
            <a:avLst/>
          </a:prstGeom>
          <a:noFill/>
        </p:spPr>
        <p:txBody>
          <a:bodyPr wrap="square" rtlCol="0">
            <a:spAutoFit/>
          </a:bodyPr>
          <a:lstStyle/>
          <a:p>
            <a:r>
              <a:rPr lang="en-AU" sz="2800" dirty="0">
                <a:latin typeface="Century Gothic" panose="020B0502020202020204" pitchFamily="34" charset="0"/>
              </a:rPr>
              <a:t>In the park</a:t>
            </a:r>
          </a:p>
        </p:txBody>
      </p:sp>
      <p:sp>
        <p:nvSpPr>
          <p:cNvPr id="24" name="TextBox 23"/>
          <p:cNvSpPr txBox="1"/>
          <p:nvPr/>
        </p:nvSpPr>
        <p:spPr>
          <a:xfrm>
            <a:off x="1567938" y="4103256"/>
            <a:ext cx="3343577" cy="523220"/>
          </a:xfrm>
          <a:prstGeom prst="rect">
            <a:avLst/>
          </a:prstGeom>
          <a:noFill/>
        </p:spPr>
        <p:txBody>
          <a:bodyPr wrap="square" rtlCol="0">
            <a:spAutoFit/>
          </a:bodyPr>
          <a:lstStyle/>
          <a:p>
            <a:r>
              <a:rPr lang="en-AU" sz="2800" dirty="0">
                <a:latin typeface="Century Gothic" panose="020B0502020202020204" pitchFamily="34" charset="0"/>
              </a:rPr>
              <a:t>painfully </a:t>
            </a:r>
          </a:p>
        </p:txBody>
      </p:sp>
      <p:sp>
        <p:nvSpPr>
          <p:cNvPr id="3" name="TextBox 2"/>
          <p:cNvSpPr txBox="1"/>
          <p:nvPr/>
        </p:nvSpPr>
        <p:spPr>
          <a:xfrm>
            <a:off x="295563" y="5630428"/>
            <a:ext cx="11157527" cy="523220"/>
          </a:xfrm>
          <a:prstGeom prst="rect">
            <a:avLst/>
          </a:prstGeom>
          <a:noFill/>
        </p:spPr>
        <p:txBody>
          <a:bodyPr wrap="square" rtlCol="0">
            <a:spAutoFit/>
          </a:bodyPr>
          <a:lstStyle/>
          <a:p>
            <a:r>
              <a:rPr lang="en-AU" sz="2800" dirty="0">
                <a:latin typeface="Century Gothic" panose="020B0502020202020204" pitchFamily="34" charset="0"/>
              </a:rPr>
              <a:t>This morning, a baby cried painfully in the park.</a:t>
            </a:r>
            <a:endParaRPr lang="en-AU" dirty="0"/>
          </a:p>
        </p:txBody>
      </p:sp>
      <p:pic>
        <p:nvPicPr>
          <p:cNvPr id="18" name="Picture 2" descr="Why it's OK to let your baby or child cry (sometimes). – Sarah Ockwell-Smith">
            <a:extLst>
              <a:ext uri="{FF2B5EF4-FFF2-40B4-BE49-F238E27FC236}">
                <a16:creationId xmlns:a16="http://schemas.microsoft.com/office/drawing/2014/main" id="{D1431B47-169D-40E1-B5EF-C63F16746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5667" y="2567369"/>
            <a:ext cx="2698328" cy="1892857"/>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Google Shape;409;p16"/>
          <p:cNvCxnSpPr/>
          <p:nvPr/>
        </p:nvCxnSpPr>
        <p:spPr>
          <a:xfrm>
            <a:off x="1567938" y="3198636"/>
            <a:ext cx="4790423" cy="0"/>
          </a:xfrm>
          <a:prstGeom prst="straightConnector1">
            <a:avLst/>
          </a:prstGeom>
          <a:noFill/>
          <a:ln w="25400" cap="flat" cmpd="sng">
            <a:solidFill>
              <a:schemeClr val="dk1"/>
            </a:solidFill>
            <a:prstDash val="dot"/>
            <a:miter lim="800000"/>
            <a:headEnd type="none" w="sm" len="sm"/>
            <a:tailEnd type="none" w="sm" len="sm"/>
          </a:ln>
        </p:spPr>
      </p:cxnSp>
      <p:sp>
        <p:nvSpPr>
          <p:cNvPr id="25" name="TextBox 24"/>
          <p:cNvSpPr txBox="1"/>
          <p:nvPr/>
        </p:nvSpPr>
        <p:spPr>
          <a:xfrm>
            <a:off x="1597878" y="2742567"/>
            <a:ext cx="3343577" cy="523220"/>
          </a:xfrm>
          <a:prstGeom prst="rect">
            <a:avLst/>
          </a:prstGeom>
          <a:noFill/>
        </p:spPr>
        <p:txBody>
          <a:bodyPr wrap="square" rtlCol="0">
            <a:spAutoFit/>
          </a:bodyPr>
          <a:lstStyle/>
          <a:p>
            <a:r>
              <a:rPr lang="en-AU" sz="2800" dirty="0">
                <a:latin typeface="Century Gothic" panose="020B0502020202020204" pitchFamily="34" charset="0"/>
              </a:rPr>
              <a:t>a baby</a:t>
            </a:r>
          </a:p>
        </p:txBody>
      </p:sp>
    </p:spTree>
    <p:extLst>
      <p:ext uri="{BB962C8B-B14F-4D97-AF65-F5344CB8AC3E}">
        <p14:creationId xmlns:p14="http://schemas.microsoft.com/office/powerpoint/2010/main" val="73017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omic Sans MS"/>
                <a:ea typeface="Comic Sans MS"/>
                <a:cs typeface="Comic Sans MS"/>
                <a:sym typeface="Comic Sans MS"/>
              </a:rPr>
              <a:t>Skill development: We do</a:t>
            </a:r>
            <a:endParaRPr dirty="0"/>
          </a:p>
        </p:txBody>
      </p:sp>
      <p:cxnSp>
        <p:nvCxnSpPr>
          <p:cNvPr id="396" name="Google Shape;396;p16"/>
          <p:cNvCxnSpPr/>
          <p:nvPr/>
        </p:nvCxnSpPr>
        <p:spPr>
          <a:xfrm>
            <a:off x="415539" y="6127117"/>
            <a:ext cx="11150354" cy="0"/>
          </a:xfrm>
          <a:prstGeom prst="straightConnector1">
            <a:avLst/>
          </a:prstGeom>
          <a:noFill/>
          <a:ln w="28575" cap="flat" cmpd="sng">
            <a:solidFill>
              <a:schemeClr val="dk1"/>
            </a:solidFill>
            <a:prstDash val="solid"/>
            <a:miter lim="800000"/>
            <a:headEnd type="none" w="sm" len="sm"/>
            <a:tailEnd type="none" w="sm" len="sm"/>
          </a:ln>
        </p:spPr>
      </p:cxnSp>
      <p:cxnSp>
        <p:nvCxnSpPr>
          <p:cNvPr id="397" name="Google Shape;397;p16"/>
          <p:cNvCxnSpPr/>
          <p:nvPr/>
        </p:nvCxnSpPr>
        <p:spPr>
          <a:xfrm>
            <a:off x="390617" y="6694974"/>
            <a:ext cx="11150354" cy="0"/>
          </a:xfrm>
          <a:prstGeom prst="straightConnector1">
            <a:avLst/>
          </a:prstGeom>
          <a:noFill/>
          <a:ln w="28575" cap="flat" cmpd="sng">
            <a:solidFill>
              <a:schemeClr val="dk1"/>
            </a:solidFill>
            <a:prstDash val="solid"/>
            <a:miter lim="800000"/>
            <a:headEnd type="none" w="sm" len="sm"/>
            <a:tailEnd type="none" w="sm" len="sm"/>
          </a:ln>
        </p:spPr>
      </p:cxnSp>
      <p:sp>
        <p:nvSpPr>
          <p:cNvPr id="398" name="Google Shape;398;p16"/>
          <p:cNvSpPr txBox="1"/>
          <p:nvPr/>
        </p:nvSpPr>
        <p:spPr>
          <a:xfrm>
            <a:off x="415539" y="1921038"/>
            <a:ext cx="56715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b="1" dirty="0">
                <a:solidFill>
                  <a:schemeClr val="accent2"/>
                </a:solidFill>
                <a:latin typeface="Comic Sans MS"/>
                <a:ea typeface="Comic Sans MS"/>
                <a:cs typeface="Comic Sans MS"/>
                <a:sym typeface="Comic Sans MS"/>
              </a:rPr>
              <a:t>It </a:t>
            </a:r>
            <a:r>
              <a:rPr lang="en-AU" sz="3600" b="1" dirty="0">
                <a:solidFill>
                  <a:srgbClr val="00B050"/>
                </a:solidFill>
                <a:latin typeface="Comic Sans MS"/>
                <a:ea typeface="Comic Sans MS"/>
                <a:cs typeface="Comic Sans MS"/>
                <a:sym typeface="Comic Sans MS"/>
              </a:rPr>
              <a:t>reflected.</a:t>
            </a:r>
            <a:endParaRPr dirty="0">
              <a:solidFill>
                <a:srgbClr val="00B050"/>
              </a:solidFill>
            </a:endParaRPr>
          </a:p>
        </p:txBody>
      </p:sp>
      <p:cxnSp>
        <p:nvCxnSpPr>
          <p:cNvPr id="400" name="Google Shape;400;p16"/>
          <p:cNvCxnSpPr/>
          <p:nvPr/>
        </p:nvCxnSpPr>
        <p:spPr>
          <a:xfrm>
            <a:off x="1567939" y="4058619"/>
            <a:ext cx="4790423" cy="0"/>
          </a:xfrm>
          <a:prstGeom prst="straightConnector1">
            <a:avLst/>
          </a:prstGeom>
          <a:noFill/>
          <a:ln w="25400" cap="flat" cmpd="sng">
            <a:solidFill>
              <a:schemeClr val="dk1"/>
            </a:solidFill>
            <a:prstDash val="dot"/>
            <a:miter lim="800000"/>
            <a:headEnd type="none" w="sm" len="sm"/>
            <a:tailEnd type="none" w="sm" len="sm"/>
          </a:ln>
        </p:spPr>
      </p:cxnSp>
      <p:cxnSp>
        <p:nvCxnSpPr>
          <p:cNvPr id="409" name="Google Shape;409;p16"/>
          <p:cNvCxnSpPr/>
          <p:nvPr/>
        </p:nvCxnSpPr>
        <p:spPr>
          <a:xfrm>
            <a:off x="1567939" y="3621810"/>
            <a:ext cx="4790423" cy="0"/>
          </a:xfrm>
          <a:prstGeom prst="straightConnector1">
            <a:avLst/>
          </a:prstGeom>
          <a:noFill/>
          <a:ln w="25400" cap="flat" cmpd="sng">
            <a:solidFill>
              <a:schemeClr val="dk1"/>
            </a:solidFill>
            <a:prstDash val="dot"/>
            <a:miter lim="800000"/>
            <a:headEnd type="none" w="sm" len="sm"/>
            <a:tailEnd type="none" w="sm" len="sm"/>
          </a:ln>
        </p:spPr>
      </p:cxnSp>
      <p:sp>
        <p:nvSpPr>
          <p:cNvPr id="22" name="Google Shape;219;p8"/>
          <p:cNvSpPr/>
          <p:nvPr/>
        </p:nvSpPr>
        <p:spPr>
          <a:xfrm>
            <a:off x="0" y="385594"/>
            <a:ext cx="8301849" cy="83095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600"/>
              <a:buFont typeface="Calibri"/>
              <a:buAutoNum type="arabicPeriod"/>
            </a:pPr>
            <a:r>
              <a:rPr lang="en-AU" sz="1600" dirty="0">
                <a:solidFill>
                  <a:schemeClr val="dk1"/>
                </a:solidFill>
                <a:latin typeface="Century Gothic"/>
                <a:ea typeface="Century Gothic"/>
                <a:cs typeface="Century Gothic"/>
                <a:sym typeface="Century Gothic"/>
              </a:rPr>
              <a:t>Answer the questions in note form</a:t>
            </a:r>
          </a:p>
          <a:p>
            <a:pPr marL="457200" marR="0" lvl="0" indent="-457200" algn="l" rtl="0">
              <a:spcBef>
                <a:spcPts val="0"/>
              </a:spcBef>
              <a:spcAft>
                <a:spcPts val="0"/>
              </a:spcAft>
              <a:buClr>
                <a:schemeClr val="dk1"/>
              </a:buClr>
              <a:buSzPts val="1600"/>
              <a:buFont typeface="Calibri"/>
              <a:buAutoNum type="arabicPeriod"/>
            </a:pPr>
            <a:r>
              <a:rPr lang="en-AU" sz="1600" dirty="0">
                <a:solidFill>
                  <a:schemeClr val="dk1"/>
                </a:solidFill>
                <a:latin typeface="Century Gothic"/>
                <a:sym typeface="Century Gothic"/>
              </a:rPr>
              <a:t>Construct a sentence using expanded notes</a:t>
            </a:r>
            <a:endParaRPr dirty="0"/>
          </a:p>
          <a:p>
            <a:pPr marL="0" marR="0" lvl="0" indent="0" algn="l" rtl="0">
              <a:spcBef>
                <a:spcPts val="0"/>
              </a:spcBef>
              <a:spcAft>
                <a:spcPts val="0"/>
              </a:spcAft>
              <a:buNone/>
            </a:pPr>
            <a:r>
              <a:rPr lang="en-AU" sz="1600" dirty="0">
                <a:solidFill>
                  <a:schemeClr val="dk1"/>
                </a:solidFill>
                <a:latin typeface="Century Gothic"/>
                <a:ea typeface="Century Gothic"/>
                <a:cs typeface="Century Gothic"/>
                <a:sym typeface="Century Gothic"/>
              </a:rPr>
              <a:t>3.    Read your sentence – does it sound right? </a:t>
            </a:r>
            <a:endParaRPr dirty="0"/>
          </a:p>
        </p:txBody>
      </p:sp>
      <p:sp>
        <p:nvSpPr>
          <p:cNvPr id="23" name="Google Shape;218;p8"/>
          <p:cNvSpPr txBox="1"/>
          <p:nvPr/>
        </p:nvSpPr>
        <p:spPr>
          <a:xfrm>
            <a:off x="9904531" y="986367"/>
            <a:ext cx="2073965" cy="738623"/>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omic Sans MS"/>
                <a:ea typeface="Comic Sans MS"/>
                <a:cs typeface="Comic Sans MS"/>
                <a:sym typeface="Comic Sans MS"/>
              </a:rPr>
              <a:t>CFU:</a:t>
            </a:r>
            <a:endParaRPr dirty="0"/>
          </a:p>
          <a:p>
            <a:pPr marL="0" marR="0" lvl="0" indent="0" algn="l" rtl="0">
              <a:spcBef>
                <a:spcPts val="0"/>
              </a:spcBef>
              <a:spcAft>
                <a:spcPts val="0"/>
              </a:spcAft>
              <a:buNone/>
            </a:pPr>
            <a:r>
              <a:rPr lang="en-AU" sz="1400" dirty="0">
                <a:solidFill>
                  <a:schemeClr val="dk1"/>
                </a:solidFill>
                <a:latin typeface="Comic Sans MS"/>
                <a:ea typeface="Comic Sans MS"/>
                <a:cs typeface="Comic Sans MS"/>
                <a:sym typeface="Comic Sans MS"/>
              </a:rPr>
              <a:t>What adverb did we use in this sentence?</a:t>
            </a:r>
            <a:endParaRPr sz="1400" dirty="0">
              <a:solidFill>
                <a:schemeClr val="dk1"/>
              </a:solidFill>
              <a:latin typeface="Comic Sans MS"/>
              <a:ea typeface="Comic Sans MS"/>
              <a:cs typeface="Comic Sans MS"/>
              <a:sym typeface="Comic Sans MS"/>
            </a:endParaRPr>
          </a:p>
        </p:txBody>
      </p:sp>
      <p:sp>
        <p:nvSpPr>
          <p:cNvPr id="2" name="TextBox 1"/>
          <p:cNvSpPr txBox="1"/>
          <p:nvPr/>
        </p:nvSpPr>
        <p:spPr>
          <a:xfrm>
            <a:off x="1567939" y="3198636"/>
            <a:ext cx="3343577" cy="523220"/>
          </a:xfrm>
          <a:prstGeom prst="rect">
            <a:avLst/>
          </a:prstGeom>
          <a:noFill/>
        </p:spPr>
        <p:txBody>
          <a:bodyPr wrap="square" rtlCol="0">
            <a:spAutoFit/>
          </a:bodyPr>
          <a:lstStyle/>
          <a:p>
            <a:r>
              <a:rPr lang="en-AU" sz="2800" dirty="0">
                <a:latin typeface="Century Gothic" panose="020B0502020202020204" pitchFamily="34" charset="0"/>
              </a:rPr>
              <a:t>as it set</a:t>
            </a:r>
          </a:p>
        </p:txBody>
      </p:sp>
      <p:sp>
        <p:nvSpPr>
          <p:cNvPr id="20" name="TextBox 19"/>
          <p:cNvSpPr txBox="1"/>
          <p:nvPr/>
        </p:nvSpPr>
        <p:spPr>
          <a:xfrm>
            <a:off x="1567938" y="3621810"/>
            <a:ext cx="3343577" cy="523220"/>
          </a:xfrm>
          <a:prstGeom prst="rect">
            <a:avLst/>
          </a:prstGeom>
          <a:noFill/>
        </p:spPr>
        <p:txBody>
          <a:bodyPr wrap="square" rtlCol="0">
            <a:spAutoFit/>
          </a:bodyPr>
          <a:lstStyle/>
          <a:p>
            <a:r>
              <a:rPr lang="en-AU" sz="2800" dirty="0">
                <a:latin typeface="Century Gothic" panose="020B0502020202020204" pitchFamily="34" charset="0"/>
              </a:rPr>
              <a:t>off the ocean </a:t>
            </a:r>
          </a:p>
        </p:txBody>
      </p:sp>
      <p:sp>
        <p:nvSpPr>
          <p:cNvPr id="3" name="TextBox 2"/>
          <p:cNvSpPr txBox="1"/>
          <p:nvPr/>
        </p:nvSpPr>
        <p:spPr>
          <a:xfrm>
            <a:off x="295563" y="5630428"/>
            <a:ext cx="11157527" cy="523220"/>
          </a:xfrm>
          <a:prstGeom prst="rect">
            <a:avLst/>
          </a:prstGeom>
          <a:noFill/>
        </p:spPr>
        <p:txBody>
          <a:bodyPr wrap="square" rtlCol="0">
            <a:spAutoFit/>
          </a:bodyPr>
          <a:lstStyle/>
          <a:p>
            <a:r>
              <a:rPr lang="en-AU" sz="2800" dirty="0">
                <a:latin typeface="Century Gothic" panose="020B0502020202020204" pitchFamily="34" charset="0"/>
              </a:rPr>
              <a:t>The sun reflected perfectly off the ocean as it set.</a:t>
            </a:r>
            <a:endParaRPr lang="en-AU" b="1" dirty="0"/>
          </a:p>
        </p:txBody>
      </p:sp>
      <p:pic>
        <p:nvPicPr>
          <p:cNvPr id="18" name="Google Shape;393;p16" descr="Logo, icon&#10;&#10;Description automatically generated"/>
          <p:cNvPicPr preferRelativeResize="0"/>
          <p:nvPr/>
        </p:nvPicPr>
        <p:blipFill rotWithShape="1">
          <a:blip r:embed="rId3">
            <a:alphaModFix/>
          </a:blip>
          <a:srcRect/>
          <a:stretch/>
        </p:blipFill>
        <p:spPr>
          <a:xfrm>
            <a:off x="10611593" y="72152"/>
            <a:ext cx="674078" cy="674078"/>
          </a:xfrm>
          <a:prstGeom prst="rect">
            <a:avLst/>
          </a:prstGeom>
          <a:noFill/>
          <a:ln>
            <a:noFill/>
          </a:ln>
        </p:spPr>
      </p:pic>
      <p:pic>
        <p:nvPicPr>
          <p:cNvPr id="19" name="Google Shape;394;p16" descr="Icon&#10;&#10;Description automatically generated"/>
          <p:cNvPicPr preferRelativeResize="0"/>
          <p:nvPr/>
        </p:nvPicPr>
        <p:blipFill rotWithShape="1">
          <a:blip r:embed="rId4">
            <a:alphaModFix/>
          </a:blip>
          <a:srcRect/>
          <a:stretch/>
        </p:blipFill>
        <p:spPr>
          <a:xfrm>
            <a:off x="9040068" y="72152"/>
            <a:ext cx="674079" cy="674079"/>
          </a:xfrm>
          <a:prstGeom prst="rect">
            <a:avLst/>
          </a:prstGeom>
          <a:noFill/>
          <a:ln>
            <a:noFill/>
          </a:ln>
        </p:spPr>
      </p:pic>
      <p:pic>
        <p:nvPicPr>
          <p:cNvPr id="25" name="Google Shape;395;p16" descr="Icon&#10;&#10;Description automatically generated"/>
          <p:cNvPicPr preferRelativeResize="0"/>
          <p:nvPr/>
        </p:nvPicPr>
        <p:blipFill rotWithShape="1">
          <a:blip r:embed="rId5">
            <a:alphaModFix/>
          </a:blip>
          <a:srcRect/>
          <a:stretch/>
        </p:blipFill>
        <p:spPr>
          <a:xfrm>
            <a:off x="9807973" y="72152"/>
            <a:ext cx="674078" cy="674078"/>
          </a:xfrm>
          <a:prstGeom prst="rect">
            <a:avLst/>
          </a:prstGeom>
          <a:noFill/>
          <a:ln>
            <a:noFill/>
          </a:ln>
        </p:spPr>
      </p:pic>
      <p:pic>
        <p:nvPicPr>
          <p:cNvPr id="26" name="Google Shape;403;p16" descr="Icon&#10;&#10;Description automatically generated"/>
          <p:cNvPicPr preferRelativeResize="0"/>
          <p:nvPr/>
        </p:nvPicPr>
        <p:blipFill rotWithShape="1">
          <a:blip r:embed="rId6">
            <a:alphaModFix/>
          </a:blip>
          <a:srcRect/>
          <a:stretch/>
        </p:blipFill>
        <p:spPr>
          <a:xfrm>
            <a:off x="11412618" y="32292"/>
            <a:ext cx="674078" cy="674078"/>
          </a:xfrm>
          <a:prstGeom prst="rect">
            <a:avLst/>
          </a:prstGeom>
          <a:noFill/>
          <a:ln>
            <a:noFill/>
          </a:ln>
        </p:spPr>
      </p:pic>
      <p:pic>
        <p:nvPicPr>
          <p:cNvPr id="21" name="Picture 4" descr="Rising Sun Guitars | Gbase.com &gt; Guitars Amps &amp; More">
            <a:extLst>
              <a:ext uri="{FF2B5EF4-FFF2-40B4-BE49-F238E27FC236}">
                <a16:creationId xmlns:a16="http://schemas.microsoft.com/office/drawing/2014/main" id="{D082AC22-43FF-40C4-BCFE-C757D45693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4016" y="2453632"/>
            <a:ext cx="4168602" cy="2334417"/>
          </a:xfrm>
          <a:prstGeom prst="rect">
            <a:avLst/>
          </a:prstGeom>
          <a:noFill/>
          <a:extLst>
            <a:ext uri="{909E8E84-426E-40DD-AFC4-6F175D3DCCD1}">
              <a14:hiddenFill xmlns:a14="http://schemas.microsoft.com/office/drawing/2010/main">
                <a:solidFill>
                  <a:srgbClr val="FFFFFF"/>
                </a:solidFill>
              </a14:hiddenFill>
            </a:ext>
          </a:extLst>
        </p:spPr>
      </p:pic>
      <p:sp>
        <p:nvSpPr>
          <p:cNvPr id="31" name="Google Shape;204;p8"/>
          <p:cNvSpPr txBox="1"/>
          <p:nvPr/>
        </p:nvSpPr>
        <p:spPr>
          <a:xfrm>
            <a:off x="121090" y="2701948"/>
            <a:ext cx="1620623" cy="1938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AU" sz="2000" b="1" dirty="0">
                <a:solidFill>
                  <a:schemeClr val="accent2"/>
                </a:solidFill>
                <a:latin typeface="Century Gothic"/>
                <a:ea typeface="Century Gothic"/>
                <a:cs typeface="Century Gothic"/>
                <a:sym typeface="Century Gothic"/>
              </a:rPr>
              <a:t>Who/what:</a:t>
            </a:r>
          </a:p>
          <a:p>
            <a:pPr marL="0" marR="0" lvl="0" indent="0" algn="l" rtl="0">
              <a:lnSpc>
                <a:spcPct val="150000"/>
              </a:lnSpc>
              <a:spcBef>
                <a:spcPts val="0"/>
              </a:spcBef>
              <a:spcAft>
                <a:spcPts val="0"/>
              </a:spcAft>
              <a:buNone/>
            </a:pPr>
            <a:r>
              <a:rPr lang="en-AU" sz="2000" b="1" dirty="0">
                <a:solidFill>
                  <a:schemeClr val="accent4">
                    <a:lumMod val="50000"/>
                  </a:schemeClr>
                </a:solidFill>
                <a:latin typeface="Century Gothic"/>
                <a:ea typeface="Century Gothic"/>
                <a:cs typeface="Century Gothic"/>
                <a:sym typeface="Century Gothic"/>
              </a:rPr>
              <a:t>When:</a:t>
            </a:r>
          </a:p>
          <a:p>
            <a:pPr marL="0" marR="0" lvl="0" indent="0" algn="l" rtl="0">
              <a:lnSpc>
                <a:spcPct val="150000"/>
              </a:lnSpc>
              <a:spcBef>
                <a:spcPts val="0"/>
              </a:spcBef>
              <a:spcAft>
                <a:spcPts val="0"/>
              </a:spcAft>
              <a:buNone/>
            </a:pPr>
            <a:r>
              <a:rPr lang="en-AU" sz="2000" b="1" dirty="0">
                <a:solidFill>
                  <a:srgbClr val="0070C0"/>
                </a:solidFill>
                <a:latin typeface="Century Gothic"/>
                <a:ea typeface="Century Gothic"/>
                <a:cs typeface="Century Gothic"/>
                <a:sym typeface="Century Gothic"/>
              </a:rPr>
              <a:t>Where:</a:t>
            </a:r>
            <a:endParaRPr b="1" dirty="0">
              <a:solidFill>
                <a:srgbClr val="0070C0"/>
              </a:solidFill>
            </a:endParaRPr>
          </a:p>
          <a:p>
            <a:pPr marL="0" marR="0" lvl="0" indent="0" algn="l" rtl="0">
              <a:lnSpc>
                <a:spcPct val="150000"/>
              </a:lnSpc>
              <a:spcBef>
                <a:spcPts val="0"/>
              </a:spcBef>
              <a:spcAft>
                <a:spcPts val="0"/>
              </a:spcAft>
              <a:buNone/>
            </a:pPr>
            <a:r>
              <a:rPr lang="en-AU" sz="2000" b="1" dirty="0">
                <a:solidFill>
                  <a:srgbClr val="E30DC4"/>
                </a:solidFill>
                <a:latin typeface="Century Gothic"/>
                <a:ea typeface="Century Gothic"/>
                <a:cs typeface="Century Gothic"/>
                <a:sym typeface="Century Gothic"/>
              </a:rPr>
              <a:t>How:</a:t>
            </a:r>
            <a:endParaRPr b="1" dirty="0">
              <a:solidFill>
                <a:srgbClr val="E30DC4"/>
              </a:solidFill>
            </a:endParaRPr>
          </a:p>
        </p:txBody>
      </p:sp>
      <p:cxnSp>
        <p:nvCxnSpPr>
          <p:cNvPr id="32" name="Google Shape;409;p16"/>
          <p:cNvCxnSpPr/>
          <p:nvPr/>
        </p:nvCxnSpPr>
        <p:spPr>
          <a:xfrm>
            <a:off x="1567938" y="3198636"/>
            <a:ext cx="4790423" cy="0"/>
          </a:xfrm>
          <a:prstGeom prst="straightConnector1">
            <a:avLst/>
          </a:prstGeom>
          <a:noFill/>
          <a:ln w="25400" cap="flat" cmpd="sng">
            <a:solidFill>
              <a:schemeClr val="dk1"/>
            </a:solidFill>
            <a:prstDash val="dot"/>
            <a:miter lim="800000"/>
            <a:headEnd type="none" w="sm" len="sm"/>
            <a:tailEnd type="none" w="sm" len="sm"/>
          </a:ln>
        </p:spPr>
      </p:cxnSp>
      <p:sp>
        <p:nvSpPr>
          <p:cNvPr id="33" name="TextBox 32"/>
          <p:cNvSpPr txBox="1"/>
          <p:nvPr/>
        </p:nvSpPr>
        <p:spPr>
          <a:xfrm>
            <a:off x="1597878" y="2742567"/>
            <a:ext cx="3343577" cy="523220"/>
          </a:xfrm>
          <a:prstGeom prst="rect">
            <a:avLst/>
          </a:prstGeom>
          <a:noFill/>
        </p:spPr>
        <p:txBody>
          <a:bodyPr wrap="square" rtlCol="0">
            <a:spAutoFit/>
          </a:bodyPr>
          <a:lstStyle/>
          <a:p>
            <a:r>
              <a:rPr lang="en-AU" sz="2800" dirty="0">
                <a:latin typeface="Century Gothic" panose="020B0502020202020204" pitchFamily="34" charset="0"/>
              </a:rPr>
              <a:t>The sun</a:t>
            </a:r>
          </a:p>
        </p:txBody>
      </p:sp>
      <p:cxnSp>
        <p:nvCxnSpPr>
          <p:cNvPr id="34" name="Google Shape;400;p16"/>
          <p:cNvCxnSpPr/>
          <p:nvPr/>
        </p:nvCxnSpPr>
        <p:spPr>
          <a:xfrm>
            <a:off x="1567937" y="4496503"/>
            <a:ext cx="4790423" cy="0"/>
          </a:xfrm>
          <a:prstGeom prst="straightConnector1">
            <a:avLst/>
          </a:prstGeom>
          <a:noFill/>
          <a:ln w="25400" cap="flat" cmpd="sng">
            <a:solidFill>
              <a:schemeClr val="dk1"/>
            </a:solidFill>
            <a:prstDash val="dot"/>
            <a:miter lim="800000"/>
            <a:headEnd type="none" w="sm" len="sm"/>
            <a:tailEnd type="none" w="sm" len="sm"/>
          </a:ln>
        </p:spPr>
      </p:cxnSp>
      <p:sp>
        <p:nvSpPr>
          <p:cNvPr id="35" name="TextBox 34"/>
          <p:cNvSpPr txBox="1"/>
          <p:nvPr/>
        </p:nvSpPr>
        <p:spPr>
          <a:xfrm>
            <a:off x="1567936" y="4059694"/>
            <a:ext cx="3343577" cy="523220"/>
          </a:xfrm>
          <a:prstGeom prst="rect">
            <a:avLst/>
          </a:prstGeom>
          <a:noFill/>
        </p:spPr>
        <p:txBody>
          <a:bodyPr wrap="square" rtlCol="0">
            <a:spAutoFit/>
          </a:bodyPr>
          <a:lstStyle/>
          <a:p>
            <a:r>
              <a:rPr lang="en-AU" sz="2800" dirty="0">
                <a:latin typeface="Century Gothic" panose="020B0502020202020204" pitchFamily="34" charset="0"/>
              </a:rPr>
              <a:t>perfectly </a:t>
            </a:r>
          </a:p>
        </p:txBody>
      </p:sp>
    </p:spTree>
    <p:extLst>
      <p:ext uri="{BB962C8B-B14F-4D97-AF65-F5344CB8AC3E}">
        <p14:creationId xmlns:p14="http://schemas.microsoft.com/office/powerpoint/2010/main" val="351186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3" grpId="0"/>
      <p:bldP spid="33"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omic Sans MS"/>
                <a:ea typeface="Comic Sans MS"/>
                <a:cs typeface="Comic Sans MS"/>
                <a:sym typeface="Comic Sans MS"/>
              </a:rPr>
              <a:t>Skill development: You do</a:t>
            </a:r>
            <a:endParaRPr dirty="0"/>
          </a:p>
        </p:txBody>
      </p:sp>
      <p:cxnSp>
        <p:nvCxnSpPr>
          <p:cNvPr id="396" name="Google Shape;396;p16"/>
          <p:cNvCxnSpPr/>
          <p:nvPr/>
        </p:nvCxnSpPr>
        <p:spPr>
          <a:xfrm>
            <a:off x="415539" y="6127117"/>
            <a:ext cx="11150354" cy="0"/>
          </a:xfrm>
          <a:prstGeom prst="straightConnector1">
            <a:avLst/>
          </a:prstGeom>
          <a:noFill/>
          <a:ln w="28575" cap="flat" cmpd="sng">
            <a:solidFill>
              <a:schemeClr val="dk1"/>
            </a:solidFill>
            <a:prstDash val="solid"/>
            <a:miter lim="800000"/>
            <a:headEnd type="none" w="sm" len="sm"/>
            <a:tailEnd type="none" w="sm" len="sm"/>
          </a:ln>
        </p:spPr>
      </p:cxnSp>
      <p:cxnSp>
        <p:nvCxnSpPr>
          <p:cNvPr id="397" name="Google Shape;397;p16"/>
          <p:cNvCxnSpPr/>
          <p:nvPr/>
        </p:nvCxnSpPr>
        <p:spPr>
          <a:xfrm>
            <a:off x="390617" y="6694974"/>
            <a:ext cx="11150354" cy="0"/>
          </a:xfrm>
          <a:prstGeom prst="straightConnector1">
            <a:avLst/>
          </a:prstGeom>
          <a:noFill/>
          <a:ln w="28575" cap="flat" cmpd="sng">
            <a:solidFill>
              <a:schemeClr val="dk1"/>
            </a:solidFill>
            <a:prstDash val="solid"/>
            <a:miter lim="800000"/>
            <a:headEnd type="none" w="sm" len="sm"/>
            <a:tailEnd type="none" w="sm" len="sm"/>
          </a:ln>
        </p:spPr>
      </p:cxnSp>
      <p:sp>
        <p:nvSpPr>
          <p:cNvPr id="398" name="Google Shape;398;p16"/>
          <p:cNvSpPr txBox="1"/>
          <p:nvPr/>
        </p:nvSpPr>
        <p:spPr>
          <a:xfrm>
            <a:off x="415539" y="1921038"/>
            <a:ext cx="56715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b="1" dirty="0">
                <a:solidFill>
                  <a:schemeClr val="accent2"/>
                </a:solidFill>
                <a:latin typeface="Comic Sans MS"/>
                <a:ea typeface="Comic Sans MS"/>
                <a:cs typeface="Comic Sans MS"/>
                <a:sym typeface="Comic Sans MS"/>
              </a:rPr>
              <a:t>They </a:t>
            </a:r>
            <a:r>
              <a:rPr lang="en-AU" sz="3600" b="1" dirty="0">
                <a:solidFill>
                  <a:srgbClr val="00B050"/>
                </a:solidFill>
                <a:latin typeface="Comic Sans MS"/>
                <a:ea typeface="Comic Sans MS"/>
                <a:cs typeface="Comic Sans MS"/>
                <a:sym typeface="Comic Sans MS"/>
              </a:rPr>
              <a:t>cheered.</a:t>
            </a:r>
            <a:endParaRPr dirty="0">
              <a:solidFill>
                <a:srgbClr val="00B050"/>
              </a:solidFill>
            </a:endParaRPr>
          </a:p>
        </p:txBody>
      </p:sp>
      <p:cxnSp>
        <p:nvCxnSpPr>
          <p:cNvPr id="400" name="Google Shape;400;p16"/>
          <p:cNvCxnSpPr/>
          <p:nvPr/>
        </p:nvCxnSpPr>
        <p:spPr>
          <a:xfrm>
            <a:off x="1567939" y="4058619"/>
            <a:ext cx="4790423" cy="0"/>
          </a:xfrm>
          <a:prstGeom prst="straightConnector1">
            <a:avLst/>
          </a:prstGeom>
          <a:noFill/>
          <a:ln w="25400" cap="flat" cmpd="sng">
            <a:solidFill>
              <a:schemeClr val="dk1"/>
            </a:solidFill>
            <a:prstDash val="dot"/>
            <a:miter lim="800000"/>
            <a:headEnd type="none" w="sm" len="sm"/>
            <a:tailEnd type="none" w="sm" len="sm"/>
          </a:ln>
        </p:spPr>
      </p:cxnSp>
      <p:cxnSp>
        <p:nvCxnSpPr>
          <p:cNvPr id="401" name="Google Shape;401;p16"/>
          <p:cNvCxnSpPr/>
          <p:nvPr/>
        </p:nvCxnSpPr>
        <p:spPr>
          <a:xfrm>
            <a:off x="1597878" y="4541219"/>
            <a:ext cx="4790423" cy="0"/>
          </a:xfrm>
          <a:prstGeom prst="straightConnector1">
            <a:avLst/>
          </a:prstGeom>
          <a:noFill/>
          <a:ln w="25400" cap="flat" cmpd="sng">
            <a:solidFill>
              <a:schemeClr val="dk1"/>
            </a:solidFill>
            <a:prstDash val="dot"/>
            <a:miter lim="800000"/>
            <a:headEnd type="none" w="sm" len="sm"/>
            <a:tailEnd type="none" w="sm" len="sm"/>
          </a:ln>
        </p:spPr>
      </p:cxnSp>
      <p:cxnSp>
        <p:nvCxnSpPr>
          <p:cNvPr id="409" name="Google Shape;409;p16"/>
          <p:cNvCxnSpPr/>
          <p:nvPr/>
        </p:nvCxnSpPr>
        <p:spPr>
          <a:xfrm>
            <a:off x="1567939" y="3621810"/>
            <a:ext cx="4790423" cy="0"/>
          </a:xfrm>
          <a:prstGeom prst="straightConnector1">
            <a:avLst/>
          </a:prstGeom>
          <a:noFill/>
          <a:ln w="25400" cap="flat" cmpd="sng">
            <a:solidFill>
              <a:schemeClr val="dk1"/>
            </a:solidFill>
            <a:prstDash val="dot"/>
            <a:miter lim="800000"/>
            <a:headEnd type="none" w="sm" len="sm"/>
            <a:tailEnd type="none" w="sm" len="sm"/>
          </a:ln>
        </p:spPr>
      </p:cxnSp>
      <p:sp>
        <p:nvSpPr>
          <p:cNvPr id="22" name="Google Shape;219;p8"/>
          <p:cNvSpPr/>
          <p:nvPr/>
        </p:nvSpPr>
        <p:spPr>
          <a:xfrm>
            <a:off x="0" y="385594"/>
            <a:ext cx="8301849" cy="83095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600"/>
              <a:buFont typeface="Calibri"/>
              <a:buAutoNum type="arabicPeriod"/>
            </a:pPr>
            <a:r>
              <a:rPr lang="en-AU" sz="1600" dirty="0">
                <a:solidFill>
                  <a:schemeClr val="dk1"/>
                </a:solidFill>
                <a:latin typeface="Century Gothic"/>
                <a:ea typeface="Century Gothic"/>
                <a:cs typeface="Century Gothic"/>
                <a:sym typeface="Century Gothic"/>
              </a:rPr>
              <a:t>Answer the questions in note form</a:t>
            </a:r>
          </a:p>
          <a:p>
            <a:pPr marL="457200" marR="0" lvl="0" indent="-457200" algn="l" rtl="0">
              <a:spcBef>
                <a:spcPts val="0"/>
              </a:spcBef>
              <a:spcAft>
                <a:spcPts val="0"/>
              </a:spcAft>
              <a:buClr>
                <a:schemeClr val="dk1"/>
              </a:buClr>
              <a:buSzPts val="1600"/>
              <a:buFont typeface="Calibri"/>
              <a:buAutoNum type="arabicPeriod"/>
            </a:pPr>
            <a:r>
              <a:rPr lang="en-AU" sz="1600" dirty="0">
                <a:solidFill>
                  <a:schemeClr val="dk1"/>
                </a:solidFill>
                <a:latin typeface="Century Gothic"/>
                <a:sym typeface="Century Gothic"/>
              </a:rPr>
              <a:t>Construct a sentence using expanded notes</a:t>
            </a:r>
            <a:endParaRPr dirty="0"/>
          </a:p>
          <a:p>
            <a:pPr marL="0" marR="0" lvl="0" indent="0" algn="l" rtl="0">
              <a:spcBef>
                <a:spcPts val="0"/>
              </a:spcBef>
              <a:spcAft>
                <a:spcPts val="0"/>
              </a:spcAft>
              <a:buNone/>
            </a:pPr>
            <a:r>
              <a:rPr lang="en-AU" sz="1600" dirty="0">
                <a:solidFill>
                  <a:schemeClr val="dk1"/>
                </a:solidFill>
                <a:latin typeface="Century Gothic"/>
                <a:ea typeface="Century Gothic"/>
                <a:cs typeface="Century Gothic"/>
                <a:sym typeface="Century Gothic"/>
              </a:rPr>
              <a:t>3.    Read your sentence – does it sound right? </a:t>
            </a:r>
            <a:endParaRPr dirty="0"/>
          </a:p>
        </p:txBody>
      </p:sp>
      <p:sp>
        <p:nvSpPr>
          <p:cNvPr id="23" name="Google Shape;218;p8"/>
          <p:cNvSpPr txBox="1"/>
          <p:nvPr/>
        </p:nvSpPr>
        <p:spPr>
          <a:xfrm>
            <a:off x="9904531" y="986367"/>
            <a:ext cx="2073965" cy="738623"/>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omic Sans MS"/>
                <a:ea typeface="Comic Sans MS"/>
                <a:cs typeface="Comic Sans MS"/>
                <a:sym typeface="Comic Sans MS"/>
              </a:rPr>
              <a:t>CFU:</a:t>
            </a:r>
            <a:endParaRPr dirty="0"/>
          </a:p>
          <a:p>
            <a:pPr marL="0" marR="0" lvl="0" indent="0" algn="l" rtl="0">
              <a:spcBef>
                <a:spcPts val="0"/>
              </a:spcBef>
              <a:spcAft>
                <a:spcPts val="0"/>
              </a:spcAft>
              <a:buNone/>
            </a:pPr>
            <a:r>
              <a:rPr lang="en-AU" sz="1400" dirty="0">
                <a:solidFill>
                  <a:schemeClr val="dk1"/>
                </a:solidFill>
                <a:latin typeface="Comic Sans MS"/>
                <a:ea typeface="Comic Sans MS"/>
                <a:cs typeface="Comic Sans MS"/>
                <a:sym typeface="Comic Sans MS"/>
              </a:rPr>
              <a:t>What adverb did you use in this sentence?</a:t>
            </a:r>
            <a:endParaRPr sz="1400" dirty="0">
              <a:solidFill>
                <a:schemeClr val="dk1"/>
              </a:solidFill>
              <a:latin typeface="Comic Sans MS"/>
              <a:ea typeface="Comic Sans MS"/>
              <a:cs typeface="Comic Sans MS"/>
              <a:sym typeface="Comic Sans MS"/>
            </a:endParaRPr>
          </a:p>
        </p:txBody>
      </p:sp>
      <p:pic>
        <p:nvPicPr>
          <p:cNvPr id="26" name="Google Shape;403;p16" descr="Icon&#10;&#10;Description automatically generated"/>
          <p:cNvPicPr preferRelativeResize="0"/>
          <p:nvPr/>
        </p:nvPicPr>
        <p:blipFill rotWithShape="1">
          <a:blip r:embed="rId3">
            <a:alphaModFix/>
          </a:blip>
          <a:srcRect/>
          <a:stretch/>
        </p:blipFill>
        <p:spPr>
          <a:xfrm>
            <a:off x="11436583" y="81472"/>
            <a:ext cx="674078" cy="674078"/>
          </a:xfrm>
          <a:prstGeom prst="rect">
            <a:avLst/>
          </a:prstGeom>
          <a:noFill/>
          <a:ln>
            <a:noFill/>
          </a:ln>
        </p:spPr>
      </p:pic>
      <p:pic>
        <p:nvPicPr>
          <p:cNvPr id="14" name="Picture 6" descr="AFL crowds are world's fourth-biggest">
            <a:extLst>
              <a:ext uri="{FF2B5EF4-FFF2-40B4-BE49-F238E27FC236}">
                <a16:creationId xmlns:a16="http://schemas.microsoft.com/office/drawing/2014/main" id="{19359AD2-F673-4AE2-8990-312E7C379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8993" y="2405094"/>
            <a:ext cx="4471096" cy="2776786"/>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04;p8"/>
          <p:cNvSpPr txBox="1"/>
          <p:nvPr/>
        </p:nvSpPr>
        <p:spPr>
          <a:xfrm>
            <a:off x="415539" y="2701948"/>
            <a:ext cx="1107996" cy="1938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AU" sz="2000" b="1" dirty="0">
                <a:solidFill>
                  <a:schemeClr val="accent2"/>
                </a:solidFill>
                <a:latin typeface="Century Gothic"/>
                <a:ea typeface="Century Gothic"/>
                <a:cs typeface="Century Gothic"/>
                <a:sym typeface="Century Gothic"/>
              </a:rPr>
              <a:t>Who:</a:t>
            </a:r>
          </a:p>
          <a:p>
            <a:pPr marL="0" marR="0" lvl="0" indent="0" algn="l" rtl="0">
              <a:lnSpc>
                <a:spcPct val="150000"/>
              </a:lnSpc>
              <a:spcBef>
                <a:spcPts val="0"/>
              </a:spcBef>
              <a:spcAft>
                <a:spcPts val="0"/>
              </a:spcAft>
              <a:buNone/>
            </a:pPr>
            <a:r>
              <a:rPr lang="en-AU" sz="2000" b="1" dirty="0">
                <a:solidFill>
                  <a:schemeClr val="accent2">
                    <a:lumMod val="50000"/>
                  </a:schemeClr>
                </a:solidFill>
                <a:latin typeface="Century Gothic"/>
                <a:ea typeface="Century Gothic"/>
                <a:cs typeface="Century Gothic"/>
                <a:sym typeface="Century Gothic"/>
              </a:rPr>
              <a:t>When:</a:t>
            </a:r>
            <a:endParaRPr b="1" dirty="0">
              <a:solidFill>
                <a:schemeClr val="accent2">
                  <a:lumMod val="50000"/>
                </a:schemeClr>
              </a:solidFill>
            </a:endParaRPr>
          </a:p>
          <a:p>
            <a:pPr marL="0" marR="0" lvl="0" indent="0" algn="l" rtl="0">
              <a:lnSpc>
                <a:spcPct val="150000"/>
              </a:lnSpc>
              <a:spcBef>
                <a:spcPts val="0"/>
              </a:spcBef>
              <a:spcAft>
                <a:spcPts val="0"/>
              </a:spcAft>
              <a:buNone/>
            </a:pPr>
            <a:r>
              <a:rPr lang="en-AU" sz="2000" b="1" dirty="0">
                <a:solidFill>
                  <a:srgbClr val="0070C0"/>
                </a:solidFill>
                <a:latin typeface="Century Gothic"/>
                <a:ea typeface="Century Gothic"/>
                <a:cs typeface="Century Gothic"/>
                <a:sym typeface="Century Gothic"/>
              </a:rPr>
              <a:t>Where:</a:t>
            </a:r>
            <a:endParaRPr b="1" dirty="0">
              <a:solidFill>
                <a:srgbClr val="0070C0"/>
              </a:solidFill>
            </a:endParaRPr>
          </a:p>
          <a:p>
            <a:pPr marL="0" marR="0" lvl="0" indent="0" algn="l" rtl="0">
              <a:lnSpc>
                <a:spcPct val="150000"/>
              </a:lnSpc>
              <a:spcBef>
                <a:spcPts val="0"/>
              </a:spcBef>
              <a:spcAft>
                <a:spcPts val="0"/>
              </a:spcAft>
              <a:buNone/>
            </a:pPr>
            <a:r>
              <a:rPr lang="en-AU" sz="2000" b="1" dirty="0">
                <a:solidFill>
                  <a:srgbClr val="E30DC4"/>
                </a:solidFill>
                <a:latin typeface="Century Gothic"/>
                <a:ea typeface="Century Gothic"/>
                <a:cs typeface="Century Gothic"/>
                <a:sym typeface="Century Gothic"/>
              </a:rPr>
              <a:t>How:</a:t>
            </a:r>
            <a:endParaRPr b="1" dirty="0">
              <a:solidFill>
                <a:srgbClr val="E30DC4"/>
              </a:solidFill>
            </a:endParaRPr>
          </a:p>
        </p:txBody>
      </p:sp>
      <p:cxnSp>
        <p:nvCxnSpPr>
          <p:cNvPr id="16" name="Google Shape;409;p16"/>
          <p:cNvCxnSpPr/>
          <p:nvPr/>
        </p:nvCxnSpPr>
        <p:spPr>
          <a:xfrm>
            <a:off x="1567938" y="3198636"/>
            <a:ext cx="4790423" cy="0"/>
          </a:xfrm>
          <a:prstGeom prst="straightConnector1">
            <a:avLst/>
          </a:prstGeom>
          <a:noFill/>
          <a:ln w="25400" cap="flat" cmpd="sng">
            <a:solidFill>
              <a:schemeClr val="dk1"/>
            </a:solidFill>
            <a:prstDash val="dot"/>
            <a:miter lim="800000"/>
            <a:headEnd type="none" w="sm" len="sm"/>
            <a:tailEnd type="none" w="sm" len="sm"/>
          </a:ln>
        </p:spPr>
      </p:cxnSp>
    </p:spTree>
    <p:extLst>
      <p:ext uri="{BB962C8B-B14F-4D97-AF65-F5344CB8AC3E}">
        <p14:creationId xmlns:p14="http://schemas.microsoft.com/office/powerpoint/2010/main" val="3400409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omic Sans MS"/>
                <a:ea typeface="Comic Sans MS"/>
                <a:cs typeface="Comic Sans MS"/>
                <a:sym typeface="Comic Sans MS"/>
              </a:rPr>
              <a:t>Skill development: You do</a:t>
            </a:r>
            <a:endParaRPr dirty="0"/>
          </a:p>
        </p:txBody>
      </p:sp>
      <p:cxnSp>
        <p:nvCxnSpPr>
          <p:cNvPr id="396" name="Google Shape;396;p16"/>
          <p:cNvCxnSpPr/>
          <p:nvPr/>
        </p:nvCxnSpPr>
        <p:spPr>
          <a:xfrm>
            <a:off x="415539" y="6127117"/>
            <a:ext cx="11150354" cy="0"/>
          </a:xfrm>
          <a:prstGeom prst="straightConnector1">
            <a:avLst/>
          </a:prstGeom>
          <a:noFill/>
          <a:ln w="28575" cap="flat" cmpd="sng">
            <a:solidFill>
              <a:schemeClr val="dk1"/>
            </a:solidFill>
            <a:prstDash val="solid"/>
            <a:miter lim="800000"/>
            <a:headEnd type="none" w="sm" len="sm"/>
            <a:tailEnd type="none" w="sm" len="sm"/>
          </a:ln>
        </p:spPr>
      </p:cxnSp>
      <p:cxnSp>
        <p:nvCxnSpPr>
          <p:cNvPr id="397" name="Google Shape;397;p16"/>
          <p:cNvCxnSpPr/>
          <p:nvPr/>
        </p:nvCxnSpPr>
        <p:spPr>
          <a:xfrm>
            <a:off x="390617" y="6694974"/>
            <a:ext cx="11150354" cy="0"/>
          </a:xfrm>
          <a:prstGeom prst="straightConnector1">
            <a:avLst/>
          </a:prstGeom>
          <a:noFill/>
          <a:ln w="28575" cap="flat" cmpd="sng">
            <a:solidFill>
              <a:schemeClr val="dk1"/>
            </a:solidFill>
            <a:prstDash val="solid"/>
            <a:miter lim="800000"/>
            <a:headEnd type="none" w="sm" len="sm"/>
            <a:tailEnd type="none" w="sm" len="sm"/>
          </a:ln>
        </p:spPr>
      </p:cxnSp>
      <p:sp>
        <p:nvSpPr>
          <p:cNvPr id="398" name="Google Shape;398;p16"/>
          <p:cNvSpPr txBox="1"/>
          <p:nvPr/>
        </p:nvSpPr>
        <p:spPr>
          <a:xfrm>
            <a:off x="415539" y="1921038"/>
            <a:ext cx="56715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b="1" dirty="0">
                <a:solidFill>
                  <a:schemeClr val="accent2"/>
                </a:solidFill>
                <a:latin typeface="Comic Sans MS"/>
                <a:ea typeface="Comic Sans MS"/>
                <a:cs typeface="Comic Sans MS"/>
                <a:sym typeface="Comic Sans MS"/>
              </a:rPr>
              <a:t>It </a:t>
            </a:r>
            <a:r>
              <a:rPr lang="en-AU" sz="3600" b="1" dirty="0">
                <a:solidFill>
                  <a:srgbClr val="00B050"/>
                </a:solidFill>
                <a:latin typeface="Comic Sans MS"/>
                <a:ea typeface="Comic Sans MS"/>
                <a:cs typeface="Comic Sans MS"/>
                <a:sym typeface="Comic Sans MS"/>
              </a:rPr>
              <a:t>collapsed.</a:t>
            </a:r>
            <a:endParaRPr dirty="0">
              <a:solidFill>
                <a:srgbClr val="00B050"/>
              </a:solidFill>
            </a:endParaRPr>
          </a:p>
        </p:txBody>
      </p:sp>
      <p:cxnSp>
        <p:nvCxnSpPr>
          <p:cNvPr id="400" name="Google Shape;400;p16"/>
          <p:cNvCxnSpPr/>
          <p:nvPr/>
        </p:nvCxnSpPr>
        <p:spPr>
          <a:xfrm>
            <a:off x="1567939" y="4058619"/>
            <a:ext cx="4790423" cy="0"/>
          </a:xfrm>
          <a:prstGeom prst="straightConnector1">
            <a:avLst/>
          </a:prstGeom>
          <a:noFill/>
          <a:ln w="25400" cap="flat" cmpd="sng">
            <a:solidFill>
              <a:schemeClr val="dk1"/>
            </a:solidFill>
            <a:prstDash val="dot"/>
            <a:miter lim="800000"/>
            <a:headEnd type="none" w="sm" len="sm"/>
            <a:tailEnd type="none" w="sm" len="sm"/>
          </a:ln>
        </p:spPr>
      </p:cxnSp>
      <p:cxnSp>
        <p:nvCxnSpPr>
          <p:cNvPr id="401" name="Google Shape;401;p16"/>
          <p:cNvCxnSpPr/>
          <p:nvPr/>
        </p:nvCxnSpPr>
        <p:spPr>
          <a:xfrm>
            <a:off x="1597878" y="4541219"/>
            <a:ext cx="4790423" cy="0"/>
          </a:xfrm>
          <a:prstGeom prst="straightConnector1">
            <a:avLst/>
          </a:prstGeom>
          <a:noFill/>
          <a:ln w="25400" cap="flat" cmpd="sng">
            <a:solidFill>
              <a:schemeClr val="dk1"/>
            </a:solidFill>
            <a:prstDash val="dot"/>
            <a:miter lim="800000"/>
            <a:headEnd type="none" w="sm" len="sm"/>
            <a:tailEnd type="none" w="sm" len="sm"/>
          </a:ln>
        </p:spPr>
      </p:cxnSp>
      <p:cxnSp>
        <p:nvCxnSpPr>
          <p:cNvPr id="409" name="Google Shape;409;p16"/>
          <p:cNvCxnSpPr/>
          <p:nvPr/>
        </p:nvCxnSpPr>
        <p:spPr>
          <a:xfrm>
            <a:off x="1567939" y="3621810"/>
            <a:ext cx="4790423" cy="0"/>
          </a:xfrm>
          <a:prstGeom prst="straightConnector1">
            <a:avLst/>
          </a:prstGeom>
          <a:noFill/>
          <a:ln w="25400" cap="flat" cmpd="sng">
            <a:solidFill>
              <a:schemeClr val="dk1"/>
            </a:solidFill>
            <a:prstDash val="dot"/>
            <a:miter lim="800000"/>
            <a:headEnd type="none" w="sm" len="sm"/>
            <a:tailEnd type="none" w="sm" len="sm"/>
          </a:ln>
        </p:spPr>
      </p:cxnSp>
      <p:sp>
        <p:nvSpPr>
          <p:cNvPr id="22" name="Google Shape;219;p8"/>
          <p:cNvSpPr/>
          <p:nvPr/>
        </p:nvSpPr>
        <p:spPr>
          <a:xfrm>
            <a:off x="0" y="385594"/>
            <a:ext cx="8301849" cy="83095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600"/>
              <a:buFont typeface="Calibri"/>
              <a:buAutoNum type="arabicPeriod"/>
            </a:pPr>
            <a:r>
              <a:rPr lang="en-AU" sz="1600" dirty="0">
                <a:solidFill>
                  <a:schemeClr val="dk1"/>
                </a:solidFill>
                <a:latin typeface="Century Gothic"/>
                <a:ea typeface="Century Gothic"/>
                <a:cs typeface="Century Gothic"/>
                <a:sym typeface="Century Gothic"/>
              </a:rPr>
              <a:t>Answer the questions in note form</a:t>
            </a:r>
          </a:p>
          <a:p>
            <a:pPr marL="457200" marR="0" lvl="0" indent="-457200" algn="l" rtl="0">
              <a:spcBef>
                <a:spcPts val="0"/>
              </a:spcBef>
              <a:spcAft>
                <a:spcPts val="0"/>
              </a:spcAft>
              <a:buClr>
                <a:schemeClr val="dk1"/>
              </a:buClr>
              <a:buSzPts val="1600"/>
              <a:buFont typeface="Calibri"/>
              <a:buAutoNum type="arabicPeriod"/>
            </a:pPr>
            <a:r>
              <a:rPr lang="en-AU" sz="1600" dirty="0">
                <a:solidFill>
                  <a:schemeClr val="dk1"/>
                </a:solidFill>
                <a:latin typeface="Century Gothic"/>
                <a:sym typeface="Century Gothic"/>
              </a:rPr>
              <a:t>Construct a sentence using expanded notes</a:t>
            </a:r>
            <a:endParaRPr dirty="0"/>
          </a:p>
          <a:p>
            <a:pPr marL="0" marR="0" lvl="0" indent="0" algn="l" rtl="0">
              <a:spcBef>
                <a:spcPts val="0"/>
              </a:spcBef>
              <a:spcAft>
                <a:spcPts val="0"/>
              </a:spcAft>
              <a:buNone/>
            </a:pPr>
            <a:r>
              <a:rPr lang="en-AU" sz="1600" dirty="0">
                <a:solidFill>
                  <a:schemeClr val="dk1"/>
                </a:solidFill>
                <a:latin typeface="Century Gothic"/>
                <a:ea typeface="Century Gothic"/>
                <a:cs typeface="Century Gothic"/>
                <a:sym typeface="Century Gothic"/>
              </a:rPr>
              <a:t>3.    Read your sentence – does it sound right? </a:t>
            </a:r>
            <a:endParaRPr dirty="0"/>
          </a:p>
        </p:txBody>
      </p:sp>
      <p:sp>
        <p:nvSpPr>
          <p:cNvPr id="23" name="Google Shape;218;p8"/>
          <p:cNvSpPr txBox="1"/>
          <p:nvPr/>
        </p:nvSpPr>
        <p:spPr>
          <a:xfrm>
            <a:off x="9904531" y="986367"/>
            <a:ext cx="2073965" cy="738623"/>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omic Sans MS"/>
                <a:ea typeface="Comic Sans MS"/>
                <a:cs typeface="Comic Sans MS"/>
                <a:sym typeface="Comic Sans MS"/>
              </a:rPr>
              <a:t>CFU:</a:t>
            </a:r>
            <a:endParaRPr dirty="0"/>
          </a:p>
          <a:p>
            <a:pPr marL="0" marR="0" lvl="0" indent="0" algn="l" rtl="0">
              <a:spcBef>
                <a:spcPts val="0"/>
              </a:spcBef>
              <a:spcAft>
                <a:spcPts val="0"/>
              </a:spcAft>
              <a:buNone/>
            </a:pPr>
            <a:r>
              <a:rPr lang="en-AU" sz="1400" dirty="0">
                <a:solidFill>
                  <a:schemeClr val="dk1"/>
                </a:solidFill>
                <a:latin typeface="Comic Sans MS"/>
                <a:ea typeface="Comic Sans MS"/>
                <a:cs typeface="Comic Sans MS"/>
                <a:sym typeface="Comic Sans MS"/>
              </a:rPr>
              <a:t>What adverb did you use in this sentence?</a:t>
            </a:r>
            <a:endParaRPr sz="1400" dirty="0">
              <a:solidFill>
                <a:schemeClr val="dk1"/>
              </a:solidFill>
              <a:latin typeface="Comic Sans MS"/>
              <a:ea typeface="Comic Sans MS"/>
              <a:cs typeface="Comic Sans MS"/>
              <a:sym typeface="Comic Sans MS"/>
            </a:endParaRPr>
          </a:p>
        </p:txBody>
      </p:sp>
      <p:pic>
        <p:nvPicPr>
          <p:cNvPr id="26" name="Google Shape;403;p16" descr="Icon&#10;&#10;Description automatically generated"/>
          <p:cNvPicPr preferRelativeResize="0"/>
          <p:nvPr/>
        </p:nvPicPr>
        <p:blipFill rotWithShape="1">
          <a:blip r:embed="rId3">
            <a:alphaModFix/>
          </a:blip>
          <a:srcRect/>
          <a:stretch/>
        </p:blipFill>
        <p:spPr>
          <a:xfrm>
            <a:off x="11436583" y="81472"/>
            <a:ext cx="674078" cy="674078"/>
          </a:xfrm>
          <a:prstGeom prst="rect">
            <a:avLst/>
          </a:prstGeom>
          <a:noFill/>
          <a:ln>
            <a:noFill/>
          </a:ln>
        </p:spPr>
      </p:pic>
      <p:pic>
        <p:nvPicPr>
          <p:cNvPr id="14" name="Picture 8" descr="Demolition - Designing Buildings">
            <a:extLst>
              <a:ext uri="{FF2B5EF4-FFF2-40B4-BE49-F238E27FC236}">
                <a16:creationId xmlns:a16="http://schemas.microsoft.com/office/drawing/2014/main" id="{DCF873D5-9FA0-4E64-853C-2ABC2C72A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817" y="2731377"/>
            <a:ext cx="4332679" cy="24263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04;p8"/>
          <p:cNvSpPr txBox="1"/>
          <p:nvPr/>
        </p:nvSpPr>
        <p:spPr>
          <a:xfrm>
            <a:off x="0" y="2701948"/>
            <a:ext cx="152353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AU" sz="2000" b="1" dirty="0">
                <a:solidFill>
                  <a:schemeClr val="accent2"/>
                </a:solidFill>
                <a:latin typeface="Century Gothic"/>
                <a:ea typeface="Century Gothic"/>
                <a:cs typeface="Century Gothic"/>
                <a:sym typeface="Century Gothic"/>
              </a:rPr>
              <a:t>Who/what:</a:t>
            </a:r>
          </a:p>
          <a:p>
            <a:pPr marL="0" marR="0" lvl="0" indent="0" algn="l" rtl="0">
              <a:lnSpc>
                <a:spcPct val="150000"/>
              </a:lnSpc>
              <a:spcBef>
                <a:spcPts val="0"/>
              </a:spcBef>
              <a:spcAft>
                <a:spcPts val="0"/>
              </a:spcAft>
              <a:buNone/>
            </a:pPr>
            <a:r>
              <a:rPr lang="en-AU" sz="2000" b="1" dirty="0">
                <a:solidFill>
                  <a:schemeClr val="accent2">
                    <a:lumMod val="50000"/>
                  </a:schemeClr>
                </a:solidFill>
                <a:latin typeface="Century Gothic"/>
                <a:ea typeface="Century Gothic"/>
                <a:cs typeface="Century Gothic"/>
                <a:sym typeface="Century Gothic"/>
              </a:rPr>
              <a:t>When:</a:t>
            </a:r>
            <a:endParaRPr b="1" dirty="0">
              <a:solidFill>
                <a:schemeClr val="accent2">
                  <a:lumMod val="50000"/>
                </a:schemeClr>
              </a:solidFill>
            </a:endParaRPr>
          </a:p>
          <a:p>
            <a:pPr marL="0" marR="0" lvl="0" indent="0" algn="l" rtl="0">
              <a:lnSpc>
                <a:spcPct val="150000"/>
              </a:lnSpc>
              <a:spcBef>
                <a:spcPts val="0"/>
              </a:spcBef>
              <a:spcAft>
                <a:spcPts val="0"/>
              </a:spcAft>
              <a:buNone/>
            </a:pPr>
            <a:r>
              <a:rPr lang="en-AU" sz="2000" b="1" dirty="0">
                <a:solidFill>
                  <a:srgbClr val="0070C0"/>
                </a:solidFill>
                <a:latin typeface="Century Gothic"/>
                <a:ea typeface="Century Gothic"/>
                <a:cs typeface="Century Gothic"/>
                <a:sym typeface="Century Gothic"/>
              </a:rPr>
              <a:t>Where:</a:t>
            </a:r>
            <a:endParaRPr b="1" dirty="0">
              <a:solidFill>
                <a:srgbClr val="0070C0"/>
              </a:solidFill>
            </a:endParaRPr>
          </a:p>
          <a:p>
            <a:pPr marL="0" marR="0" lvl="0" indent="0" algn="l" rtl="0">
              <a:lnSpc>
                <a:spcPct val="150000"/>
              </a:lnSpc>
              <a:spcBef>
                <a:spcPts val="0"/>
              </a:spcBef>
              <a:spcAft>
                <a:spcPts val="0"/>
              </a:spcAft>
              <a:buNone/>
            </a:pPr>
            <a:r>
              <a:rPr lang="en-AU" sz="2000" b="1" dirty="0">
                <a:solidFill>
                  <a:srgbClr val="E30DC4"/>
                </a:solidFill>
                <a:latin typeface="Century Gothic"/>
                <a:ea typeface="Century Gothic"/>
                <a:cs typeface="Century Gothic"/>
                <a:sym typeface="Century Gothic"/>
              </a:rPr>
              <a:t>How:</a:t>
            </a:r>
            <a:endParaRPr b="1" dirty="0">
              <a:solidFill>
                <a:srgbClr val="E30DC4"/>
              </a:solidFill>
            </a:endParaRPr>
          </a:p>
        </p:txBody>
      </p:sp>
      <p:cxnSp>
        <p:nvCxnSpPr>
          <p:cNvPr id="16" name="Google Shape;409;p16"/>
          <p:cNvCxnSpPr/>
          <p:nvPr/>
        </p:nvCxnSpPr>
        <p:spPr>
          <a:xfrm>
            <a:off x="1567938" y="3198636"/>
            <a:ext cx="4790423" cy="0"/>
          </a:xfrm>
          <a:prstGeom prst="straightConnector1">
            <a:avLst/>
          </a:prstGeom>
          <a:noFill/>
          <a:ln w="25400" cap="flat" cmpd="sng">
            <a:solidFill>
              <a:schemeClr val="dk1"/>
            </a:solidFill>
            <a:prstDash val="dot"/>
            <a:miter lim="800000"/>
            <a:headEnd type="none" w="sm" len="sm"/>
            <a:tailEnd type="none" w="sm" len="sm"/>
          </a:ln>
        </p:spPr>
      </p:cxnSp>
    </p:spTree>
    <p:extLst>
      <p:ext uri="{BB962C8B-B14F-4D97-AF65-F5344CB8AC3E}">
        <p14:creationId xmlns:p14="http://schemas.microsoft.com/office/powerpoint/2010/main" val="2413539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925" y="2190750"/>
            <a:ext cx="10553700" cy="1384995"/>
          </a:xfrm>
          <a:prstGeom prst="rect">
            <a:avLst/>
          </a:prstGeom>
          <a:solidFill>
            <a:schemeClr val="bg1"/>
          </a:solidFill>
          <a:ln w="19050">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AU" sz="2800" dirty="0">
                <a:latin typeface="Century Gothic" panose="020B0502020202020204" pitchFamily="34" charset="0"/>
              </a:rPr>
              <a:t>We are learning to expand sentences using adverbs of frequency, manner, place and time.</a:t>
            </a:r>
          </a:p>
          <a:p>
            <a:endParaRPr lang="en-AU" sz="2800" dirty="0">
              <a:latin typeface="Century Gothic" panose="020B0502020202020204" pitchFamily="34" charset="0"/>
            </a:endParaRPr>
          </a:p>
        </p:txBody>
      </p:sp>
      <p:sp>
        <p:nvSpPr>
          <p:cNvPr id="6" name="TextBox 5"/>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Learning Objective</a:t>
            </a:r>
          </a:p>
        </p:txBody>
      </p:sp>
      <p:pic>
        <p:nvPicPr>
          <p:cNvPr id="7" name="Content Placeholder 4" descr="Icon&#10;&#10;Description automatically generated">
            <a:extLst>
              <a:ext uri="{FF2B5EF4-FFF2-40B4-BE49-F238E27FC236}">
                <a16:creationId xmlns:a16="http://schemas.microsoft.com/office/drawing/2014/main" id="{F16066D5-6604-4985-B021-5CBC12B18126}"/>
              </a:ext>
            </a:extLst>
          </p:cNvPr>
          <p:cNvPicPr>
            <a:picLocks noGrp="1" noChangeAspect="1"/>
          </p:cNvPicPr>
          <p:nvPr>
            <p:ph idx="1"/>
          </p:nvPr>
        </p:nvPicPr>
        <p:blipFill>
          <a:blip r:embed="rId2"/>
          <a:stretch>
            <a:fillRect/>
          </a:stretch>
        </p:blipFill>
        <p:spPr>
          <a:xfrm>
            <a:off x="10061364" y="184665"/>
            <a:ext cx="674079" cy="674079"/>
          </a:xfrm>
        </p:spPr>
      </p:pic>
      <p:pic>
        <p:nvPicPr>
          <p:cNvPr id="5" name="Picture 4"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3"/>
          <a:stretch>
            <a:fillRect/>
          </a:stretch>
        </p:blipFill>
        <p:spPr>
          <a:xfrm>
            <a:off x="10885472" y="179586"/>
            <a:ext cx="693813" cy="679158"/>
          </a:xfrm>
          <a:prstGeom prst="rect">
            <a:avLst/>
          </a:prstGeom>
        </p:spPr>
      </p:pic>
    </p:spTree>
    <p:extLst>
      <p:ext uri="{BB962C8B-B14F-4D97-AF65-F5344CB8AC3E}">
        <p14:creationId xmlns:p14="http://schemas.microsoft.com/office/powerpoint/2010/main" val="19803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a:t>
            </a:r>
            <a:endParaRPr sz="1400" b="0" i="0" u="none" strike="noStrike" cap="none">
              <a:solidFill>
                <a:srgbClr val="000000"/>
              </a:solidFill>
              <a:latin typeface="Arial"/>
              <a:ea typeface="Arial"/>
              <a:cs typeface="Arial"/>
              <a:sym typeface="Arial"/>
            </a:endParaRPr>
          </a:p>
        </p:txBody>
      </p:sp>
      <p:pic>
        <p:nvPicPr>
          <p:cNvPr id="133" name="Google Shape;133;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4">
            <a:alphaModFix/>
          </a:blip>
          <a:srcRect/>
          <a:stretch/>
        </p:blipFill>
        <p:spPr>
          <a:xfrm>
            <a:off x="10561837" y="111175"/>
            <a:ext cx="693813" cy="679158"/>
          </a:xfrm>
          <a:prstGeom prst="rect">
            <a:avLst/>
          </a:prstGeom>
          <a:noFill/>
          <a:ln>
            <a:noFill/>
          </a:ln>
        </p:spPr>
      </p:pic>
      <p:sp>
        <p:nvSpPr>
          <p:cNvPr id="135" name="Google Shape;135;p4"/>
          <p:cNvSpPr txBox="1"/>
          <p:nvPr/>
        </p:nvSpPr>
        <p:spPr>
          <a:xfrm>
            <a:off x="10319301" y="1139157"/>
            <a:ext cx="1872699" cy="52318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dirty="0">
                <a:solidFill>
                  <a:schemeClr val="dk1"/>
                </a:solidFill>
                <a:latin typeface="Century Gothic"/>
                <a:ea typeface="Century Gothic"/>
                <a:cs typeface="Century Gothic"/>
                <a:sym typeface="Century Gothic"/>
              </a:rPr>
              <a:t>CFU: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AU" sz="1400" b="0" i="0" u="none" strike="noStrike" cap="none" dirty="0">
                <a:solidFill>
                  <a:schemeClr val="dk1"/>
                </a:solidFill>
                <a:latin typeface="Century Gothic"/>
                <a:ea typeface="Century Gothic"/>
                <a:cs typeface="Century Gothic"/>
                <a:sym typeface="Century Gothic"/>
              </a:rPr>
              <a:t>What is a verb?</a:t>
            </a:r>
            <a:endParaRPr dirty="0"/>
          </a:p>
        </p:txBody>
      </p:sp>
      <p:sp>
        <p:nvSpPr>
          <p:cNvPr id="136" name="Google Shape;136;p4"/>
          <p:cNvSpPr txBox="1"/>
          <p:nvPr/>
        </p:nvSpPr>
        <p:spPr>
          <a:xfrm>
            <a:off x="785110" y="1616190"/>
            <a:ext cx="9241017" cy="2339061"/>
          </a:xfrm>
          <a:prstGeom prst="rect">
            <a:avLst/>
          </a:prstGeom>
          <a:noFill/>
          <a:ln>
            <a:noFill/>
          </a:ln>
        </p:spPr>
        <p:txBody>
          <a:bodyPr spcFirstLastPara="1" wrap="square" lIns="91425" tIns="45700" rIns="91425" bIns="45700" anchor="t" anchorCtr="0">
            <a:spAutoFit/>
          </a:bodyPr>
          <a:lstStyle/>
          <a:p>
            <a:pPr marL="0" indent="0">
              <a:buFont typeface="Calibri" panose="020F0502020204030204" pitchFamily="34" charset="0"/>
              <a:buNone/>
            </a:pPr>
            <a:r>
              <a:rPr lang="en-AU" sz="3600" dirty="0">
                <a:latin typeface="Century Gothic" panose="020B0502020202020204" pitchFamily="34" charset="0"/>
              </a:rPr>
              <a:t>A verb is an action, occurrence or state</a:t>
            </a:r>
            <a:r>
              <a:rPr lang="en-AU" sz="2400" dirty="0">
                <a:latin typeface="Century Gothic" panose="020B0502020202020204" pitchFamily="34" charset="0"/>
              </a:rPr>
              <a:t>.</a:t>
            </a:r>
          </a:p>
          <a:p>
            <a:pPr marL="0" indent="0">
              <a:buFont typeface="Calibri" panose="020F0502020204030204" pitchFamily="34" charset="0"/>
              <a:buNone/>
            </a:pPr>
            <a:endParaRPr lang="en-AU" sz="2400" dirty="0">
              <a:latin typeface="Century Gothic" panose="020B0502020202020204" pitchFamily="34" charset="0"/>
            </a:endParaRPr>
          </a:p>
          <a:p>
            <a:pPr marL="0" indent="0">
              <a:buFont typeface="Calibri" panose="020F0502020204030204" pitchFamily="34" charset="0"/>
              <a:buNone/>
            </a:pPr>
            <a:endParaRPr lang="en-AU" sz="2400" dirty="0">
              <a:latin typeface="Century Gothic" panose="020B0502020202020204" pitchFamily="34" charset="0"/>
            </a:endParaRPr>
          </a:p>
          <a:p>
            <a:pPr marL="0" indent="0">
              <a:buFont typeface="Calibri" panose="020F0502020204030204" pitchFamily="34" charset="0"/>
              <a:buNone/>
            </a:pPr>
            <a:endParaRPr lang="en-AU" sz="2400" dirty="0">
              <a:latin typeface="Century Gothic" panose="020B0502020202020204" pitchFamily="34" charset="0"/>
            </a:endParaRPr>
          </a:p>
          <a:p>
            <a:pPr marL="0" indent="0">
              <a:buFont typeface="Calibri" panose="020F0502020204030204" pitchFamily="34" charset="0"/>
              <a:buNone/>
            </a:pPr>
            <a:endParaRPr lang="en-AU" sz="2400" dirty="0">
              <a:latin typeface="Century Gothic" panose="020B0502020202020204" pitchFamily="34"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6633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a:t>
            </a:r>
            <a:endParaRPr sz="1400" b="0" i="0" u="none" strike="noStrike" cap="none">
              <a:solidFill>
                <a:srgbClr val="000000"/>
              </a:solidFill>
              <a:latin typeface="Arial"/>
              <a:ea typeface="Arial"/>
              <a:cs typeface="Arial"/>
              <a:sym typeface="Arial"/>
            </a:endParaRPr>
          </a:p>
        </p:txBody>
      </p:sp>
      <p:pic>
        <p:nvPicPr>
          <p:cNvPr id="133" name="Google Shape;133;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4">
            <a:alphaModFix/>
          </a:blip>
          <a:srcRect/>
          <a:stretch/>
        </p:blipFill>
        <p:spPr>
          <a:xfrm>
            <a:off x="10561837" y="111175"/>
            <a:ext cx="693813" cy="679158"/>
          </a:xfrm>
          <a:prstGeom prst="rect">
            <a:avLst/>
          </a:prstGeom>
          <a:noFill/>
          <a:ln>
            <a:noFill/>
          </a:ln>
        </p:spPr>
      </p:pic>
      <p:sp>
        <p:nvSpPr>
          <p:cNvPr id="135" name="Google Shape;135;p4"/>
          <p:cNvSpPr txBox="1"/>
          <p:nvPr/>
        </p:nvSpPr>
        <p:spPr>
          <a:xfrm>
            <a:off x="10319301" y="1139157"/>
            <a:ext cx="1872699" cy="95406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dirty="0">
                <a:solidFill>
                  <a:schemeClr val="dk1"/>
                </a:solidFill>
                <a:latin typeface="Century Gothic"/>
                <a:ea typeface="Century Gothic"/>
                <a:cs typeface="Century Gothic"/>
                <a:sym typeface="Century Gothic"/>
              </a:rPr>
              <a:t>CFU: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AU" sz="1400" b="0" i="0" u="none" strike="noStrike" cap="none" dirty="0">
                <a:solidFill>
                  <a:schemeClr val="dk1"/>
                </a:solidFill>
                <a:latin typeface="Century Gothic"/>
                <a:ea typeface="Century Gothic"/>
                <a:cs typeface="Century Gothic"/>
                <a:sym typeface="Century Gothic"/>
              </a:rPr>
              <a:t>What does an adverb modify or describe?</a:t>
            </a:r>
            <a:endParaRPr dirty="0"/>
          </a:p>
        </p:txBody>
      </p:sp>
      <p:sp>
        <p:nvSpPr>
          <p:cNvPr id="136" name="Google Shape;136;p4"/>
          <p:cNvSpPr txBox="1"/>
          <p:nvPr/>
        </p:nvSpPr>
        <p:spPr>
          <a:xfrm>
            <a:off x="785110" y="1014960"/>
            <a:ext cx="9241017" cy="2769949"/>
          </a:xfrm>
          <a:prstGeom prst="rect">
            <a:avLst/>
          </a:prstGeom>
          <a:noFill/>
          <a:ln>
            <a:noFill/>
          </a:ln>
        </p:spPr>
        <p:txBody>
          <a:bodyPr spcFirstLastPara="1" wrap="square" lIns="91425" tIns="45700" rIns="91425" bIns="45700" anchor="t" anchorCtr="0">
            <a:spAutoFit/>
          </a:bodyPr>
          <a:lstStyle/>
          <a:p>
            <a:pPr marL="0" indent="0">
              <a:buFont typeface="Calibri" panose="020F0502020204030204" pitchFamily="34" charset="0"/>
              <a:buNone/>
            </a:pPr>
            <a:r>
              <a:rPr lang="en-AU" sz="2800" dirty="0">
                <a:latin typeface="Century Gothic" panose="020B0502020202020204" pitchFamily="34" charset="0"/>
              </a:rPr>
              <a:t>An adverb is a word that modifies or describes a verb.</a:t>
            </a:r>
          </a:p>
          <a:p>
            <a:pPr marL="0" indent="0">
              <a:buFont typeface="Calibri" panose="020F0502020204030204" pitchFamily="34" charset="0"/>
              <a:buNone/>
            </a:pPr>
            <a:endParaRPr lang="en-AU" sz="2800" dirty="0">
              <a:latin typeface="Century Gothic" panose="020B0502020202020204" pitchFamily="34" charset="0"/>
            </a:endParaRPr>
          </a:p>
          <a:p>
            <a:pPr marL="0" indent="0">
              <a:buFont typeface="Calibri" panose="020F0502020204030204" pitchFamily="34" charset="0"/>
              <a:buNone/>
            </a:pPr>
            <a:endParaRPr lang="en-AU" sz="2800" dirty="0">
              <a:latin typeface="Century Gothic" panose="020B0502020202020204" pitchFamily="34" charset="0"/>
            </a:endParaRPr>
          </a:p>
          <a:p>
            <a:pPr marL="0" indent="0">
              <a:buFont typeface="Calibri" panose="020F0502020204030204" pitchFamily="34" charset="0"/>
              <a:buNone/>
            </a:pPr>
            <a:endParaRPr lang="en-AU" sz="2400" dirty="0">
              <a:latin typeface="Century Gothic" panose="020B0502020202020204" pitchFamily="34" charset="0"/>
            </a:endParaRPr>
          </a:p>
          <a:p>
            <a:pPr marL="0" indent="0">
              <a:buFont typeface="Calibri" panose="020F0502020204030204" pitchFamily="34" charset="0"/>
              <a:buNone/>
            </a:pPr>
            <a:endParaRPr lang="en-AU" sz="2400" dirty="0">
              <a:latin typeface="Century Gothic" panose="020B0502020202020204" pitchFamily="34"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 name="Rectangle 1"/>
          <p:cNvSpPr/>
          <p:nvPr/>
        </p:nvSpPr>
        <p:spPr>
          <a:xfrm>
            <a:off x="7243593" y="2541387"/>
            <a:ext cx="2595418" cy="71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VERB</a:t>
            </a:r>
          </a:p>
        </p:txBody>
      </p:sp>
      <p:sp>
        <p:nvSpPr>
          <p:cNvPr id="9" name="Rectangle 8"/>
          <p:cNvSpPr/>
          <p:nvPr/>
        </p:nvSpPr>
        <p:spPr>
          <a:xfrm>
            <a:off x="1734102" y="2541387"/>
            <a:ext cx="2595418" cy="71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NOUN / PRONOUN</a:t>
            </a:r>
          </a:p>
        </p:txBody>
      </p:sp>
      <p:cxnSp>
        <p:nvCxnSpPr>
          <p:cNvPr id="4" name="Straight Arrow Connector 3"/>
          <p:cNvCxnSpPr/>
          <p:nvPr/>
        </p:nvCxnSpPr>
        <p:spPr>
          <a:xfrm flipV="1">
            <a:off x="3029527" y="3542934"/>
            <a:ext cx="9237" cy="1712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1743075" y="5400041"/>
            <a:ext cx="2595418" cy="71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ADJECTIVE</a:t>
            </a:r>
          </a:p>
        </p:txBody>
      </p:sp>
      <p:sp>
        <p:nvSpPr>
          <p:cNvPr id="13" name="Rectangle 12"/>
          <p:cNvSpPr/>
          <p:nvPr/>
        </p:nvSpPr>
        <p:spPr>
          <a:xfrm>
            <a:off x="7288043" y="5400041"/>
            <a:ext cx="2595418" cy="71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ADVERB</a:t>
            </a:r>
          </a:p>
        </p:txBody>
      </p:sp>
      <p:cxnSp>
        <p:nvCxnSpPr>
          <p:cNvPr id="14" name="Straight Arrow Connector 13"/>
          <p:cNvCxnSpPr/>
          <p:nvPr/>
        </p:nvCxnSpPr>
        <p:spPr>
          <a:xfrm flipV="1">
            <a:off x="8705272" y="3473661"/>
            <a:ext cx="9237" cy="1712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280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a:t>
            </a:r>
            <a:endParaRPr sz="1400" b="0" i="0" u="none" strike="noStrike" cap="none">
              <a:solidFill>
                <a:srgbClr val="000000"/>
              </a:solidFill>
              <a:latin typeface="Arial"/>
              <a:ea typeface="Arial"/>
              <a:cs typeface="Arial"/>
              <a:sym typeface="Arial"/>
            </a:endParaRPr>
          </a:p>
        </p:txBody>
      </p:sp>
      <p:pic>
        <p:nvPicPr>
          <p:cNvPr id="133" name="Google Shape;133;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4">
            <a:alphaModFix/>
          </a:blip>
          <a:srcRect/>
          <a:stretch/>
        </p:blipFill>
        <p:spPr>
          <a:xfrm>
            <a:off x="10561837" y="111175"/>
            <a:ext cx="693813" cy="679158"/>
          </a:xfrm>
          <a:prstGeom prst="rect">
            <a:avLst/>
          </a:prstGeom>
          <a:noFill/>
          <a:ln>
            <a:noFill/>
          </a:ln>
        </p:spPr>
      </p:pic>
      <p:sp>
        <p:nvSpPr>
          <p:cNvPr id="135" name="Google Shape;135;p4"/>
          <p:cNvSpPr txBox="1"/>
          <p:nvPr/>
        </p:nvSpPr>
        <p:spPr>
          <a:xfrm>
            <a:off x="10319301" y="1139157"/>
            <a:ext cx="1872699" cy="738623"/>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AU" sz="1400" b="0" i="0" u="none" strike="noStrike" cap="none">
                <a:solidFill>
                  <a:schemeClr val="dk1"/>
                </a:solidFill>
                <a:latin typeface="Century Gothic"/>
                <a:ea typeface="Century Gothic"/>
                <a:cs typeface="Century Gothic"/>
                <a:sym typeface="Century Gothic"/>
              </a:rPr>
              <a:t>What is an action verb?</a:t>
            </a:r>
            <a:endParaRPr/>
          </a:p>
        </p:txBody>
      </p:sp>
      <p:sp>
        <p:nvSpPr>
          <p:cNvPr id="136" name="Google Shape;136;p4"/>
          <p:cNvSpPr txBox="1"/>
          <p:nvPr/>
        </p:nvSpPr>
        <p:spPr>
          <a:xfrm>
            <a:off x="249401" y="785253"/>
            <a:ext cx="9241017" cy="2523727"/>
          </a:xfrm>
          <a:prstGeom prst="rect">
            <a:avLst/>
          </a:prstGeom>
          <a:noFill/>
          <a:ln>
            <a:noFill/>
          </a:ln>
        </p:spPr>
        <p:txBody>
          <a:bodyPr spcFirstLastPara="1" wrap="square" lIns="91425" tIns="45700" rIns="91425" bIns="45700" anchor="t" anchorCtr="0">
            <a:spAutoFit/>
          </a:bodyPr>
          <a:lstStyle/>
          <a:p>
            <a:pPr marL="0" indent="0">
              <a:buFont typeface="Calibri" panose="020F0502020204030204" pitchFamily="34" charset="0"/>
              <a:buNone/>
            </a:pPr>
            <a:r>
              <a:rPr lang="en-AU" sz="2400" dirty="0">
                <a:latin typeface="Century Gothic" panose="020B0502020202020204" pitchFamily="34" charset="0"/>
              </a:rPr>
              <a:t>An adverb is a word that modifies or describes a verb.</a:t>
            </a:r>
          </a:p>
          <a:p>
            <a:pPr marL="0" indent="0">
              <a:buFont typeface="Calibri" panose="020F0502020204030204" pitchFamily="34" charset="0"/>
              <a:buNone/>
            </a:pPr>
            <a:endParaRPr lang="en-AU" sz="2400" dirty="0">
              <a:latin typeface="Century Gothic" panose="020B0502020202020204" pitchFamily="34" charset="0"/>
            </a:endParaRPr>
          </a:p>
          <a:p>
            <a:pPr marL="0" indent="0">
              <a:buFont typeface="Calibri" panose="020F0502020204030204" pitchFamily="34" charset="0"/>
              <a:buNone/>
            </a:pPr>
            <a:endParaRPr lang="en-AU" sz="2400" dirty="0">
              <a:latin typeface="Century Gothic" panose="020B0502020202020204" pitchFamily="34" charset="0"/>
            </a:endParaRPr>
          </a:p>
          <a:p>
            <a:pPr marL="0" indent="0">
              <a:buFont typeface="Calibri" panose="020F0502020204030204" pitchFamily="34" charset="0"/>
              <a:buNone/>
            </a:pPr>
            <a:r>
              <a:rPr lang="en-AU" sz="2400" dirty="0">
                <a:latin typeface="Century Gothic" panose="020B0502020202020204" pitchFamily="34" charset="0"/>
              </a:rPr>
              <a:t>4 categories of adverbs are:</a:t>
            </a:r>
          </a:p>
          <a:p>
            <a:pPr marL="0" indent="0">
              <a:buFont typeface="Calibri" panose="020F0502020204030204" pitchFamily="34" charset="0"/>
              <a:buNone/>
            </a:pPr>
            <a:endParaRPr lang="en-AU" sz="2400" dirty="0">
              <a:latin typeface="Century Gothic" panose="020B0502020202020204" pitchFamily="34" charset="0"/>
            </a:endParaRPr>
          </a:p>
          <a:p>
            <a:pPr marL="0" indent="0">
              <a:buFont typeface="Calibri" panose="020F0502020204030204" pitchFamily="34" charset="0"/>
              <a:buNone/>
            </a:pPr>
            <a:endParaRPr lang="en-AU" sz="2400" dirty="0">
              <a:latin typeface="Century Gothic" panose="020B0502020202020204" pitchFamily="34"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325728783"/>
              </p:ext>
            </p:extLst>
          </p:nvPr>
        </p:nvGraphicFramePr>
        <p:xfrm>
          <a:off x="1074896" y="2806174"/>
          <a:ext cx="8829964" cy="3657600"/>
        </p:xfrm>
        <a:graphic>
          <a:graphicData uri="http://schemas.openxmlformats.org/drawingml/2006/table">
            <a:tbl>
              <a:tblPr firstRow="1" bandRow="1">
                <a:tableStyleId>{073A0DAA-6AF3-43AB-8588-CEC1D06C72B9}</a:tableStyleId>
              </a:tblPr>
              <a:tblGrid>
                <a:gridCol w="2207491">
                  <a:extLst>
                    <a:ext uri="{9D8B030D-6E8A-4147-A177-3AD203B41FA5}">
                      <a16:colId xmlns:a16="http://schemas.microsoft.com/office/drawing/2014/main" val="1464547035"/>
                    </a:ext>
                  </a:extLst>
                </a:gridCol>
                <a:gridCol w="2207491">
                  <a:extLst>
                    <a:ext uri="{9D8B030D-6E8A-4147-A177-3AD203B41FA5}">
                      <a16:colId xmlns:a16="http://schemas.microsoft.com/office/drawing/2014/main" val="2001373971"/>
                    </a:ext>
                  </a:extLst>
                </a:gridCol>
                <a:gridCol w="2207491">
                  <a:extLst>
                    <a:ext uri="{9D8B030D-6E8A-4147-A177-3AD203B41FA5}">
                      <a16:colId xmlns:a16="http://schemas.microsoft.com/office/drawing/2014/main" val="1451344299"/>
                    </a:ext>
                  </a:extLst>
                </a:gridCol>
                <a:gridCol w="2207491">
                  <a:extLst>
                    <a:ext uri="{9D8B030D-6E8A-4147-A177-3AD203B41FA5}">
                      <a16:colId xmlns:a16="http://schemas.microsoft.com/office/drawing/2014/main" val="187244194"/>
                    </a:ext>
                  </a:extLst>
                </a:gridCol>
              </a:tblGrid>
              <a:tr h="900032">
                <a:tc>
                  <a:txBody>
                    <a:bodyPr/>
                    <a:lstStyle/>
                    <a:p>
                      <a:pPr algn="ctr"/>
                      <a:r>
                        <a:rPr lang="en-AU" sz="2000" dirty="0">
                          <a:latin typeface="Century Gothic" panose="020B0502020202020204" pitchFamily="34" charset="0"/>
                        </a:rPr>
                        <a:t>Adverbs o</a:t>
                      </a:r>
                      <a:r>
                        <a:rPr lang="en-AU" sz="2000" baseline="0" dirty="0">
                          <a:latin typeface="Century Gothic" panose="020B0502020202020204" pitchFamily="34" charset="0"/>
                        </a:rPr>
                        <a:t>f manner </a:t>
                      </a:r>
                      <a:endParaRPr lang="en-AU" sz="2000" dirty="0">
                        <a:latin typeface="Century Gothic" panose="020B0502020202020204" pitchFamily="34" charset="0"/>
                      </a:endParaRPr>
                    </a:p>
                  </a:txBody>
                  <a:tcPr/>
                </a:tc>
                <a:tc>
                  <a:txBody>
                    <a:bodyPr/>
                    <a:lstStyle/>
                    <a:p>
                      <a:pPr algn="ctr"/>
                      <a:r>
                        <a:rPr lang="en-AU" sz="2000" dirty="0">
                          <a:latin typeface="Century Gothic" panose="020B0502020202020204" pitchFamily="34" charset="0"/>
                        </a:rPr>
                        <a:t>Adverbs</a:t>
                      </a:r>
                      <a:r>
                        <a:rPr lang="en-AU" sz="2000" baseline="0" dirty="0">
                          <a:latin typeface="Century Gothic" panose="020B0502020202020204" pitchFamily="34" charset="0"/>
                        </a:rPr>
                        <a:t> of place  </a:t>
                      </a:r>
                      <a:endParaRPr lang="en-AU" sz="2000" dirty="0">
                        <a:latin typeface="Century Gothic" panose="020B0502020202020204" pitchFamily="34" charset="0"/>
                      </a:endParaRPr>
                    </a:p>
                  </a:txBody>
                  <a:tcPr/>
                </a:tc>
                <a:tc>
                  <a:txBody>
                    <a:bodyPr/>
                    <a:lstStyle/>
                    <a:p>
                      <a:pPr algn="ctr"/>
                      <a:r>
                        <a:rPr lang="en-AU" sz="2000" dirty="0">
                          <a:latin typeface="Century Gothic" panose="020B0502020202020204" pitchFamily="34" charset="0"/>
                        </a:rPr>
                        <a:t>Adverbs of time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a:latin typeface="Century Gothic" panose="020B0502020202020204" pitchFamily="34" charset="0"/>
                        </a:rPr>
                        <a:t>Adverbs of frequency</a:t>
                      </a:r>
                    </a:p>
                    <a:p>
                      <a:pPr algn="ctr"/>
                      <a:endParaRPr lang="en-AU" sz="2000" dirty="0">
                        <a:latin typeface="Century Gothic" panose="020B0502020202020204" pitchFamily="34" charset="0"/>
                      </a:endParaRPr>
                    </a:p>
                  </a:txBody>
                  <a:tcPr/>
                </a:tc>
                <a:extLst>
                  <a:ext uri="{0D108BD9-81ED-4DB2-BD59-A6C34878D82A}">
                    <a16:rowId xmlns:a16="http://schemas.microsoft.com/office/drawing/2014/main" val="36372717"/>
                  </a:ext>
                </a:extLst>
              </a:tr>
              <a:tr h="2308777">
                <a:tc>
                  <a:txBody>
                    <a:bodyPr/>
                    <a:lstStyle/>
                    <a:p>
                      <a:r>
                        <a:rPr lang="en-AU" sz="2800" dirty="0">
                          <a:latin typeface="Century Gothic" panose="020B0502020202020204" pitchFamily="34" charset="0"/>
                        </a:rPr>
                        <a:t>eagerly</a:t>
                      </a:r>
                    </a:p>
                    <a:p>
                      <a:r>
                        <a:rPr lang="en-AU" sz="2800" dirty="0">
                          <a:latin typeface="Century Gothic" panose="020B0502020202020204" pitchFamily="34" charset="0"/>
                        </a:rPr>
                        <a:t>softly</a:t>
                      </a:r>
                      <a:endParaRPr lang="en-AU" sz="2800" baseline="0" dirty="0">
                        <a:latin typeface="Century Gothic" panose="020B0502020202020204" pitchFamily="34" charset="0"/>
                      </a:endParaRPr>
                    </a:p>
                    <a:p>
                      <a:r>
                        <a:rPr lang="en-AU" sz="2800" baseline="0" dirty="0">
                          <a:latin typeface="Century Gothic" panose="020B0502020202020204" pitchFamily="34" charset="0"/>
                        </a:rPr>
                        <a:t>quickly</a:t>
                      </a:r>
                    </a:p>
                    <a:p>
                      <a:r>
                        <a:rPr lang="en-AU" sz="2800" baseline="0" dirty="0">
                          <a:latin typeface="Century Gothic" panose="020B0502020202020204" pitchFamily="34" charset="0"/>
                        </a:rPr>
                        <a:t>cautiously</a:t>
                      </a:r>
                    </a:p>
                    <a:p>
                      <a:r>
                        <a:rPr lang="en-AU" sz="2800" baseline="0" dirty="0">
                          <a:latin typeface="Century Gothic" panose="020B0502020202020204" pitchFamily="34" charset="0"/>
                        </a:rPr>
                        <a:t>suspiciously</a:t>
                      </a:r>
                    </a:p>
                    <a:p>
                      <a:r>
                        <a:rPr lang="en-AU" sz="2800" baseline="0" dirty="0">
                          <a:latin typeface="Century Gothic" panose="020B0502020202020204" pitchFamily="34" charset="0"/>
                        </a:rPr>
                        <a:t>recklessly</a:t>
                      </a:r>
                    </a:p>
                  </a:txBody>
                  <a:tcPr/>
                </a:tc>
                <a:tc>
                  <a:txBody>
                    <a:bodyPr/>
                    <a:lstStyle/>
                    <a:p>
                      <a:r>
                        <a:rPr lang="en-AU" sz="2800" dirty="0">
                          <a:latin typeface="Century Gothic" panose="020B0502020202020204" pitchFamily="34" charset="0"/>
                        </a:rPr>
                        <a:t>here</a:t>
                      </a:r>
                    </a:p>
                    <a:p>
                      <a:r>
                        <a:rPr lang="en-AU" sz="2800" dirty="0">
                          <a:latin typeface="Century Gothic" panose="020B0502020202020204" pitchFamily="34" charset="0"/>
                        </a:rPr>
                        <a:t>outside</a:t>
                      </a:r>
                    </a:p>
                    <a:p>
                      <a:r>
                        <a:rPr lang="en-AU" sz="2800" dirty="0">
                          <a:latin typeface="Century Gothic" panose="020B0502020202020204" pitchFamily="34" charset="0"/>
                        </a:rPr>
                        <a:t>inside </a:t>
                      </a:r>
                    </a:p>
                  </a:txBody>
                  <a:tcPr/>
                </a:tc>
                <a:tc>
                  <a:txBody>
                    <a:bodyPr/>
                    <a:lstStyle/>
                    <a:p>
                      <a:r>
                        <a:rPr lang="en-AU" sz="2800" dirty="0">
                          <a:latin typeface="Century Gothic" panose="020B0502020202020204" pitchFamily="34" charset="0"/>
                        </a:rPr>
                        <a:t>yesterday</a:t>
                      </a:r>
                    </a:p>
                    <a:p>
                      <a:r>
                        <a:rPr lang="en-AU" sz="2800" dirty="0">
                          <a:latin typeface="Century Gothic" panose="020B0502020202020204" pitchFamily="34" charset="0"/>
                        </a:rPr>
                        <a:t>today</a:t>
                      </a:r>
                    </a:p>
                    <a:p>
                      <a:r>
                        <a:rPr lang="en-AU" sz="2800" dirty="0">
                          <a:latin typeface="Century Gothic" panose="020B0502020202020204" pitchFamily="34" charset="0"/>
                        </a:rPr>
                        <a:t>soon</a:t>
                      </a:r>
                    </a:p>
                  </a:txBody>
                  <a:tcPr/>
                </a:tc>
                <a:tc>
                  <a:txBody>
                    <a:bodyPr/>
                    <a:lstStyle/>
                    <a:p>
                      <a:r>
                        <a:rPr lang="en-AU" sz="2800" dirty="0">
                          <a:latin typeface="Century Gothic" panose="020B0502020202020204" pitchFamily="34" charset="0"/>
                        </a:rPr>
                        <a:t>usually</a:t>
                      </a:r>
                    </a:p>
                    <a:p>
                      <a:r>
                        <a:rPr lang="en-AU" sz="2800" dirty="0">
                          <a:latin typeface="Century Gothic" panose="020B0502020202020204" pitchFamily="34" charset="0"/>
                        </a:rPr>
                        <a:t>often</a:t>
                      </a:r>
                    </a:p>
                    <a:p>
                      <a:r>
                        <a:rPr lang="en-AU" sz="2800" dirty="0">
                          <a:latin typeface="Century Gothic" panose="020B0502020202020204" pitchFamily="34" charset="0"/>
                        </a:rPr>
                        <a:t>periodically</a:t>
                      </a:r>
                    </a:p>
                    <a:p>
                      <a:r>
                        <a:rPr lang="en-AU" sz="2800" dirty="0">
                          <a:latin typeface="Century Gothic" panose="020B0502020202020204" pitchFamily="34" charset="0"/>
                        </a:rPr>
                        <a:t>repeatedly</a:t>
                      </a:r>
                    </a:p>
                    <a:p>
                      <a:r>
                        <a:rPr lang="en-AU" sz="2800" dirty="0">
                          <a:latin typeface="Century Gothic" panose="020B0502020202020204" pitchFamily="34" charset="0"/>
                        </a:rPr>
                        <a:t>seldom</a:t>
                      </a:r>
                    </a:p>
                    <a:p>
                      <a:r>
                        <a:rPr lang="en-AU" sz="2800" dirty="0">
                          <a:latin typeface="Century Gothic" panose="020B0502020202020204" pitchFamily="34" charset="0"/>
                        </a:rPr>
                        <a:t>sometimes</a:t>
                      </a:r>
                    </a:p>
                  </a:txBody>
                  <a:tcPr/>
                </a:tc>
                <a:extLst>
                  <a:ext uri="{0D108BD9-81ED-4DB2-BD59-A6C34878D82A}">
                    <a16:rowId xmlns:a16="http://schemas.microsoft.com/office/drawing/2014/main" val="3405692771"/>
                  </a:ext>
                </a:extLst>
              </a:tr>
            </a:tbl>
          </a:graphicData>
        </a:graphic>
      </p:graphicFrame>
    </p:spTree>
    <p:extLst>
      <p:ext uri="{BB962C8B-B14F-4D97-AF65-F5344CB8AC3E}">
        <p14:creationId xmlns:p14="http://schemas.microsoft.com/office/powerpoint/2010/main" val="170990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0" y="359951"/>
            <a:ext cx="8858464" cy="869407"/>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An </a:t>
            </a:r>
            <a:r>
              <a:rPr lang="en-AU" b="1" u="sng" dirty="0">
                <a:latin typeface="Century Gothic" panose="020B0502020202020204" pitchFamily="34" charset="0"/>
              </a:rPr>
              <a:t>adverb</a:t>
            </a:r>
            <a:r>
              <a:rPr lang="en-AU" dirty="0">
                <a:latin typeface="Century Gothic" panose="020B0502020202020204" pitchFamily="34" charset="0"/>
              </a:rPr>
              <a:t> modifies or describes a verb.</a:t>
            </a:r>
          </a:p>
          <a:p>
            <a:pPr>
              <a:buFont typeface="Wingdings" panose="05000000000000000000" pitchFamily="2" charset="2"/>
              <a:buChar char="§"/>
            </a:pPr>
            <a:r>
              <a:rPr lang="en-AU" b="1" u="sng" dirty="0">
                <a:latin typeface="Century Gothic" panose="020B0502020202020204" pitchFamily="34" charset="0"/>
              </a:rPr>
              <a:t>Adverbs of manner </a:t>
            </a:r>
            <a:r>
              <a:rPr lang="en-AU" dirty="0">
                <a:latin typeface="Century Gothic" panose="020B0502020202020204" pitchFamily="34" charset="0"/>
              </a:rPr>
              <a:t>answer the question </a:t>
            </a:r>
            <a:r>
              <a:rPr lang="en-AU" u="sng" dirty="0">
                <a:latin typeface="Century Gothic" panose="020B0502020202020204" pitchFamily="34" charset="0"/>
              </a:rPr>
              <a:t>how?</a:t>
            </a:r>
            <a:endParaRPr lang="en-AU" dirty="0">
              <a:latin typeface="Century Gothic" panose="020B0502020202020204" pitchFamily="34" charset="0"/>
            </a:endParaRPr>
          </a:p>
          <a:p>
            <a:pPr marL="0" indent="0">
              <a:buFont typeface="Calibri" panose="020F0502020204030204" pitchFamily="34" charset="0"/>
              <a:buNone/>
            </a:pPr>
            <a:endParaRPr lang="en-AU" dirty="0">
              <a:latin typeface="Century Gothic" panose="020B0502020202020204" pitchFamily="34" charset="0"/>
            </a:endParaRPr>
          </a:p>
        </p:txBody>
      </p:sp>
      <p:sp>
        <p:nvSpPr>
          <p:cNvPr id="4" name="Rectangle 3"/>
          <p:cNvSpPr/>
          <p:nvPr/>
        </p:nvSpPr>
        <p:spPr>
          <a:xfrm>
            <a:off x="325099" y="2412958"/>
            <a:ext cx="1858264" cy="461665"/>
          </a:xfrm>
          <a:prstGeom prst="rect">
            <a:avLst/>
          </a:prstGeom>
        </p:spPr>
        <p:txBody>
          <a:bodyPr wrap="square">
            <a:spAutoFit/>
          </a:bodyPr>
          <a:lstStyle/>
          <a:p>
            <a:r>
              <a:rPr lang="en-AU" sz="2400" b="1" dirty="0">
                <a:solidFill>
                  <a:srgbClr val="00B050"/>
                </a:solidFill>
                <a:latin typeface="Century Gothic" panose="020B0502020202020204" pitchFamily="34" charset="0"/>
              </a:rPr>
              <a:t>Examples:</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289613" y="405822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1. loudly</a:t>
            </a:r>
            <a:endParaRPr lang="en-AU" dirty="0">
              <a:latin typeface="Century Gothic" panose="020B0502020202020204" pitchFamily="34" charset="0"/>
            </a:endParaRPr>
          </a:p>
        </p:txBody>
      </p:sp>
      <p:sp>
        <p:nvSpPr>
          <p:cNvPr id="13" name="Content Placeholder 3">
            <a:extLst>
              <a:ext uri="{FF2B5EF4-FFF2-40B4-BE49-F238E27FC236}">
                <a16:creationId xmlns:a16="http://schemas.microsoft.com/office/drawing/2014/main" id="{05ECB126-5402-49D0-A7AC-AE7D948BABE0}"/>
              </a:ext>
            </a:extLst>
          </p:cNvPr>
          <p:cNvSpPr txBox="1">
            <a:spLocks/>
          </p:cNvSpPr>
          <p:nvPr/>
        </p:nvSpPr>
        <p:spPr>
          <a:xfrm>
            <a:off x="289613" y="4951931"/>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b="1" dirty="0">
                <a:latin typeface="Century Gothic" panose="020B0502020202020204" pitchFamily="34" charset="0"/>
              </a:rPr>
              <a:t>2. thoroughly </a:t>
            </a:r>
            <a:endParaRPr lang="en-AU" dirty="0">
              <a:latin typeface="Century Gothic" panose="020B0502020202020204" pitchFamily="34" charset="0"/>
            </a:endParaRPr>
          </a:p>
        </p:txBody>
      </p:sp>
      <p:sp>
        <p:nvSpPr>
          <p:cNvPr id="15" name="Content Placeholder 3">
            <a:extLst>
              <a:ext uri="{FF2B5EF4-FFF2-40B4-BE49-F238E27FC236}">
                <a16:creationId xmlns:a16="http://schemas.microsoft.com/office/drawing/2014/main" id="{05ECB126-5402-49D0-A7AC-AE7D948BABE0}"/>
              </a:ext>
            </a:extLst>
          </p:cNvPr>
          <p:cNvSpPr txBox="1">
            <a:spLocks/>
          </p:cNvSpPr>
          <p:nvPr/>
        </p:nvSpPr>
        <p:spPr>
          <a:xfrm>
            <a:off x="289613" y="582691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b="1" dirty="0">
                <a:latin typeface="Century Gothic" panose="020B0502020202020204" pitchFamily="34" charset="0"/>
              </a:rPr>
              <a:t>3. quickly </a:t>
            </a:r>
            <a:r>
              <a:rPr lang="en-AU" dirty="0">
                <a:latin typeface="Century Gothic" panose="020B0502020202020204" pitchFamily="34" charset="0"/>
              </a:rPr>
              <a:t> </a:t>
            </a:r>
          </a:p>
        </p:txBody>
      </p:sp>
      <p:pic>
        <p:nvPicPr>
          <p:cNvPr id="16" name="Picture 2" descr="https://cdn3.vectorstock.com/i/1000x1000/77/52/yes-tick-icon-vector-229577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582"/>
          <a:stretch/>
        </p:blipFill>
        <p:spPr bwMode="auto">
          <a:xfrm>
            <a:off x="5239789" y="3195438"/>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9805264" y="1230813"/>
            <a:ext cx="1988664" cy="138499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Is ‘elegantly’ an adverb of manner? Explain why/why not.</a:t>
            </a:r>
          </a:p>
          <a:p>
            <a:endParaRPr lang="en-AU" sz="1400" b="1" dirty="0">
              <a:latin typeface="Century Gothic" panose="020B0502020202020204" pitchFamily="34" charset="0"/>
            </a:endParaRPr>
          </a:p>
        </p:txBody>
      </p:sp>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3"/>
          <a:stretch>
            <a:fillRect/>
          </a:stretch>
        </p:blipFill>
        <p:spPr>
          <a:xfrm>
            <a:off x="9771566" y="154632"/>
            <a:ext cx="693813" cy="679158"/>
          </a:xfrm>
          <a:prstGeom prst="rect">
            <a:avLst/>
          </a:prstGeom>
        </p:spPr>
      </p:pic>
      <p:sp>
        <p:nvSpPr>
          <p:cNvPr id="14" name="TextBox 13"/>
          <p:cNvSpPr txBox="1"/>
          <p:nvPr/>
        </p:nvSpPr>
        <p:spPr>
          <a:xfrm>
            <a:off x="2340218" y="4145351"/>
            <a:ext cx="8601295" cy="369332"/>
          </a:xfrm>
          <a:prstGeom prst="rect">
            <a:avLst/>
          </a:prstGeom>
          <a:solidFill>
            <a:schemeClr val="bg1"/>
          </a:solidFill>
          <a:ln>
            <a:solidFill>
              <a:srgbClr val="00B050"/>
            </a:solidFill>
          </a:ln>
        </p:spPr>
        <p:txBody>
          <a:bodyPr wrap="square" rtlCol="0">
            <a:spAutoFit/>
          </a:bodyPr>
          <a:lstStyle/>
          <a:p>
            <a:r>
              <a:rPr lang="en-AU" dirty="0">
                <a:solidFill>
                  <a:srgbClr val="00B050"/>
                </a:solidFill>
                <a:latin typeface="Century Gothic" panose="020B0502020202020204" pitchFamily="34" charset="0"/>
              </a:rPr>
              <a:t>I yelled </a:t>
            </a:r>
            <a:r>
              <a:rPr lang="en-AU" b="1" u="sng" dirty="0">
                <a:solidFill>
                  <a:srgbClr val="00B050"/>
                </a:solidFill>
                <a:latin typeface="Century Gothic" panose="020B0502020202020204" pitchFamily="34" charset="0"/>
              </a:rPr>
              <a:t>loudly</a:t>
            </a:r>
            <a:r>
              <a:rPr lang="en-AU" dirty="0">
                <a:solidFill>
                  <a:srgbClr val="00B050"/>
                </a:solidFill>
                <a:latin typeface="Century Gothic" panose="020B0502020202020204" pitchFamily="34" charset="0"/>
              </a:rPr>
              <a:t> to get my neighbour’s attention.</a:t>
            </a:r>
          </a:p>
        </p:txBody>
      </p:sp>
      <p:sp>
        <p:nvSpPr>
          <p:cNvPr id="17" name="TextBox 16"/>
          <p:cNvSpPr txBox="1"/>
          <p:nvPr/>
        </p:nvSpPr>
        <p:spPr>
          <a:xfrm>
            <a:off x="2340219" y="4933205"/>
            <a:ext cx="8601295" cy="369332"/>
          </a:xfrm>
          <a:prstGeom prst="rect">
            <a:avLst/>
          </a:prstGeom>
          <a:solidFill>
            <a:schemeClr val="bg1"/>
          </a:solidFill>
          <a:ln>
            <a:solidFill>
              <a:srgbClr val="00B050"/>
            </a:solidFill>
          </a:ln>
        </p:spPr>
        <p:txBody>
          <a:bodyPr wrap="square" rtlCol="0">
            <a:spAutoFit/>
          </a:bodyPr>
          <a:lstStyle/>
          <a:p>
            <a:r>
              <a:rPr lang="en-AU" dirty="0">
                <a:solidFill>
                  <a:srgbClr val="00B050"/>
                </a:solidFill>
                <a:latin typeface="Century Gothic" panose="020B0502020202020204" pitchFamily="34" charset="0"/>
              </a:rPr>
              <a:t>Clark mixed the ingredients </a:t>
            </a:r>
            <a:r>
              <a:rPr lang="en-AU" b="1" u="sng" dirty="0">
                <a:solidFill>
                  <a:srgbClr val="00B050"/>
                </a:solidFill>
                <a:latin typeface="Century Gothic" panose="020B0502020202020204" pitchFamily="34" charset="0"/>
              </a:rPr>
              <a:t>thoroughly</a:t>
            </a:r>
            <a:r>
              <a:rPr lang="en-AU" dirty="0">
                <a:solidFill>
                  <a:srgbClr val="00B050"/>
                </a:solidFill>
                <a:latin typeface="Century Gothic" panose="020B0502020202020204" pitchFamily="34" charset="0"/>
              </a:rPr>
              <a:t> before baking the pie.</a:t>
            </a:r>
          </a:p>
        </p:txBody>
      </p:sp>
      <p:sp>
        <p:nvSpPr>
          <p:cNvPr id="18" name="TextBox 17"/>
          <p:cNvSpPr txBox="1"/>
          <p:nvPr/>
        </p:nvSpPr>
        <p:spPr>
          <a:xfrm>
            <a:off x="2340217" y="5773648"/>
            <a:ext cx="8601295" cy="369332"/>
          </a:xfrm>
          <a:prstGeom prst="rect">
            <a:avLst/>
          </a:prstGeom>
          <a:solidFill>
            <a:schemeClr val="bg1"/>
          </a:solidFill>
          <a:ln>
            <a:solidFill>
              <a:srgbClr val="00B050"/>
            </a:solidFill>
          </a:ln>
        </p:spPr>
        <p:txBody>
          <a:bodyPr wrap="square" rtlCol="0">
            <a:spAutoFit/>
          </a:bodyPr>
          <a:lstStyle/>
          <a:p>
            <a:r>
              <a:rPr lang="en-AU" dirty="0">
                <a:solidFill>
                  <a:srgbClr val="00B050"/>
                </a:solidFill>
                <a:latin typeface="Century Gothic" panose="020B0502020202020204" pitchFamily="34" charset="0"/>
              </a:rPr>
              <a:t>Nina ran </a:t>
            </a:r>
            <a:r>
              <a:rPr lang="en-AU" b="1" u="sng" dirty="0">
                <a:solidFill>
                  <a:srgbClr val="00B050"/>
                </a:solidFill>
                <a:latin typeface="Century Gothic" panose="020B0502020202020204" pitchFamily="34" charset="0"/>
              </a:rPr>
              <a:t>quickly</a:t>
            </a:r>
            <a:r>
              <a:rPr lang="en-AU" dirty="0">
                <a:solidFill>
                  <a:srgbClr val="00B050"/>
                </a:solidFill>
                <a:latin typeface="Century Gothic" panose="020B0502020202020204" pitchFamily="34" charset="0"/>
              </a:rPr>
              <a:t> to escape the vicious dog.</a:t>
            </a:r>
          </a:p>
        </p:txBody>
      </p:sp>
      <p:pic>
        <p:nvPicPr>
          <p:cNvPr id="23"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4"/>
          <a:stretch>
            <a:fillRect/>
          </a:stretch>
        </p:blipFill>
        <p:spPr>
          <a:xfrm>
            <a:off x="10604474" y="174532"/>
            <a:ext cx="674079" cy="674079"/>
          </a:xfrm>
          <a:prstGeom prst="rect">
            <a:avLst/>
          </a:prstGeom>
        </p:spPr>
      </p:pic>
    </p:spTree>
    <p:extLst>
      <p:ext uri="{BB962C8B-B14F-4D97-AF65-F5344CB8AC3E}">
        <p14:creationId xmlns:p14="http://schemas.microsoft.com/office/powerpoint/2010/main" val="8657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4"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0" y="369332"/>
            <a:ext cx="9297003" cy="860646"/>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An </a:t>
            </a:r>
            <a:r>
              <a:rPr lang="en-AU" b="1" u="sng" dirty="0">
                <a:latin typeface="Century Gothic" panose="020B0502020202020204" pitchFamily="34" charset="0"/>
              </a:rPr>
              <a:t>adverb</a:t>
            </a:r>
            <a:r>
              <a:rPr lang="en-AU" dirty="0">
                <a:latin typeface="Century Gothic" panose="020B0502020202020204" pitchFamily="34" charset="0"/>
              </a:rPr>
              <a:t> modifies or describes a verb.</a:t>
            </a:r>
          </a:p>
          <a:p>
            <a:pPr>
              <a:buFont typeface="Wingdings" panose="05000000000000000000" pitchFamily="2" charset="2"/>
              <a:buChar char="§"/>
            </a:pPr>
            <a:r>
              <a:rPr lang="en-AU" b="1" u="sng" dirty="0">
                <a:latin typeface="Century Gothic" panose="020B0502020202020204" pitchFamily="34" charset="0"/>
              </a:rPr>
              <a:t>Adverbs of manner </a:t>
            </a:r>
            <a:r>
              <a:rPr lang="en-AU" dirty="0">
                <a:latin typeface="Century Gothic" panose="020B0502020202020204" pitchFamily="34" charset="0"/>
              </a:rPr>
              <a:t>answer the question </a:t>
            </a:r>
            <a:r>
              <a:rPr lang="en-AU" u="sng" dirty="0">
                <a:latin typeface="Century Gothic" panose="020B0502020202020204" pitchFamily="34" charset="0"/>
              </a:rPr>
              <a:t>how?</a:t>
            </a: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4" name="Rectangle 3"/>
          <p:cNvSpPr/>
          <p:nvPr/>
        </p:nvSpPr>
        <p:spPr>
          <a:xfrm>
            <a:off x="334429" y="2528638"/>
            <a:ext cx="2592668" cy="461665"/>
          </a:xfrm>
          <a:prstGeom prst="rect">
            <a:avLst/>
          </a:prstGeom>
        </p:spPr>
        <p:txBody>
          <a:bodyPr wrap="square">
            <a:spAutoFit/>
          </a:bodyPr>
          <a:lstStyle/>
          <a:p>
            <a:r>
              <a:rPr lang="en-AU" sz="2400" b="1" dirty="0">
                <a:solidFill>
                  <a:srgbClr val="FF0000"/>
                </a:solidFill>
                <a:latin typeface="Century Gothic" panose="020B0502020202020204" pitchFamily="34" charset="0"/>
              </a:rPr>
              <a:t>Non-Examples:</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258597" y="3336172"/>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1. soon</a:t>
            </a:r>
            <a:endParaRPr lang="en-AU" dirty="0">
              <a:latin typeface="Century Gothic" panose="020B0502020202020204" pitchFamily="34" charset="0"/>
            </a:endParaRPr>
          </a:p>
          <a:p>
            <a:pPr marL="0" indent="0">
              <a:buNone/>
            </a:pPr>
            <a:r>
              <a:rPr lang="en-AU" dirty="0">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8" name="Content Placeholder 3">
            <a:extLst>
              <a:ext uri="{FF2B5EF4-FFF2-40B4-BE49-F238E27FC236}">
                <a16:creationId xmlns:a16="http://schemas.microsoft.com/office/drawing/2014/main" id="{05ECB126-5402-49D0-A7AC-AE7D948BABE0}"/>
              </a:ext>
            </a:extLst>
          </p:cNvPr>
          <p:cNvSpPr txBox="1">
            <a:spLocks/>
          </p:cNvSpPr>
          <p:nvPr/>
        </p:nvSpPr>
        <p:spPr>
          <a:xfrm>
            <a:off x="258597" y="4617719"/>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2. inside</a:t>
            </a: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5" name="TextBox 4"/>
          <p:cNvSpPr txBox="1"/>
          <p:nvPr/>
        </p:nvSpPr>
        <p:spPr>
          <a:xfrm>
            <a:off x="1184987" y="3773561"/>
            <a:ext cx="8601295" cy="369332"/>
          </a:xfrm>
          <a:prstGeom prst="rect">
            <a:avLst/>
          </a:prstGeom>
          <a:solidFill>
            <a:schemeClr val="bg1"/>
          </a:solidFill>
          <a:ln>
            <a:solidFill>
              <a:srgbClr val="00B050"/>
            </a:solidFill>
          </a:ln>
        </p:spPr>
        <p:txBody>
          <a:bodyPr wrap="square" rtlCol="0">
            <a:spAutoFit/>
          </a:bodyPr>
          <a:lstStyle/>
          <a:p>
            <a:r>
              <a:rPr lang="en-AU" dirty="0">
                <a:solidFill>
                  <a:srgbClr val="FF0000"/>
                </a:solidFill>
                <a:latin typeface="Century Gothic" panose="020B0502020202020204" pitchFamily="34" charset="0"/>
              </a:rPr>
              <a:t>Soon is an adverb, but does not answer the question </a:t>
            </a:r>
            <a:r>
              <a:rPr lang="en-AU" u="sng" dirty="0">
                <a:solidFill>
                  <a:srgbClr val="FF0000"/>
                </a:solidFill>
                <a:latin typeface="Century Gothic" panose="020B0502020202020204" pitchFamily="34" charset="0"/>
              </a:rPr>
              <a:t>how?</a:t>
            </a:r>
            <a:endParaRPr lang="en-AU" dirty="0">
              <a:solidFill>
                <a:srgbClr val="FF0000"/>
              </a:solidFill>
              <a:latin typeface="Century Gothic" panose="020B0502020202020204" pitchFamily="34" charset="0"/>
            </a:endParaRPr>
          </a:p>
        </p:txBody>
      </p:sp>
      <p:sp>
        <p:nvSpPr>
          <p:cNvPr id="12" name="TextBox 11"/>
          <p:cNvSpPr txBox="1"/>
          <p:nvPr/>
        </p:nvSpPr>
        <p:spPr>
          <a:xfrm>
            <a:off x="1184987" y="5002771"/>
            <a:ext cx="8555734" cy="369332"/>
          </a:xfrm>
          <a:prstGeom prst="rect">
            <a:avLst/>
          </a:prstGeom>
          <a:solidFill>
            <a:schemeClr val="bg1"/>
          </a:solidFill>
          <a:ln>
            <a:solidFill>
              <a:srgbClr val="00B050"/>
            </a:solidFill>
          </a:ln>
        </p:spPr>
        <p:txBody>
          <a:bodyPr wrap="square" rtlCol="0">
            <a:spAutoFit/>
          </a:bodyPr>
          <a:lstStyle/>
          <a:p>
            <a:r>
              <a:rPr lang="en-AU" dirty="0">
                <a:solidFill>
                  <a:srgbClr val="FF0000"/>
                </a:solidFill>
                <a:latin typeface="Century Gothic" panose="020B0502020202020204" pitchFamily="34" charset="0"/>
              </a:rPr>
              <a:t>Inside is an adverb, but does not answer the question </a:t>
            </a:r>
            <a:r>
              <a:rPr lang="en-AU" u="sng" dirty="0">
                <a:solidFill>
                  <a:srgbClr val="FF0000"/>
                </a:solidFill>
                <a:latin typeface="Century Gothic" panose="020B0502020202020204" pitchFamily="34" charset="0"/>
              </a:rPr>
              <a:t>how?</a:t>
            </a:r>
            <a:endParaRPr lang="en-AU" dirty="0">
              <a:solidFill>
                <a:srgbClr val="FF0000"/>
              </a:solidFill>
              <a:latin typeface="Century Gothic" panose="020B0502020202020204" pitchFamily="34" charset="0"/>
            </a:endParaRPr>
          </a:p>
        </p:txBody>
      </p:sp>
      <p:pic>
        <p:nvPicPr>
          <p:cNvPr id="14" name="Picture 6"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750"/>
          <a:stretch/>
        </p:blipFill>
        <p:spPr bwMode="auto">
          <a:xfrm>
            <a:off x="5157528" y="2419123"/>
            <a:ext cx="857250" cy="7847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13" name="TextBox 12"/>
          <p:cNvSpPr txBox="1"/>
          <p:nvPr/>
        </p:nvSpPr>
        <p:spPr>
          <a:xfrm>
            <a:off x="10203336" y="1141144"/>
            <a:ext cx="1988664" cy="1661993"/>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Is ‘tomorrow’ an adverb of manner? Explain why/why not.</a:t>
            </a:r>
          </a:p>
          <a:p>
            <a:endParaRPr lang="en-AU" sz="1400" b="1" dirty="0">
              <a:latin typeface="Century Gothic" panose="020B0502020202020204" pitchFamily="34" charset="0"/>
            </a:endParaRPr>
          </a:p>
          <a:p>
            <a:pPr marL="285750" indent="-285750">
              <a:buFont typeface="Arial" panose="020B0604020202020204" pitchFamily="34" charset="0"/>
              <a:buChar char="•"/>
            </a:pPr>
            <a:endParaRPr lang="en-AU" dirty="0">
              <a:latin typeface="Century Gothic" panose="020B0502020202020204" pitchFamily="34" charset="0"/>
            </a:endParaRPr>
          </a:p>
        </p:txBody>
      </p:sp>
      <p:pic>
        <p:nvPicPr>
          <p:cNvPr id="20" name="Picture 19" descr="Icon&#10;&#10;Description automatically generated">
            <a:extLst>
              <a:ext uri="{FF2B5EF4-FFF2-40B4-BE49-F238E27FC236}">
                <a16:creationId xmlns:a16="http://schemas.microsoft.com/office/drawing/2014/main" id="{2FAE460A-3378-41A3-8701-BA2FA601B42D}"/>
              </a:ext>
            </a:extLst>
          </p:cNvPr>
          <p:cNvPicPr>
            <a:picLocks noChangeAspect="1"/>
          </p:cNvPicPr>
          <p:nvPr/>
        </p:nvPicPr>
        <p:blipFill>
          <a:blip r:embed="rId3"/>
          <a:stretch>
            <a:fillRect/>
          </a:stretch>
        </p:blipFill>
        <p:spPr>
          <a:xfrm>
            <a:off x="10827881" y="79560"/>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4"/>
          <a:stretch>
            <a:fillRect/>
          </a:stretch>
        </p:blipFill>
        <p:spPr>
          <a:xfrm>
            <a:off x="9397392" y="86443"/>
            <a:ext cx="693813" cy="679158"/>
          </a:xfrm>
          <a:prstGeom prst="rect">
            <a:avLst/>
          </a:prstGeom>
        </p:spPr>
      </p:pic>
      <p:pic>
        <p:nvPicPr>
          <p:cNvPr id="16"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5"/>
          <a:stretch>
            <a:fillRect/>
          </a:stretch>
        </p:blipFill>
        <p:spPr>
          <a:xfrm>
            <a:off x="10126288" y="86443"/>
            <a:ext cx="674079" cy="674079"/>
          </a:xfrm>
          <a:prstGeom prst="rect">
            <a:avLst/>
          </a:prstGeom>
        </p:spPr>
      </p:pic>
      <p:pic>
        <p:nvPicPr>
          <p:cNvPr id="17" name="Picture 16" descr="Logo, icon&#10;&#10;Description automatically generated">
            <a:extLst>
              <a:ext uri="{FF2B5EF4-FFF2-40B4-BE49-F238E27FC236}">
                <a16:creationId xmlns:a16="http://schemas.microsoft.com/office/drawing/2014/main" id="{6721F7CA-B0DD-4DA2-BD63-81AD18089009}"/>
              </a:ext>
            </a:extLst>
          </p:cNvPr>
          <p:cNvPicPr>
            <a:picLocks noChangeAspect="1"/>
          </p:cNvPicPr>
          <p:nvPr/>
        </p:nvPicPr>
        <p:blipFill>
          <a:blip r:embed="rId6"/>
          <a:stretch>
            <a:fillRect/>
          </a:stretch>
        </p:blipFill>
        <p:spPr>
          <a:xfrm>
            <a:off x="11529473" y="66844"/>
            <a:ext cx="674078" cy="674078"/>
          </a:xfrm>
          <a:prstGeom prst="rect">
            <a:avLst/>
          </a:prstGeom>
        </p:spPr>
      </p:pic>
    </p:spTree>
    <p:extLst>
      <p:ext uri="{BB962C8B-B14F-4D97-AF65-F5344CB8AC3E}">
        <p14:creationId xmlns:p14="http://schemas.microsoft.com/office/powerpoint/2010/main" val="315394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8" grpId="0"/>
      <p:bldP spid="5"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15285" y="367506"/>
            <a:ext cx="8858464" cy="782025"/>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An </a:t>
            </a:r>
            <a:r>
              <a:rPr lang="en-AU" b="1" u="sng" dirty="0">
                <a:latin typeface="Century Gothic" panose="020B0502020202020204" pitchFamily="34" charset="0"/>
              </a:rPr>
              <a:t>adverb</a:t>
            </a:r>
            <a:r>
              <a:rPr lang="en-AU" dirty="0">
                <a:latin typeface="Century Gothic" panose="020B0502020202020204" pitchFamily="34" charset="0"/>
              </a:rPr>
              <a:t> modifies or describes a verb.</a:t>
            </a:r>
          </a:p>
          <a:p>
            <a:pPr>
              <a:buFont typeface="Wingdings" panose="05000000000000000000" pitchFamily="2" charset="2"/>
              <a:buChar char="§"/>
            </a:pPr>
            <a:r>
              <a:rPr lang="en-AU" b="1" u="sng" dirty="0">
                <a:latin typeface="Century Gothic" panose="020B0502020202020204" pitchFamily="34" charset="0"/>
              </a:rPr>
              <a:t>Adverbs of time </a:t>
            </a:r>
            <a:r>
              <a:rPr lang="en-AU" dirty="0">
                <a:latin typeface="Century Gothic" panose="020B0502020202020204" pitchFamily="34" charset="0"/>
              </a:rPr>
              <a:t>answer the question </a:t>
            </a:r>
            <a:r>
              <a:rPr lang="en-AU" u="sng" dirty="0">
                <a:latin typeface="Century Gothic" panose="020B0502020202020204" pitchFamily="34" charset="0"/>
              </a:rPr>
              <a:t>when?</a:t>
            </a: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4" name="Rectangle 3"/>
          <p:cNvSpPr/>
          <p:nvPr/>
        </p:nvSpPr>
        <p:spPr>
          <a:xfrm>
            <a:off x="325099" y="2412958"/>
            <a:ext cx="1858264" cy="461665"/>
          </a:xfrm>
          <a:prstGeom prst="rect">
            <a:avLst/>
          </a:prstGeom>
        </p:spPr>
        <p:txBody>
          <a:bodyPr wrap="square">
            <a:spAutoFit/>
          </a:bodyPr>
          <a:lstStyle/>
          <a:p>
            <a:r>
              <a:rPr lang="en-AU" sz="2400" b="1" dirty="0">
                <a:solidFill>
                  <a:srgbClr val="00B050"/>
                </a:solidFill>
                <a:latin typeface="Century Gothic" panose="020B0502020202020204" pitchFamily="34" charset="0"/>
              </a:rPr>
              <a:t>Examples:</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289613" y="405822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1. soon</a:t>
            </a:r>
            <a:endParaRPr lang="en-AU" dirty="0">
              <a:latin typeface="Century Gothic" panose="020B0502020202020204" pitchFamily="34" charset="0"/>
            </a:endParaRPr>
          </a:p>
        </p:txBody>
      </p:sp>
      <p:sp>
        <p:nvSpPr>
          <p:cNvPr id="13" name="Content Placeholder 3">
            <a:extLst>
              <a:ext uri="{FF2B5EF4-FFF2-40B4-BE49-F238E27FC236}">
                <a16:creationId xmlns:a16="http://schemas.microsoft.com/office/drawing/2014/main" id="{05ECB126-5402-49D0-A7AC-AE7D948BABE0}"/>
              </a:ext>
            </a:extLst>
          </p:cNvPr>
          <p:cNvSpPr txBox="1">
            <a:spLocks/>
          </p:cNvSpPr>
          <p:nvPr/>
        </p:nvSpPr>
        <p:spPr>
          <a:xfrm>
            <a:off x="289613" y="4951931"/>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b="1" dirty="0">
                <a:latin typeface="Century Gothic" panose="020B0502020202020204" pitchFamily="34" charset="0"/>
              </a:rPr>
              <a:t>2. yesterday </a:t>
            </a:r>
            <a:endParaRPr lang="en-AU" dirty="0">
              <a:latin typeface="Century Gothic" panose="020B0502020202020204" pitchFamily="34" charset="0"/>
            </a:endParaRPr>
          </a:p>
        </p:txBody>
      </p:sp>
      <p:sp>
        <p:nvSpPr>
          <p:cNvPr id="15" name="Content Placeholder 3">
            <a:extLst>
              <a:ext uri="{FF2B5EF4-FFF2-40B4-BE49-F238E27FC236}">
                <a16:creationId xmlns:a16="http://schemas.microsoft.com/office/drawing/2014/main" id="{05ECB126-5402-49D0-A7AC-AE7D948BABE0}"/>
              </a:ext>
            </a:extLst>
          </p:cNvPr>
          <p:cNvSpPr txBox="1">
            <a:spLocks/>
          </p:cNvSpPr>
          <p:nvPr/>
        </p:nvSpPr>
        <p:spPr>
          <a:xfrm>
            <a:off x="289613" y="582691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AU" b="1" dirty="0">
                <a:latin typeface="Century Gothic" panose="020B0502020202020204" pitchFamily="34" charset="0"/>
              </a:rPr>
              <a:t>3. tomorrow </a:t>
            </a:r>
            <a:r>
              <a:rPr lang="en-AU" dirty="0">
                <a:latin typeface="Century Gothic" panose="020B0502020202020204" pitchFamily="34" charset="0"/>
              </a:rPr>
              <a:t> </a:t>
            </a:r>
          </a:p>
        </p:txBody>
      </p:sp>
      <p:pic>
        <p:nvPicPr>
          <p:cNvPr id="16" name="Picture 2" descr="https://cdn3.vectorstock.com/i/1000x1000/77/52/yes-tick-icon-vector-229577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582"/>
          <a:stretch/>
        </p:blipFill>
        <p:spPr bwMode="auto">
          <a:xfrm>
            <a:off x="5239789" y="3195438"/>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138499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Is ‘afterwards’ an adverb of time? Explain why/why not.</a:t>
            </a:r>
          </a:p>
          <a:p>
            <a:endParaRPr lang="en-AU" sz="1400" b="1" dirty="0">
              <a:latin typeface="Century Gothic" panose="020B0502020202020204" pitchFamily="34" charset="0"/>
            </a:endParaRPr>
          </a:p>
        </p:txBody>
      </p:sp>
      <p:sp>
        <p:nvSpPr>
          <p:cNvPr id="22" name="TextBox 21"/>
          <p:cNvSpPr txBox="1"/>
          <p:nvPr/>
        </p:nvSpPr>
        <p:spPr>
          <a:xfrm>
            <a:off x="2183362" y="4057470"/>
            <a:ext cx="8601295" cy="369332"/>
          </a:xfrm>
          <a:prstGeom prst="rect">
            <a:avLst/>
          </a:prstGeom>
          <a:solidFill>
            <a:schemeClr val="bg1"/>
          </a:solidFill>
          <a:ln>
            <a:solidFill>
              <a:srgbClr val="00B050"/>
            </a:solidFill>
          </a:ln>
        </p:spPr>
        <p:txBody>
          <a:bodyPr wrap="square" rtlCol="0">
            <a:spAutoFit/>
          </a:bodyPr>
          <a:lstStyle/>
          <a:p>
            <a:r>
              <a:rPr lang="en-AU" b="1" u="sng" dirty="0">
                <a:solidFill>
                  <a:srgbClr val="00B050"/>
                </a:solidFill>
                <a:latin typeface="Century Gothic" panose="020B0502020202020204" pitchFamily="34" charset="0"/>
              </a:rPr>
              <a:t>Soon</a:t>
            </a:r>
            <a:r>
              <a:rPr lang="en-AU" dirty="0">
                <a:solidFill>
                  <a:srgbClr val="00B050"/>
                </a:solidFill>
                <a:latin typeface="Century Gothic" panose="020B0502020202020204" pitchFamily="34" charset="0"/>
              </a:rPr>
              <a:t>, you will have to get a new car.</a:t>
            </a:r>
          </a:p>
        </p:txBody>
      </p:sp>
      <p:sp>
        <p:nvSpPr>
          <p:cNvPr id="23" name="TextBox 22"/>
          <p:cNvSpPr txBox="1"/>
          <p:nvPr/>
        </p:nvSpPr>
        <p:spPr>
          <a:xfrm>
            <a:off x="2195502" y="4901306"/>
            <a:ext cx="8601295" cy="369332"/>
          </a:xfrm>
          <a:prstGeom prst="rect">
            <a:avLst/>
          </a:prstGeom>
          <a:solidFill>
            <a:schemeClr val="bg1"/>
          </a:solidFill>
          <a:ln>
            <a:solidFill>
              <a:srgbClr val="00B050"/>
            </a:solidFill>
          </a:ln>
        </p:spPr>
        <p:txBody>
          <a:bodyPr wrap="square" rtlCol="0">
            <a:spAutoFit/>
          </a:bodyPr>
          <a:lstStyle/>
          <a:p>
            <a:r>
              <a:rPr lang="en-AU" dirty="0">
                <a:solidFill>
                  <a:srgbClr val="00B050"/>
                </a:solidFill>
                <a:latin typeface="Century Gothic" panose="020B0502020202020204" pitchFamily="34" charset="0"/>
              </a:rPr>
              <a:t>Murdoch found that cat </a:t>
            </a:r>
            <a:r>
              <a:rPr lang="en-AU" b="1" u="sng" dirty="0">
                <a:solidFill>
                  <a:srgbClr val="00B050"/>
                </a:solidFill>
                <a:latin typeface="Century Gothic" panose="020B0502020202020204" pitchFamily="34" charset="0"/>
              </a:rPr>
              <a:t>yesterday</a:t>
            </a:r>
            <a:r>
              <a:rPr lang="en-AU" dirty="0">
                <a:solidFill>
                  <a:srgbClr val="00B050"/>
                </a:solidFill>
                <a:latin typeface="Century Gothic" panose="020B0502020202020204" pitchFamily="34" charset="0"/>
              </a:rPr>
              <a:t> before I got home from work.</a:t>
            </a:r>
          </a:p>
        </p:txBody>
      </p:sp>
      <p:sp>
        <p:nvSpPr>
          <p:cNvPr id="24" name="TextBox 23"/>
          <p:cNvSpPr txBox="1"/>
          <p:nvPr/>
        </p:nvSpPr>
        <p:spPr>
          <a:xfrm>
            <a:off x="2183363" y="5757978"/>
            <a:ext cx="8601295" cy="369332"/>
          </a:xfrm>
          <a:prstGeom prst="rect">
            <a:avLst/>
          </a:prstGeom>
          <a:solidFill>
            <a:schemeClr val="bg1"/>
          </a:solidFill>
          <a:ln>
            <a:solidFill>
              <a:srgbClr val="00B050"/>
            </a:solidFill>
          </a:ln>
        </p:spPr>
        <p:txBody>
          <a:bodyPr wrap="square" rtlCol="0">
            <a:spAutoFit/>
          </a:bodyPr>
          <a:lstStyle/>
          <a:p>
            <a:r>
              <a:rPr lang="en-AU" dirty="0">
                <a:solidFill>
                  <a:srgbClr val="00B050"/>
                </a:solidFill>
                <a:latin typeface="Century Gothic" panose="020B0502020202020204" pitchFamily="34" charset="0"/>
              </a:rPr>
              <a:t>The children will go to school </a:t>
            </a:r>
            <a:r>
              <a:rPr lang="en-AU" b="1" u="sng" dirty="0">
                <a:solidFill>
                  <a:srgbClr val="00B050"/>
                </a:solidFill>
                <a:latin typeface="Century Gothic" panose="020B0502020202020204" pitchFamily="34" charset="0"/>
              </a:rPr>
              <a:t>tomorrow</a:t>
            </a:r>
            <a:r>
              <a:rPr lang="en-AU" dirty="0">
                <a:solidFill>
                  <a:srgbClr val="00B050"/>
                </a:solidFill>
                <a:latin typeface="Century Gothic" panose="020B0502020202020204" pitchFamily="34" charset="0"/>
              </a:rPr>
              <a:t>.</a:t>
            </a:r>
          </a:p>
        </p:txBody>
      </p:sp>
      <p:pic>
        <p:nvPicPr>
          <p:cNvPr id="17" name="Picture 16" descr="Icon&#10;&#10;Description automatically generated">
            <a:extLst>
              <a:ext uri="{FF2B5EF4-FFF2-40B4-BE49-F238E27FC236}">
                <a16:creationId xmlns:a16="http://schemas.microsoft.com/office/drawing/2014/main" id="{2FAE460A-3378-41A3-8701-BA2FA601B42D}"/>
              </a:ext>
            </a:extLst>
          </p:cNvPr>
          <p:cNvPicPr>
            <a:picLocks noChangeAspect="1"/>
          </p:cNvPicPr>
          <p:nvPr/>
        </p:nvPicPr>
        <p:blipFill>
          <a:blip r:embed="rId3"/>
          <a:stretch>
            <a:fillRect/>
          </a:stretch>
        </p:blipFill>
        <p:spPr>
          <a:xfrm>
            <a:off x="10827881" y="79560"/>
            <a:ext cx="674078" cy="674078"/>
          </a:xfrm>
          <a:prstGeom prst="rect">
            <a:avLst/>
          </a:prstGeom>
        </p:spPr>
      </p:pic>
      <p:pic>
        <p:nvPicPr>
          <p:cNvPr id="18" name="Picture 17" descr="Icon&#10;&#10;Description automatically generated">
            <a:extLst>
              <a:ext uri="{FF2B5EF4-FFF2-40B4-BE49-F238E27FC236}">
                <a16:creationId xmlns:a16="http://schemas.microsoft.com/office/drawing/2014/main" id="{8E86966E-4E93-43EA-BE73-03052D977756}"/>
              </a:ext>
            </a:extLst>
          </p:cNvPr>
          <p:cNvPicPr>
            <a:picLocks noChangeAspect="1"/>
          </p:cNvPicPr>
          <p:nvPr/>
        </p:nvPicPr>
        <p:blipFill>
          <a:blip r:embed="rId4"/>
          <a:stretch>
            <a:fillRect/>
          </a:stretch>
        </p:blipFill>
        <p:spPr>
          <a:xfrm>
            <a:off x="9397392" y="86443"/>
            <a:ext cx="693813" cy="679158"/>
          </a:xfrm>
          <a:prstGeom prst="rect">
            <a:avLst/>
          </a:prstGeom>
        </p:spPr>
      </p:pic>
      <p:pic>
        <p:nvPicPr>
          <p:cNvPr id="25" name="Content Placeholder 4" descr="Icon&#10;&#10;Description automatically generated">
            <a:extLst>
              <a:ext uri="{FF2B5EF4-FFF2-40B4-BE49-F238E27FC236}">
                <a16:creationId xmlns:a16="http://schemas.microsoft.com/office/drawing/2014/main" id="{F16066D5-6604-4985-B021-5CBC12B18126}"/>
              </a:ext>
            </a:extLst>
          </p:cNvPr>
          <p:cNvPicPr>
            <a:picLocks noChangeAspect="1"/>
          </p:cNvPicPr>
          <p:nvPr/>
        </p:nvPicPr>
        <p:blipFill>
          <a:blip r:embed="rId5"/>
          <a:stretch>
            <a:fillRect/>
          </a:stretch>
        </p:blipFill>
        <p:spPr>
          <a:xfrm>
            <a:off x="10126288" y="86443"/>
            <a:ext cx="674079" cy="674079"/>
          </a:xfrm>
          <a:prstGeom prst="rect">
            <a:avLst/>
          </a:prstGeom>
        </p:spPr>
      </p:pic>
      <p:pic>
        <p:nvPicPr>
          <p:cNvPr id="26" name="Picture 25" descr="Logo, icon&#10;&#10;Description automatically generated">
            <a:extLst>
              <a:ext uri="{FF2B5EF4-FFF2-40B4-BE49-F238E27FC236}">
                <a16:creationId xmlns:a16="http://schemas.microsoft.com/office/drawing/2014/main" id="{6721F7CA-B0DD-4DA2-BD63-81AD18089009}"/>
              </a:ext>
            </a:extLst>
          </p:cNvPr>
          <p:cNvPicPr>
            <a:picLocks noChangeAspect="1"/>
          </p:cNvPicPr>
          <p:nvPr/>
        </p:nvPicPr>
        <p:blipFill>
          <a:blip r:embed="rId6"/>
          <a:stretch>
            <a:fillRect/>
          </a:stretch>
        </p:blipFill>
        <p:spPr>
          <a:xfrm>
            <a:off x="11529473" y="66844"/>
            <a:ext cx="674078" cy="674078"/>
          </a:xfrm>
          <a:prstGeom prst="rect">
            <a:avLst/>
          </a:prstGeom>
        </p:spPr>
      </p:pic>
    </p:spTree>
    <p:extLst>
      <p:ext uri="{BB962C8B-B14F-4D97-AF65-F5344CB8AC3E}">
        <p14:creationId xmlns:p14="http://schemas.microsoft.com/office/powerpoint/2010/main" val="112214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1070</TotalTime>
  <Words>1702</Words>
  <Application>Microsoft Office PowerPoint</Application>
  <PresentationFormat>Widescreen</PresentationFormat>
  <Paragraphs>353</Paragraphs>
  <Slides>26</Slides>
  <Notes>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Rounded MT Bold</vt:lpstr>
      <vt:lpstr>Calibri</vt:lpstr>
      <vt:lpstr>Century Gothic</vt:lpstr>
      <vt:lpstr>Comic Sans MS</vt:lpstr>
      <vt:lpstr>Segoe UI 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Appositives</dc:title>
  <dc:creator>LE LIEVRE Stephanie [Serpentine Primary School]</dc:creator>
  <cp:lastModifiedBy>LE LIEVRE Stephanie [Serpentine Primary School]</cp:lastModifiedBy>
  <cp:revision>75</cp:revision>
  <dcterms:created xsi:type="dcterms:W3CDTF">2021-08-04T08:19:39Z</dcterms:created>
  <dcterms:modified xsi:type="dcterms:W3CDTF">2023-03-29T06:56:15Z</dcterms:modified>
</cp:coreProperties>
</file>