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94" r:id="rId3"/>
    <p:sldId id="283" r:id="rId4"/>
    <p:sldId id="284" r:id="rId5"/>
    <p:sldId id="260" r:id="rId6"/>
    <p:sldId id="261" r:id="rId7"/>
    <p:sldId id="263" r:id="rId8"/>
    <p:sldId id="262" r:id="rId9"/>
    <p:sldId id="289" r:id="rId10"/>
    <p:sldId id="265" r:id="rId11"/>
    <p:sldId id="266" r:id="rId12"/>
    <p:sldId id="267" r:id="rId13"/>
    <p:sldId id="287" r:id="rId14"/>
    <p:sldId id="279" r:id="rId15"/>
    <p:sldId id="290" r:id="rId16"/>
    <p:sldId id="292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454AA-98EF-4DB4-AD6A-0BF99D446FCC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9569A-656C-4AF9-8434-D5FAC8AD48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607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439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85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2212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45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25/07/2022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2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Term: 1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To expand simple </a:t>
            </a:r>
            <a:r>
              <a:rPr lang="en-AU" dirty="0" smtClean="0"/>
              <a:t>sentences with an adverb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Yvonne Cooper </a:t>
            </a:r>
          </a:p>
        </p:txBody>
      </p:sp>
    </p:spTree>
    <p:extLst>
      <p:ext uri="{BB962C8B-B14F-4D97-AF65-F5344CB8AC3E}">
        <p14:creationId xmlns:p14="http://schemas.microsoft.com/office/powerpoint/2010/main" val="34613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71F903-7443-46FE-9DE2-14188E0F08AA}"/>
              </a:ext>
            </a:extLst>
          </p:cNvPr>
          <p:cNvSpPr/>
          <p:nvPr/>
        </p:nvSpPr>
        <p:spPr>
          <a:xfrm>
            <a:off x="296093" y="1989294"/>
            <a:ext cx="24753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ship sank.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A48EE7-5D35-4AD3-8A58-97EA91E7B961}"/>
              </a:ext>
            </a:extLst>
          </p:cNvPr>
          <p:cNvSpPr txBox="1"/>
          <p:nvPr/>
        </p:nvSpPr>
        <p:spPr>
          <a:xfrm>
            <a:off x="296093" y="2723838"/>
            <a:ext cx="3483070" cy="156966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     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swiftly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     painfully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rapidly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0BFC82-535B-4ACE-AEAC-8B3BAF974E54}"/>
              </a:ext>
            </a:extLst>
          </p:cNvPr>
          <p:cNvSpPr txBox="1"/>
          <p:nvPr/>
        </p:nvSpPr>
        <p:spPr>
          <a:xfrm>
            <a:off x="4279605" y="2723838"/>
            <a:ext cx="5609845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en-AU" sz="2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</a:t>
            </a:r>
            <a:r>
              <a:rPr kumimoji="0" lang="en-A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beneath the waves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below the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      at the edge of the horizon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E786FD-2116-4FEB-BAD7-2B989EFD13EC}"/>
              </a:ext>
            </a:extLst>
          </p:cNvPr>
          <p:cNvSpPr/>
          <p:nvPr/>
        </p:nvSpPr>
        <p:spPr>
          <a:xfrm>
            <a:off x="399071" y="5324523"/>
            <a:ext cx="67601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</a:t>
            </a:r>
            <a:r>
              <a:rPr lang="en-AU" sz="2600" dirty="0" smtClean="0">
                <a:latin typeface="Century Gothic" panose="020B0502020202020204" pitchFamily="34" charset="0"/>
              </a:rPr>
              <a:t>ship </a:t>
            </a:r>
            <a:r>
              <a:rPr lang="en-AU" sz="2600" dirty="0">
                <a:latin typeface="Century Gothic" panose="020B0502020202020204" pitchFamily="34" charset="0"/>
              </a:rPr>
              <a:t>swiftly sank beneath the waves.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B9EA47-3587-4920-A402-7A256F2F2314}"/>
              </a:ext>
            </a:extLst>
          </p:cNvPr>
          <p:cNvSpPr/>
          <p:nvPr/>
        </p:nvSpPr>
        <p:spPr>
          <a:xfrm>
            <a:off x="1698171" y="2056263"/>
            <a:ext cx="899040" cy="42547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9BB9A-C829-4A2B-AF8A-4F58B923EE07}"/>
              </a:ext>
            </a:extLst>
          </p:cNvPr>
          <p:cNvSpPr txBox="1"/>
          <p:nvPr/>
        </p:nvSpPr>
        <p:spPr>
          <a:xfrm>
            <a:off x="10232949" y="896688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is the adverb </a:t>
            </a:r>
            <a:r>
              <a:rPr lang="en-AU" sz="1400" dirty="0">
                <a:latin typeface="Century Gothic" panose="020B0502020202020204" pitchFamily="34" charset="0"/>
              </a:rPr>
              <a:t>in this sentence</a:t>
            </a:r>
            <a:r>
              <a:rPr lang="en-AU" sz="1400" dirty="0" smtClean="0">
                <a:latin typeface="Century Gothic" panose="020B0502020202020204" pitchFamily="34" charset="0"/>
              </a:rPr>
              <a:t>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45EB44-6957-4764-A0BC-12A061537A8A}"/>
              </a:ext>
            </a:extLst>
          </p:cNvPr>
          <p:cNvSpPr/>
          <p:nvPr/>
        </p:nvSpPr>
        <p:spPr>
          <a:xfrm>
            <a:off x="0" y="369331"/>
            <a:ext cx="8858465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</a:t>
            </a:r>
            <a:r>
              <a:rPr lang="en-A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verbs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Choose the best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word(s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20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Say the sentence.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9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 animBg="1"/>
      <p:bldP spid="25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2527846-BB4B-4D9C-9959-1FB9F83BA71A}"/>
              </a:ext>
            </a:extLst>
          </p:cNvPr>
          <p:cNvSpPr/>
          <p:nvPr/>
        </p:nvSpPr>
        <p:spPr>
          <a:xfrm>
            <a:off x="212704" y="1889010"/>
            <a:ext cx="106479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dog ran.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FDA121-A0E5-4694-925E-99CB87935006}"/>
              </a:ext>
            </a:extLst>
          </p:cNvPr>
          <p:cNvSpPr txBox="1"/>
          <p:nvPr/>
        </p:nvSpPr>
        <p:spPr>
          <a:xfrm>
            <a:off x="330927" y="2730162"/>
            <a:ext cx="3483070" cy="156966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   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tirelessly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   stubbornly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relentlessly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D54E24-A478-4942-898E-53EDB9366276}"/>
              </a:ext>
            </a:extLst>
          </p:cNvPr>
          <p:cNvSpPr txBox="1"/>
          <p:nvPr/>
        </p:nvSpPr>
        <p:spPr>
          <a:xfrm>
            <a:off x="4219212" y="2730162"/>
            <a:ext cx="5691636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en-AU" sz="2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</a:t>
            </a:r>
            <a:r>
              <a:rPr kumimoji="0" lang="en-A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after his master’s car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aseline="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       to the missing child’s side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after the thieving fox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40E7920-8185-4734-AA19-6832B6115FE6}"/>
              </a:ext>
            </a:extLst>
          </p:cNvPr>
          <p:cNvSpPr/>
          <p:nvPr/>
        </p:nvSpPr>
        <p:spPr>
          <a:xfrm>
            <a:off x="1680120" y="1932213"/>
            <a:ext cx="645346" cy="39357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46D097-314B-46CB-B4C0-ADADFCC43CF7}"/>
              </a:ext>
            </a:extLst>
          </p:cNvPr>
          <p:cNvSpPr/>
          <p:nvPr/>
        </p:nvSpPr>
        <p:spPr>
          <a:xfrm>
            <a:off x="212704" y="5272158"/>
            <a:ext cx="106479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</a:t>
            </a:r>
            <a:r>
              <a:rPr lang="en-AU" sz="2600" dirty="0" smtClean="0">
                <a:latin typeface="Century Gothic" panose="020B0502020202020204" pitchFamily="34" charset="0"/>
              </a:rPr>
              <a:t>dog tirelessly </a:t>
            </a:r>
            <a:r>
              <a:rPr lang="en-AU" sz="2600" dirty="0">
                <a:latin typeface="Century Gothic" panose="020B0502020202020204" pitchFamily="34" charset="0"/>
              </a:rPr>
              <a:t>ran after the thieving fox.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9BB9A-C829-4A2B-AF8A-4F58B923EE07}"/>
              </a:ext>
            </a:extLst>
          </p:cNvPr>
          <p:cNvSpPr txBox="1"/>
          <p:nvPr/>
        </p:nvSpPr>
        <p:spPr>
          <a:xfrm>
            <a:off x="10232949" y="896688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is the adverb </a:t>
            </a:r>
            <a:r>
              <a:rPr lang="en-AU" sz="1400" dirty="0">
                <a:latin typeface="Century Gothic" panose="020B0502020202020204" pitchFamily="34" charset="0"/>
              </a:rPr>
              <a:t>in this sentence</a:t>
            </a:r>
            <a:r>
              <a:rPr lang="en-AU" sz="1400" dirty="0" smtClean="0">
                <a:latin typeface="Century Gothic" panose="020B0502020202020204" pitchFamily="34" charset="0"/>
              </a:rPr>
              <a:t>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45EB44-6957-4764-A0BC-12A061537A8A}"/>
              </a:ext>
            </a:extLst>
          </p:cNvPr>
          <p:cNvSpPr/>
          <p:nvPr/>
        </p:nvSpPr>
        <p:spPr>
          <a:xfrm>
            <a:off x="0" y="369331"/>
            <a:ext cx="8858465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</a:t>
            </a:r>
            <a:r>
              <a:rPr lang="en-A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verbs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Choose the best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word(s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20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Say the sentence.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2" grpId="0" animBg="1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 </a:t>
            </a:r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482E266-D3A0-48E7-896A-D9C28EE9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AF0588-FF34-4872-8799-23958304FA72}"/>
              </a:ext>
            </a:extLst>
          </p:cNvPr>
          <p:cNvSpPr/>
          <p:nvPr/>
        </p:nvSpPr>
        <p:spPr>
          <a:xfrm>
            <a:off x="382301" y="1837405"/>
            <a:ext cx="24769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pirate hid.</a:t>
            </a:r>
          </a:p>
        </p:txBody>
      </p:sp>
      <p:pic>
        <p:nvPicPr>
          <p:cNvPr id="27" name="Picture 26" descr="http://www.learn-it.com.au/iwb/dottedthirds.png">
            <a:extLst>
              <a:ext uri="{FF2B5EF4-FFF2-40B4-BE49-F238E27FC236}">
                <a16:creationId xmlns:a16="http://schemas.microsoft.com/office/drawing/2014/main" id="{00085272-4F04-41A2-8384-2B6DD571C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7" b="38849"/>
          <a:stretch/>
        </p:blipFill>
        <p:spPr bwMode="auto">
          <a:xfrm>
            <a:off x="261258" y="4782809"/>
            <a:ext cx="10676708" cy="139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340409-45AC-4E03-9258-E1C1DADA0222}"/>
              </a:ext>
            </a:extLst>
          </p:cNvPr>
          <p:cNvSpPr txBox="1"/>
          <p:nvPr/>
        </p:nvSpPr>
        <p:spPr>
          <a:xfrm>
            <a:off x="304549" y="2685478"/>
            <a:ext cx="3483070" cy="1938992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    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craftily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    safely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angrily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400" baseline="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9C7686-4BB7-4237-BBC2-6F5FE54A52B3}"/>
              </a:ext>
            </a:extLst>
          </p:cNvPr>
          <p:cNvSpPr txBox="1"/>
          <p:nvPr/>
        </p:nvSpPr>
        <p:spPr>
          <a:xfrm>
            <a:off x="4244844" y="2681794"/>
            <a:ext cx="5630676" cy="19389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en-AU" sz="2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  <a:r>
              <a:rPr kumimoji="0" lang="en-A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amongst the coconut trees.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aseline="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    in the hidden cove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behind the deadly reef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400" baseline="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C3A682D-7EEA-47D2-88E3-86CE11F871EE}"/>
              </a:ext>
            </a:extLst>
          </p:cNvPr>
          <p:cNvSpPr/>
          <p:nvPr/>
        </p:nvSpPr>
        <p:spPr>
          <a:xfrm>
            <a:off x="2098766" y="1884460"/>
            <a:ext cx="592664" cy="39357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C57A8C-DFA5-4DB4-BFB3-9E383441B2C0}"/>
              </a:ext>
            </a:extLst>
          </p:cNvPr>
          <p:cNvSpPr txBox="1"/>
          <p:nvPr/>
        </p:nvSpPr>
        <p:spPr>
          <a:xfrm>
            <a:off x="4715977" y="2183961"/>
            <a:ext cx="1841577" cy="36933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Add your own.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9BB9A-C829-4A2B-AF8A-4F58B923EE07}"/>
              </a:ext>
            </a:extLst>
          </p:cNvPr>
          <p:cNvSpPr txBox="1"/>
          <p:nvPr/>
        </p:nvSpPr>
        <p:spPr>
          <a:xfrm>
            <a:off x="10232949" y="896688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is the adverb </a:t>
            </a:r>
            <a:r>
              <a:rPr lang="en-AU" sz="1400" dirty="0">
                <a:latin typeface="Century Gothic" panose="020B0502020202020204" pitchFamily="34" charset="0"/>
              </a:rPr>
              <a:t>in this sentence</a:t>
            </a:r>
            <a:r>
              <a:rPr lang="en-AU" sz="1400" dirty="0" smtClean="0">
                <a:latin typeface="Century Gothic" panose="020B0502020202020204" pitchFamily="34" charset="0"/>
              </a:rPr>
              <a:t>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45EB44-6957-4764-A0BC-12A061537A8A}"/>
              </a:ext>
            </a:extLst>
          </p:cNvPr>
          <p:cNvSpPr/>
          <p:nvPr/>
        </p:nvSpPr>
        <p:spPr>
          <a:xfrm>
            <a:off x="0" y="369331"/>
            <a:ext cx="8858465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</a:t>
            </a:r>
            <a:r>
              <a:rPr lang="en-A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verbs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Choose the best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word(s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20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Say the sentence.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1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  <p:bldP spid="2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</a:t>
            </a:r>
            <a:r>
              <a:rPr kumimoji="0" lang="en-A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482E266-D3A0-48E7-896A-D9C28EE9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EA55A8-C403-4E3D-B129-5DDF85A52C03}"/>
              </a:ext>
            </a:extLst>
          </p:cNvPr>
          <p:cNvSpPr/>
          <p:nvPr/>
        </p:nvSpPr>
        <p:spPr>
          <a:xfrm>
            <a:off x="273892" y="1703671"/>
            <a:ext cx="31069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The player kicked</a:t>
            </a: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9" name="Picture 18" descr="http://www.learn-it.com.au/iwb/dottedthirds.png">
            <a:extLst>
              <a:ext uri="{FF2B5EF4-FFF2-40B4-BE49-F238E27FC236}">
                <a16:creationId xmlns:a16="http://schemas.microsoft.com/office/drawing/2014/main" id="{8F446D84-0AE4-4372-B56A-DB08A8A4E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7" b="38849"/>
          <a:stretch/>
        </p:blipFill>
        <p:spPr bwMode="auto">
          <a:xfrm>
            <a:off x="357051" y="4718645"/>
            <a:ext cx="10502537" cy="139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D85D66-B231-4297-ADDA-3BC72B3F0283}"/>
              </a:ext>
            </a:extLst>
          </p:cNvPr>
          <p:cNvSpPr txBox="1"/>
          <p:nvPr/>
        </p:nvSpPr>
        <p:spPr>
          <a:xfrm>
            <a:off x="357051" y="2557226"/>
            <a:ext cx="3106941" cy="1938992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 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accurately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courageously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relentlessly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400" baseline="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FAD334-92F9-4229-84B5-5B29C4664877}"/>
              </a:ext>
            </a:extLst>
          </p:cNvPr>
          <p:cNvSpPr txBox="1"/>
          <p:nvPr/>
        </p:nvSpPr>
        <p:spPr>
          <a:xfrm>
            <a:off x="3675017" y="2557226"/>
            <a:ext cx="6365966" cy="19389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from the fifty metre mark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   from amongst the scrum</a:t>
            </a:r>
          </a:p>
          <a:p>
            <a:pPr lvl="0"/>
            <a:r>
              <a:rPr kumimoji="0" lang="en-AU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anywhere he could </a:t>
            </a:r>
            <a:r>
              <a:rPr lang="en-A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find an opportunity</a:t>
            </a:r>
          </a:p>
          <a:p>
            <a:pPr lvl="0"/>
            <a:endParaRPr lang="en-AU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A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54E7E2-0739-4E98-801B-2BFB0ACD4FD7}"/>
              </a:ext>
            </a:extLst>
          </p:cNvPr>
          <p:cNvSpPr/>
          <p:nvPr/>
        </p:nvSpPr>
        <p:spPr>
          <a:xfrm>
            <a:off x="2029097" y="1703672"/>
            <a:ext cx="1166949" cy="51010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0222B8-9AF2-4E75-A104-2AA19471BB6C}"/>
              </a:ext>
            </a:extLst>
          </p:cNvPr>
          <p:cNvSpPr txBox="1"/>
          <p:nvPr/>
        </p:nvSpPr>
        <p:spPr>
          <a:xfrm>
            <a:off x="4859760" y="2050850"/>
            <a:ext cx="1841577" cy="36933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Add your own.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19BB9A-C829-4A2B-AF8A-4F58B923EE07}"/>
              </a:ext>
            </a:extLst>
          </p:cNvPr>
          <p:cNvSpPr txBox="1"/>
          <p:nvPr/>
        </p:nvSpPr>
        <p:spPr>
          <a:xfrm>
            <a:off x="10232949" y="896688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is the adverb </a:t>
            </a:r>
            <a:r>
              <a:rPr lang="en-AU" sz="1400" dirty="0">
                <a:latin typeface="Century Gothic" panose="020B0502020202020204" pitchFamily="34" charset="0"/>
              </a:rPr>
              <a:t>in this sentence</a:t>
            </a:r>
            <a:r>
              <a:rPr lang="en-AU" sz="1400" dirty="0" smtClean="0">
                <a:latin typeface="Century Gothic" panose="020B0502020202020204" pitchFamily="34" charset="0"/>
              </a:rPr>
              <a:t>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45EB44-6957-4764-A0BC-12A061537A8A}"/>
              </a:ext>
            </a:extLst>
          </p:cNvPr>
          <p:cNvSpPr/>
          <p:nvPr/>
        </p:nvSpPr>
        <p:spPr>
          <a:xfrm>
            <a:off x="0" y="369331"/>
            <a:ext cx="8858465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</a:t>
            </a:r>
            <a:r>
              <a:rPr lang="en-A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verbs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Choose the best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word(s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20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Say the sentence.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9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  <p:bldP spid="17" grpId="0" animBg="1"/>
      <p:bldP spid="2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976650-91FF-4943-8EC3-D0FE21F458FC}"/>
              </a:ext>
            </a:extLst>
          </p:cNvPr>
          <p:cNvSpPr/>
          <p:nvPr/>
        </p:nvSpPr>
        <p:spPr>
          <a:xfrm>
            <a:off x="190712" y="1641807"/>
            <a:ext cx="92637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ball flew.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8E43E4-1C14-4731-B7F6-1616A7B11FE9}"/>
              </a:ext>
            </a:extLst>
          </p:cNvPr>
          <p:cNvSpPr txBox="1"/>
          <p:nvPr/>
        </p:nvSpPr>
        <p:spPr>
          <a:xfrm>
            <a:off x="263400" y="2205906"/>
            <a:ext cx="3483070" cy="144655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swiftly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accurately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7DCD40-2266-4E96-B3B4-AD321706A6D6}"/>
              </a:ext>
            </a:extLst>
          </p:cNvPr>
          <p:cNvSpPr txBox="1"/>
          <p:nvPr/>
        </p:nvSpPr>
        <p:spPr>
          <a:xfrm>
            <a:off x="3910123" y="2226888"/>
            <a:ext cx="5361451" cy="144655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  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across the field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     from his racket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C805714-584A-40DD-AFDC-58C259DCC902}"/>
              </a:ext>
            </a:extLst>
          </p:cNvPr>
          <p:cNvSpPr/>
          <p:nvPr/>
        </p:nvSpPr>
        <p:spPr>
          <a:xfrm>
            <a:off x="1558404" y="1640186"/>
            <a:ext cx="723241" cy="49244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223CB9-3204-4003-8BE8-1D2D6D75FB61}"/>
              </a:ext>
            </a:extLst>
          </p:cNvPr>
          <p:cNvSpPr txBox="1"/>
          <p:nvPr/>
        </p:nvSpPr>
        <p:spPr>
          <a:xfrm>
            <a:off x="4367910" y="3205154"/>
            <a:ext cx="1841577" cy="36933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Add your own.</a:t>
            </a:r>
          </a:p>
        </p:txBody>
      </p:sp>
      <p:pic>
        <p:nvPicPr>
          <p:cNvPr id="23" name="Picture 22" descr="http://www.learn-it.com.au/iwb/dottedthirds.png">
            <a:extLst>
              <a:ext uri="{FF2B5EF4-FFF2-40B4-BE49-F238E27FC236}">
                <a16:creationId xmlns:a16="http://schemas.microsoft.com/office/drawing/2014/main" id="{00085272-4F04-41A2-8384-2B6DD571C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7" b="38849"/>
          <a:stretch/>
        </p:blipFill>
        <p:spPr bwMode="auto">
          <a:xfrm>
            <a:off x="261258" y="4782809"/>
            <a:ext cx="10676708" cy="139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19BB9A-C829-4A2B-AF8A-4F58B923EE07}"/>
              </a:ext>
            </a:extLst>
          </p:cNvPr>
          <p:cNvSpPr txBox="1"/>
          <p:nvPr/>
        </p:nvSpPr>
        <p:spPr>
          <a:xfrm>
            <a:off x="10232949" y="896688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is the adverb </a:t>
            </a:r>
            <a:r>
              <a:rPr lang="en-AU" sz="1400" dirty="0">
                <a:latin typeface="Century Gothic" panose="020B0502020202020204" pitchFamily="34" charset="0"/>
              </a:rPr>
              <a:t>in this sentence</a:t>
            </a:r>
            <a:r>
              <a:rPr lang="en-AU" sz="1400" dirty="0" smtClean="0">
                <a:latin typeface="Century Gothic" panose="020B0502020202020204" pitchFamily="34" charset="0"/>
              </a:rPr>
              <a:t>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45EB44-6957-4764-A0BC-12A061537A8A}"/>
              </a:ext>
            </a:extLst>
          </p:cNvPr>
          <p:cNvSpPr/>
          <p:nvPr/>
        </p:nvSpPr>
        <p:spPr>
          <a:xfrm>
            <a:off x="0" y="369331"/>
            <a:ext cx="8858465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</a:t>
            </a:r>
            <a:r>
              <a:rPr lang="en-A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verbs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Choose the best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word(s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20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Say the sentence.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  <p:bldP spid="2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2128" y="4855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2"/>
          <p:cNvSpPr txBox="1"/>
          <p:nvPr/>
        </p:nvSpPr>
        <p:spPr>
          <a:xfrm>
            <a:off x="156741" y="1593579"/>
            <a:ext cx="22725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schemeClr val="accent2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It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flew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.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303" name="Google Shape;303;p12"/>
          <p:cNvCxnSpPr/>
          <p:nvPr/>
        </p:nvCxnSpPr>
        <p:spPr>
          <a:xfrm>
            <a:off x="1387518" y="337359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12"/>
          <p:cNvSpPr/>
          <p:nvPr/>
        </p:nvSpPr>
        <p:spPr>
          <a:xfrm>
            <a:off x="1293021" y="3017667"/>
            <a:ext cx="14590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quickly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2"/>
          <p:cNvSpPr txBox="1"/>
          <p:nvPr/>
        </p:nvSpPr>
        <p:spPr>
          <a:xfrm>
            <a:off x="106849" y="2551891"/>
            <a:ext cx="1915699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kumimoji="0" lang="en-A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/what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How: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11" name="Google Shape;311;p12"/>
          <p:cNvCxnSpPr/>
          <p:nvPr/>
        </p:nvCxnSpPr>
        <p:spPr>
          <a:xfrm>
            <a:off x="1387519" y="385023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12"/>
          <p:cNvSpPr/>
          <p:nvPr/>
        </p:nvSpPr>
        <p:spPr>
          <a:xfrm>
            <a:off x="1293021" y="3510598"/>
            <a:ext cx="46148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Calibri"/>
                <a:sym typeface="Century Gothic"/>
              </a:rPr>
              <a:t>away from its nest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2"/>
          <p:cNvSpPr txBox="1"/>
          <p:nvPr/>
        </p:nvSpPr>
        <p:spPr>
          <a:xfrm>
            <a:off x="9823646" y="921977"/>
            <a:ext cx="2272560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Who/what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is the subject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What is the action? (verb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How does it happen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Where does it happen?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4ECDE-DFF6-4FFE-AD61-3EDE1C26E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819" y="2583396"/>
            <a:ext cx="2636060" cy="14948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CD06448-C578-4855-B516-AE64A2EA39EF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" name="Google Shape;303;p12">
            <a:extLst>
              <a:ext uri="{FF2B5EF4-FFF2-40B4-BE49-F238E27FC236}">
                <a16:creationId xmlns:a16="http://schemas.microsoft.com/office/drawing/2014/main" id="{2D31287E-9252-471B-B770-F043404B281B}"/>
              </a:ext>
            </a:extLst>
          </p:cNvPr>
          <p:cNvCxnSpPr/>
          <p:nvPr/>
        </p:nvCxnSpPr>
        <p:spPr>
          <a:xfrm>
            <a:off x="1481142" y="289897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3" name="Google Shape;301;p12">
            <a:extLst>
              <a:ext uri="{FF2B5EF4-FFF2-40B4-BE49-F238E27FC236}">
                <a16:creationId xmlns:a16="http://schemas.microsoft.com/office/drawing/2014/main" id="{2E403AD5-9B57-43AD-8972-732D7E11426F}"/>
              </a:ext>
            </a:extLst>
          </p:cNvPr>
          <p:cNvSpPr txBox="1"/>
          <p:nvPr/>
        </p:nvSpPr>
        <p:spPr>
          <a:xfrm>
            <a:off x="1510169" y="2572908"/>
            <a:ext cx="22725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noProof="0" dirty="0"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The bird</a:t>
            </a:r>
            <a:r>
              <a:rPr kumimoji="0" lang="en-AU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 </a:t>
            </a:r>
            <a:endParaRPr kumimoji="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Google Shape;219;p8"/>
          <p:cNvSpPr/>
          <p:nvPr/>
        </p:nvSpPr>
        <p:spPr>
          <a:xfrm>
            <a:off x="0" y="385594"/>
            <a:ext cx="8301849" cy="8309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 Answer 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questions in note form</a:t>
            </a:r>
            <a:endParaRPr dirty="0"/>
          </a:p>
          <a:p>
            <a:pPr marL="342900" lvl="0" indent="-342900">
              <a:buAutoNum type="arabicPeriod" startAt="2"/>
            </a:pPr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sentence using correct </a:t>
            </a:r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punctuation.</a:t>
            </a:r>
            <a:endParaRPr lang="en-AU" dirty="0">
              <a:sym typeface="Century Gothic"/>
            </a:endParaRPr>
          </a:p>
          <a:p>
            <a:pPr marL="342900" lvl="0" indent="-342900">
              <a:buAutoNum type="arabicPeriod" startAt="2"/>
            </a:pPr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sentence – does it sound right? </a:t>
            </a:r>
            <a:endParaRPr dirty="0"/>
          </a:p>
        </p:txBody>
      </p:sp>
      <p:pic>
        <p:nvPicPr>
          <p:cNvPr id="26" name="Picture 25" descr="http://www.learn-it.com.au/iwb/dottedthirds.png">
            <a:extLst>
              <a:ext uri="{FF2B5EF4-FFF2-40B4-BE49-F238E27FC236}">
                <a16:creationId xmlns:a16="http://schemas.microsoft.com/office/drawing/2014/main" id="{00085272-4F04-41A2-8384-2B6DD571C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7" b="38849"/>
          <a:stretch/>
        </p:blipFill>
        <p:spPr bwMode="auto">
          <a:xfrm>
            <a:off x="261258" y="4782809"/>
            <a:ext cx="10676708" cy="139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2886" y="74011"/>
            <a:ext cx="674079" cy="674079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3646" y="74012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0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"/>
          <p:cNvSpPr txBox="1"/>
          <p:nvPr/>
        </p:nvSpPr>
        <p:spPr>
          <a:xfrm>
            <a:off x="156741" y="1593579"/>
            <a:ext cx="27867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She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 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da</a:t>
            </a:r>
            <a:r>
              <a:rPr lang="en-AU" sz="2800" dirty="0" err="1" smtClean="0">
                <a:solidFill>
                  <a:srgbClr val="00B050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nced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.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303" name="Google Shape;303;p12"/>
          <p:cNvCxnSpPr/>
          <p:nvPr/>
        </p:nvCxnSpPr>
        <p:spPr>
          <a:xfrm>
            <a:off x="1387518" y="337359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12"/>
          <p:cNvSpPr/>
          <p:nvPr/>
        </p:nvSpPr>
        <p:spPr>
          <a:xfrm>
            <a:off x="1293021" y="3017667"/>
            <a:ext cx="14590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gracefully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311" name="Google Shape;311;p12"/>
          <p:cNvCxnSpPr/>
          <p:nvPr/>
        </p:nvCxnSpPr>
        <p:spPr>
          <a:xfrm>
            <a:off x="1387519" y="385023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12"/>
          <p:cNvSpPr/>
          <p:nvPr/>
        </p:nvSpPr>
        <p:spPr>
          <a:xfrm>
            <a:off x="1293021" y="3510598"/>
            <a:ext cx="46148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Calibri"/>
                <a:sym typeface="Century Gothic"/>
              </a:rPr>
              <a:t>on stage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2"/>
          <p:cNvSpPr txBox="1"/>
          <p:nvPr/>
        </p:nvSpPr>
        <p:spPr>
          <a:xfrm>
            <a:off x="9823646" y="921977"/>
            <a:ext cx="2272560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Who/what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is the subject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What is the action? (verb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How does it happen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Where does it happen?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D06448-C578-4855-B516-AE64A2EA39EF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" name="Google Shape;303;p12">
            <a:extLst>
              <a:ext uri="{FF2B5EF4-FFF2-40B4-BE49-F238E27FC236}">
                <a16:creationId xmlns:a16="http://schemas.microsoft.com/office/drawing/2014/main" id="{2D31287E-9252-471B-B770-F043404B281B}"/>
              </a:ext>
            </a:extLst>
          </p:cNvPr>
          <p:cNvCxnSpPr/>
          <p:nvPr/>
        </p:nvCxnSpPr>
        <p:spPr>
          <a:xfrm>
            <a:off x="1481142" y="289897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3" name="Google Shape;301;p12">
            <a:extLst>
              <a:ext uri="{FF2B5EF4-FFF2-40B4-BE49-F238E27FC236}">
                <a16:creationId xmlns:a16="http://schemas.microsoft.com/office/drawing/2014/main" id="{2E403AD5-9B57-43AD-8972-732D7E11426F}"/>
              </a:ext>
            </a:extLst>
          </p:cNvPr>
          <p:cNvSpPr txBox="1"/>
          <p:nvPr/>
        </p:nvSpPr>
        <p:spPr>
          <a:xfrm>
            <a:off x="1459427" y="2590540"/>
            <a:ext cx="31474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noProof="0" dirty="0"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The </a:t>
            </a:r>
            <a:r>
              <a:rPr lang="en-AU" b="1" noProof="0" dirty="0" smtClean="0"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beautiful woman</a:t>
            </a:r>
            <a:r>
              <a:rPr kumimoji="0" lang="en-AU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 </a:t>
            </a:r>
            <a:endParaRPr kumimoji="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Google Shape;219;p8"/>
          <p:cNvSpPr/>
          <p:nvPr/>
        </p:nvSpPr>
        <p:spPr>
          <a:xfrm>
            <a:off x="0" y="385594"/>
            <a:ext cx="8301849" cy="8309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 Answer 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questions in note form</a:t>
            </a:r>
            <a:endParaRPr dirty="0"/>
          </a:p>
          <a:p>
            <a:pPr marL="342900" lvl="0" indent="-342900">
              <a:buAutoNum type="arabicPeriod" startAt="2"/>
            </a:pPr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sentence using correct </a:t>
            </a:r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punctuation.</a:t>
            </a:r>
            <a:endParaRPr lang="en-AU" dirty="0">
              <a:sym typeface="Century Gothic"/>
            </a:endParaRPr>
          </a:p>
          <a:p>
            <a:pPr marL="342900" lvl="0" indent="-342900">
              <a:buAutoNum type="arabicPeriod" startAt="2"/>
            </a:pPr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sentence – does it sound right? </a:t>
            </a:r>
            <a:endParaRPr dirty="0"/>
          </a:p>
        </p:txBody>
      </p:sp>
      <p:pic>
        <p:nvPicPr>
          <p:cNvPr id="26" name="Picture 25" descr="http://www.learn-it.com.au/iwb/dottedthirds.png">
            <a:extLst>
              <a:ext uri="{FF2B5EF4-FFF2-40B4-BE49-F238E27FC236}">
                <a16:creationId xmlns:a16="http://schemas.microsoft.com/office/drawing/2014/main" id="{00085272-4F04-41A2-8384-2B6DD571C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7" b="38849"/>
          <a:stretch/>
        </p:blipFill>
        <p:spPr bwMode="auto">
          <a:xfrm>
            <a:off x="261258" y="4782809"/>
            <a:ext cx="10676708" cy="139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171" y="1709469"/>
            <a:ext cx="1786431" cy="26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oogle Shape;298;p12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22128" y="4855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2886" y="74011"/>
            <a:ext cx="674079" cy="674079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3646" y="74012"/>
            <a:ext cx="674078" cy="674078"/>
          </a:xfrm>
          <a:prstGeom prst="rect">
            <a:avLst/>
          </a:prstGeom>
        </p:spPr>
      </p:pic>
      <p:sp>
        <p:nvSpPr>
          <p:cNvPr id="18" name="Google Shape;310;p12"/>
          <p:cNvSpPr txBox="1"/>
          <p:nvPr/>
        </p:nvSpPr>
        <p:spPr>
          <a:xfrm>
            <a:off x="106849" y="2551891"/>
            <a:ext cx="1915699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kumimoji="0" lang="en-A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/what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How: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01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"/>
          <p:cNvSpPr txBox="1"/>
          <p:nvPr/>
        </p:nvSpPr>
        <p:spPr>
          <a:xfrm>
            <a:off x="156741" y="1593579"/>
            <a:ext cx="31438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They </a:t>
            </a:r>
            <a:r>
              <a:rPr lang="en-AU" sz="2800" dirty="0" smtClean="0">
                <a:solidFill>
                  <a:srgbClr val="00B050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rode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.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303" name="Google Shape;303;p12"/>
          <p:cNvCxnSpPr/>
          <p:nvPr/>
        </p:nvCxnSpPr>
        <p:spPr>
          <a:xfrm>
            <a:off x="1387518" y="337359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11" name="Google Shape;311;p12"/>
          <p:cNvCxnSpPr/>
          <p:nvPr/>
        </p:nvCxnSpPr>
        <p:spPr>
          <a:xfrm>
            <a:off x="1387519" y="385023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16" name="Google Shape;316;p12"/>
          <p:cNvSpPr txBox="1"/>
          <p:nvPr/>
        </p:nvSpPr>
        <p:spPr>
          <a:xfrm>
            <a:off x="9823646" y="921977"/>
            <a:ext cx="2272560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Who/what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is the subject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What is the action? (verb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How does it happen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Where does it happen?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D06448-C578-4855-B516-AE64A2EA39EF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" name="Google Shape;303;p12">
            <a:extLst>
              <a:ext uri="{FF2B5EF4-FFF2-40B4-BE49-F238E27FC236}">
                <a16:creationId xmlns:a16="http://schemas.microsoft.com/office/drawing/2014/main" id="{2D31287E-9252-471B-B770-F043404B281B}"/>
              </a:ext>
            </a:extLst>
          </p:cNvPr>
          <p:cNvCxnSpPr/>
          <p:nvPr/>
        </p:nvCxnSpPr>
        <p:spPr>
          <a:xfrm>
            <a:off x="1481142" y="289897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4" name="Google Shape;219;p8"/>
          <p:cNvSpPr/>
          <p:nvPr/>
        </p:nvSpPr>
        <p:spPr>
          <a:xfrm>
            <a:off x="0" y="385594"/>
            <a:ext cx="8301849" cy="8309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 Answer 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questions in note form</a:t>
            </a:r>
            <a:endParaRPr dirty="0"/>
          </a:p>
          <a:p>
            <a:pPr marL="342900" lvl="0" indent="-342900">
              <a:buAutoNum type="arabicPeriod" startAt="2"/>
            </a:pPr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sentence using correct </a:t>
            </a:r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punctuation.</a:t>
            </a:r>
            <a:endParaRPr lang="en-AU" dirty="0">
              <a:sym typeface="Century Gothic"/>
            </a:endParaRPr>
          </a:p>
          <a:p>
            <a:pPr marL="342900" lvl="0" indent="-342900">
              <a:buAutoNum type="arabicPeriod" startAt="2"/>
            </a:pPr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sentence – does it sound right? </a:t>
            </a:r>
            <a:endParaRPr dirty="0"/>
          </a:p>
        </p:txBody>
      </p:sp>
      <p:pic>
        <p:nvPicPr>
          <p:cNvPr id="26" name="Picture 25" descr="http://www.learn-it.com.au/iwb/dottedthirds.png">
            <a:extLst>
              <a:ext uri="{FF2B5EF4-FFF2-40B4-BE49-F238E27FC236}">
                <a16:creationId xmlns:a16="http://schemas.microsoft.com/office/drawing/2014/main" id="{00085272-4F04-41A2-8384-2B6DD571C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7" b="38849"/>
          <a:stretch/>
        </p:blipFill>
        <p:spPr bwMode="auto">
          <a:xfrm>
            <a:off x="261258" y="4782809"/>
            <a:ext cx="10676708" cy="139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65" y="2136520"/>
            <a:ext cx="3369708" cy="224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oogle Shape;298;p12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22128" y="4855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2886" y="74011"/>
            <a:ext cx="674079" cy="674079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3646" y="74012"/>
            <a:ext cx="674078" cy="674078"/>
          </a:xfrm>
          <a:prstGeom prst="rect">
            <a:avLst/>
          </a:prstGeom>
        </p:spPr>
      </p:pic>
      <p:sp>
        <p:nvSpPr>
          <p:cNvPr id="15" name="Google Shape;310;p12"/>
          <p:cNvSpPr txBox="1"/>
          <p:nvPr/>
        </p:nvSpPr>
        <p:spPr>
          <a:xfrm>
            <a:off x="106849" y="2551891"/>
            <a:ext cx="1915699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kumimoji="0" lang="en-A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/what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How: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255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</a:t>
            </a: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</a:t>
            </a: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6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205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1414557"/>
            <a:ext cx="10553700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expand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simple sentences 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 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adverb.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126DB6-9BA9-42B6-8FAA-427FA2AA82D6}"/>
              </a:ext>
            </a:extLst>
          </p:cNvPr>
          <p:cNvSpPr txBox="1"/>
          <p:nvPr/>
        </p:nvSpPr>
        <p:spPr>
          <a:xfrm>
            <a:off x="923925" y="3540476"/>
            <a:ext cx="10553700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Expand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means to 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 more information to a sentence.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AU" sz="2800" dirty="0">
                <a:latin typeface="Century Gothic" panose="020B0502020202020204" pitchFamily="34" charset="0"/>
              </a:rPr>
              <a:t>A</a:t>
            </a:r>
            <a:r>
              <a:rPr lang="en-AU" sz="2800" b="1" dirty="0">
                <a:latin typeface="Century Gothic" panose="020B0502020202020204" pitchFamily="34" charset="0"/>
              </a:rPr>
              <a:t> verb </a:t>
            </a:r>
            <a:r>
              <a:rPr lang="en-AU" sz="2800" dirty="0">
                <a:latin typeface="Century Gothic" panose="020B0502020202020204" pitchFamily="34" charset="0"/>
              </a:rPr>
              <a:t>is </a:t>
            </a:r>
            <a:r>
              <a:rPr lang="en-AU" sz="2800" dirty="0" smtClean="0">
                <a:latin typeface="Century Gothic" panose="020B0502020202020204" pitchFamily="34" charset="0"/>
              </a:rPr>
              <a:t>an action word.</a:t>
            </a:r>
          </a:p>
          <a:p>
            <a:pPr>
              <a:defRPr/>
            </a:pPr>
            <a:r>
              <a:rPr lang="en-AU" sz="2800" dirty="0" smtClean="0">
                <a:latin typeface="Century Gothic" panose="020B0502020202020204" pitchFamily="34" charset="0"/>
              </a:rPr>
              <a:t>An </a:t>
            </a:r>
            <a:r>
              <a:rPr lang="en-AU" sz="2800" b="1" dirty="0">
                <a:latin typeface="Century Gothic" panose="020B0502020202020204" pitchFamily="34" charset="0"/>
              </a:rPr>
              <a:t>adverb</a:t>
            </a:r>
            <a:r>
              <a:rPr lang="en-AU" sz="2800" dirty="0">
                <a:latin typeface="Century Gothic" panose="020B0502020202020204" pitchFamily="34" charset="0"/>
              </a:rPr>
              <a:t> is a word that </a:t>
            </a:r>
            <a:r>
              <a:rPr lang="en-AU" sz="2800" dirty="0" smtClean="0">
                <a:latin typeface="Century Gothic" panose="020B0502020202020204" pitchFamily="34" charset="0"/>
              </a:rPr>
              <a:t>modifies or describes a verb.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12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5285" y="360031"/>
            <a:ext cx="9616659" cy="456910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>
                <a:latin typeface="Century Gothic" panose="020B0502020202020204" pitchFamily="34" charset="0"/>
              </a:rPr>
              <a:t>An adverb is a word that modifies </a:t>
            </a:r>
            <a:r>
              <a:rPr lang="en-AU" sz="1800" dirty="0" smtClean="0">
                <a:latin typeface="Century Gothic" panose="020B0502020202020204" pitchFamily="34" charset="0"/>
              </a:rPr>
              <a:t>or describes a verb</a:t>
            </a:r>
            <a:endParaRPr lang="en-AU" sz="18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422" y="2773275"/>
            <a:ext cx="9686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 </a:t>
            </a:r>
            <a:r>
              <a:rPr lang="en-AU" sz="2400" dirty="0">
                <a:latin typeface="Century Gothic" panose="020B0502020202020204" pitchFamily="34" charset="0"/>
              </a:rPr>
              <a:t>These sentences include an adverb to explain </a:t>
            </a:r>
            <a:r>
              <a:rPr lang="en-AU" sz="2400" dirty="0" smtClean="0">
                <a:latin typeface="Century Gothic" panose="020B0502020202020204" pitchFamily="34" charset="0"/>
              </a:rPr>
              <a:t>how. </a:t>
            </a:r>
            <a:endParaRPr lang="en-AU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60404" y="3708997"/>
            <a:ext cx="9531563" cy="9193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AU" b="1" dirty="0">
                <a:latin typeface="Century Gothic" panose="020B0502020202020204" pitchFamily="34" charset="0"/>
              </a:rPr>
              <a:t>The small child </a:t>
            </a:r>
            <a:r>
              <a:rPr lang="en-AU" b="1" u="sng" dirty="0">
                <a:latin typeface="Century Gothic" panose="020B0502020202020204" pitchFamily="34" charset="0"/>
              </a:rPr>
              <a:t>ran</a:t>
            </a:r>
            <a:r>
              <a:rPr lang="en-AU" b="1" dirty="0">
                <a:latin typeface="Century Gothic" panose="020B0502020202020204" pitchFamily="34" charset="0"/>
              </a:rPr>
              <a:t> happily into her mother’s arms.</a:t>
            </a:r>
          </a:p>
          <a:p>
            <a:pPr marL="457200" indent="-457200">
              <a:buAutoNum type="arabicPeriod"/>
            </a:pPr>
            <a:endParaRPr lang="en-AU" b="1" dirty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endParaRPr lang="en-AU" b="1" dirty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endParaRPr lang="en-AU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40003" y="4592817"/>
            <a:ext cx="9531563" cy="87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2.  The horrible garbage cans slowly </a:t>
            </a:r>
            <a:r>
              <a:rPr lang="en-AU" b="1" u="sng" dirty="0">
                <a:latin typeface="Century Gothic" panose="020B0502020202020204" pitchFamily="34" charset="0"/>
              </a:rPr>
              <a:t>released</a:t>
            </a:r>
            <a:r>
              <a:rPr lang="en-AU" b="1" dirty="0">
                <a:latin typeface="Century Gothic" panose="020B0502020202020204" pitchFamily="34" charset="0"/>
              </a:rPr>
              <a:t> their pungent odours into the        surrounding street 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40003" y="5586056"/>
            <a:ext cx="9750079" cy="87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3.  The umpire </a:t>
            </a:r>
            <a:r>
              <a:rPr lang="en-AU" b="1" u="sng" dirty="0">
                <a:latin typeface="Century Gothic" panose="020B0502020202020204" pitchFamily="34" charset="0"/>
              </a:rPr>
              <a:t>blew</a:t>
            </a:r>
            <a:r>
              <a:rPr lang="en-AU" b="1" dirty="0">
                <a:latin typeface="Century Gothic" panose="020B0502020202020204" pitchFamily="34" charset="0"/>
              </a:rPr>
              <a:t> his whistle loudly from behind the goal posts. 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9856662" y="4517357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C419F0-EE56-4BF8-9E73-75EF92DBF052}"/>
              </a:ext>
            </a:extLst>
          </p:cNvPr>
          <p:cNvSpPr txBox="1"/>
          <p:nvPr/>
        </p:nvSpPr>
        <p:spPr>
          <a:xfrm>
            <a:off x="10181939" y="1250631"/>
            <a:ext cx="1988664" cy="2677656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adverb in this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is the adverb used in this sentence? What does it tell us about the verb?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C60F6E-8F10-4786-A333-D6F4B0613D58}"/>
              </a:ext>
            </a:extLst>
          </p:cNvPr>
          <p:cNvSpPr/>
          <p:nvPr/>
        </p:nvSpPr>
        <p:spPr>
          <a:xfrm>
            <a:off x="3945925" y="4512866"/>
            <a:ext cx="860967" cy="4924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8E1970-3D4B-4032-AB10-93397095B414}"/>
              </a:ext>
            </a:extLst>
          </p:cNvPr>
          <p:cNvSpPr/>
          <p:nvPr/>
        </p:nvSpPr>
        <p:spPr>
          <a:xfrm>
            <a:off x="3084601" y="3667639"/>
            <a:ext cx="1031697" cy="4333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F2BAFC8-1ECD-4CEB-82D9-84B8F559FF9B}"/>
              </a:ext>
            </a:extLst>
          </p:cNvPr>
          <p:cNvSpPr/>
          <p:nvPr/>
        </p:nvSpPr>
        <p:spPr>
          <a:xfrm>
            <a:off x="3989362" y="5584864"/>
            <a:ext cx="860967" cy="3845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  <p:bldP spid="17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0702" y="3124486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   The girl screamed.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461771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  The car stopped.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429" y="3827842"/>
            <a:ext cx="1027004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The word ‘screamed’ is the verb. We don’t know </a:t>
            </a:r>
            <a:r>
              <a:rPr lang="en-A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how 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the girl screamed as no </a:t>
            </a:r>
            <a:r>
              <a:rPr lang="en-A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adverbs 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have been used. 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6457821" y="2404534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66199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an </a:t>
            </a:r>
            <a:r>
              <a:rPr lang="en-AU" sz="1400" dirty="0" smtClean="0">
                <a:latin typeface="Century Gothic" panose="020B0502020202020204" pitchFamily="34" charset="0"/>
              </a:rPr>
              <a:t>adverb </a:t>
            </a:r>
            <a:r>
              <a:rPr lang="en-AU" sz="1400" dirty="0">
                <a:latin typeface="Century Gothic" panose="020B0502020202020204" pitchFamily="34" charset="0"/>
              </a:rPr>
              <a:t>being used to expand a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4BB4CE-B037-4247-8B75-9BE035A0D72E}"/>
              </a:ext>
            </a:extLst>
          </p:cNvPr>
          <p:cNvSpPr txBox="1"/>
          <p:nvPr/>
        </p:nvSpPr>
        <p:spPr>
          <a:xfrm>
            <a:off x="334429" y="5183650"/>
            <a:ext cx="1027004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The word ‘stopped’ is the verb. We don’t know </a:t>
            </a:r>
            <a:r>
              <a:rPr lang="en-A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how 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the </a:t>
            </a:r>
            <a:r>
              <a:rPr lang="en-A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car 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stopped as no </a:t>
            </a:r>
            <a:r>
              <a:rPr lang="en-A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adverbs 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have been used. 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5285" y="360031"/>
            <a:ext cx="9616659" cy="456910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>
                <a:latin typeface="Century Gothic" panose="020B0502020202020204" pitchFamily="34" charset="0"/>
              </a:rPr>
              <a:t>An adverb is a word that modifies </a:t>
            </a:r>
            <a:r>
              <a:rPr lang="en-AU" sz="1800" dirty="0" smtClean="0">
                <a:latin typeface="Century Gothic" panose="020B0502020202020204" pitchFamily="34" charset="0"/>
              </a:rPr>
              <a:t>or describes a verb</a:t>
            </a:r>
            <a:endParaRPr lang="en-AU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09" y="594043"/>
            <a:ext cx="7310950" cy="944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Which sentence(s) are expanded to show </a:t>
            </a:r>
            <a:r>
              <a:rPr lang="en-AU" sz="2000" b="1" dirty="0">
                <a:solidFill>
                  <a:srgbClr val="FF0066"/>
                </a:solidFill>
              </a:rPr>
              <a:t>how</a:t>
            </a:r>
            <a:r>
              <a:rPr lang="en-AU" sz="2000" b="1" dirty="0"/>
              <a:t> </a:t>
            </a:r>
            <a:r>
              <a:rPr lang="en-AU" sz="2000" b="1" dirty="0" smtClean="0"/>
              <a:t>by </a:t>
            </a:r>
            <a:r>
              <a:rPr lang="en-AU" sz="2000" b="1" dirty="0"/>
              <a:t>using adverbs to describe the verb? </a:t>
            </a:r>
            <a:endParaRPr lang="en-A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72" y="204651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850" y="204651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772" y="878729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850" y="864619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845" y="89736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869" y="1687069"/>
            <a:ext cx="979999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AU" sz="1000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sz="2000" dirty="0">
                <a:latin typeface="Century Gothic" panose="020B0502020202020204" pitchFamily="34" charset="0"/>
              </a:rPr>
              <a:t>He played.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sz="2000" dirty="0">
                <a:latin typeface="Century Gothic" panose="020B0502020202020204" pitchFamily="34" charset="0"/>
              </a:rPr>
              <a:t>The silent mouse crept softly along the edge of the skirting board.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sz="2000" dirty="0">
                <a:latin typeface="Century Gothic" panose="020B0502020202020204" pitchFamily="34" charset="0"/>
              </a:rPr>
              <a:t>The colourful kite soared </a:t>
            </a:r>
            <a:r>
              <a:rPr lang="en-AU" sz="2000" dirty="0" smtClean="0">
                <a:latin typeface="Century Gothic" panose="020B0502020202020204" pitchFamily="34" charset="0"/>
              </a:rPr>
              <a:t>magnificently.</a:t>
            </a:r>
            <a:endParaRPr lang="en-AU" sz="20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sz="2000" dirty="0">
                <a:latin typeface="Century Gothic" panose="020B0502020202020204" pitchFamily="34" charset="0"/>
              </a:rPr>
              <a:t>The baby cried.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sz="2000" dirty="0">
                <a:latin typeface="Century Gothic" panose="020B0502020202020204" pitchFamily="34" charset="0"/>
              </a:rPr>
              <a:t>Sam ran. </a:t>
            </a:r>
          </a:p>
        </p:txBody>
      </p:sp>
      <p:pic>
        <p:nvPicPr>
          <p:cNvPr id="14" name="Picture 6" descr="See the source image">
            <a:extLst>
              <a:ext uri="{FF2B5EF4-FFF2-40B4-BE49-F238E27FC236}">
                <a16:creationId xmlns:a16="http://schemas.microsoft.com/office/drawing/2014/main" id="{A4737F7B-D43A-46C1-B615-BB0395EDA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2977240" y="3912272"/>
            <a:ext cx="236671" cy="2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ACCC9C18-888F-46DA-8A99-A9ADC2660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8425220" y="3057316"/>
            <a:ext cx="304900" cy="2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See the source image">
            <a:extLst>
              <a:ext uri="{FF2B5EF4-FFF2-40B4-BE49-F238E27FC236}">
                <a16:creationId xmlns:a16="http://schemas.microsoft.com/office/drawing/2014/main" id="{462287CA-B4CE-453C-80DA-61B216560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2977241" y="3393091"/>
            <a:ext cx="236671" cy="2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See the source image">
            <a:extLst>
              <a:ext uri="{FF2B5EF4-FFF2-40B4-BE49-F238E27FC236}">
                <a16:creationId xmlns:a16="http://schemas.microsoft.com/office/drawing/2014/main" id="{231EA62A-751D-4809-8216-08C049FEE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2418093" y="2067967"/>
            <a:ext cx="236671" cy="2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56DE0E5E-D439-4149-BACA-C1B9ECDFA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8971625" y="2518284"/>
            <a:ext cx="304900" cy="2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DACCCCD-5E4D-488C-9802-BDDCF4A3C6F5}"/>
              </a:ext>
            </a:extLst>
          </p:cNvPr>
          <p:cNvSpPr txBox="1"/>
          <p:nvPr/>
        </p:nvSpPr>
        <p:spPr>
          <a:xfrm>
            <a:off x="10134199" y="864619"/>
            <a:ext cx="198866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it/ isn’t it a an example of an adverb being used to describe a verb.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is the verb being described?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6024581"/>
            <a:ext cx="9616659" cy="456910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>
                <a:latin typeface="Century Gothic" panose="020B0502020202020204" pitchFamily="34" charset="0"/>
              </a:rPr>
              <a:t>An adverb is a word that modifies </a:t>
            </a:r>
            <a:r>
              <a:rPr lang="en-AU" sz="1800" dirty="0" smtClean="0">
                <a:latin typeface="Century Gothic" panose="020B0502020202020204" pitchFamily="34" charset="0"/>
              </a:rPr>
              <a:t>or describes a verb</a:t>
            </a:r>
            <a:endParaRPr lang="en-AU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1374455" y="5103653"/>
            <a:ext cx="89877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</a:t>
            </a:r>
            <a:r>
              <a:rPr lang="en-AU" sz="2600" dirty="0" smtClean="0">
                <a:latin typeface="Century Gothic" panose="020B0502020202020204" pitchFamily="34" charset="0"/>
              </a:rPr>
              <a:t>girl </a:t>
            </a:r>
            <a:r>
              <a:rPr lang="en-AU" sz="2600" dirty="0">
                <a:latin typeface="Century Gothic" panose="020B0502020202020204" pitchFamily="34" charset="0"/>
              </a:rPr>
              <a:t>screamed loudly down the slide.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92276"/>
            <a:ext cx="674078" cy="674078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254" y="90368"/>
            <a:ext cx="674079" cy="6740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9BB9A-C829-4A2B-AF8A-4F58B923EE07}"/>
              </a:ext>
            </a:extLst>
          </p:cNvPr>
          <p:cNvSpPr txBox="1"/>
          <p:nvPr/>
        </p:nvSpPr>
        <p:spPr>
          <a:xfrm>
            <a:off x="10232949" y="896688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is the adverb </a:t>
            </a:r>
            <a:r>
              <a:rPr lang="en-AU" sz="1400" dirty="0">
                <a:latin typeface="Century Gothic" panose="020B0502020202020204" pitchFamily="34" charset="0"/>
              </a:rPr>
              <a:t>in this sentence</a:t>
            </a:r>
            <a:r>
              <a:rPr lang="en-AU" sz="1400" dirty="0" smtClean="0">
                <a:latin typeface="Century Gothic" panose="020B0502020202020204" pitchFamily="34" charset="0"/>
              </a:rPr>
              <a:t>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E1CD9D-907E-4AC2-BC82-9AD11BB14768}"/>
              </a:ext>
            </a:extLst>
          </p:cNvPr>
          <p:cNvSpPr txBox="1"/>
          <p:nvPr/>
        </p:nvSpPr>
        <p:spPr>
          <a:xfrm>
            <a:off x="5045293" y="2859915"/>
            <a:ext cx="3727727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AU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:    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at the dentist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in the car   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down the slide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3D8B89-15B6-4D61-83A6-BE46F37B5E05}"/>
              </a:ext>
            </a:extLst>
          </p:cNvPr>
          <p:cNvSpPr txBox="1"/>
          <p:nvPr/>
        </p:nvSpPr>
        <p:spPr>
          <a:xfrm>
            <a:off x="349930" y="2895059"/>
            <a:ext cx="3727727" cy="156966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How</a:t>
            </a:r>
            <a:r>
              <a:rPr lang="en-AU" sz="24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:    </a:t>
            </a:r>
            <a:endParaRPr lang="en-AU" sz="2400" dirty="0">
              <a:solidFill>
                <a:srgbClr val="FF0066"/>
              </a:solidFill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             loudly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      shrilly     piercingly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40347F-006C-4FA7-9A5A-4669DF9B2BDC}"/>
              </a:ext>
            </a:extLst>
          </p:cNvPr>
          <p:cNvSpPr/>
          <p:nvPr/>
        </p:nvSpPr>
        <p:spPr>
          <a:xfrm>
            <a:off x="154907" y="1970449"/>
            <a:ext cx="58408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girl screamed.          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4C174DD-77AD-473D-80E4-494B222F85AE}"/>
              </a:ext>
            </a:extLst>
          </p:cNvPr>
          <p:cNvSpPr/>
          <p:nvPr/>
        </p:nvSpPr>
        <p:spPr>
          <a:xfrm>
            <a:off x="1374455" y="1935304"/>
            <a:ext cx="1733004" cy="56273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45EB44-6957-4764-A0BC-12A061537A8A}"/>
              </a:ext>
            </a:extLst>
          </p:cNvPr>
          <p:cNvSpPr/>
          <p:nvPr/>
        </p:nvSpPr>
        <p:spPr>
          <a:xfrm>
            <a:off x="0" y="369331"/>
            <a:ext cx="8858465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</a:t>
            </a:r>
            <a:r>
              <a:rPr lang="en-A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verbs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Choose the best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word(s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20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Say the sentence.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9" grpId="0" animBg="1"/>
      <p:bldP spid="32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2907" y="5247397"/>
            <a:ext cx="11459083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The </a:t>
            </a: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car </a:t>
            </a:r>
            <a:r>
              <a:rPr lang="en-AU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abruptly stopped </a:t>
            </a:r>
            <a:r>
              <a:rPr kumimoji="0" lang="en-AU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in the middle of the parking lot</a:t>
            </a: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E1CD9D-907E-4AC2-BC82-9AD11BB14768}"/>
              </a:ext>
            </a:extLst>
          </p:cNvPr>
          <p:cNvSpPr txBox="1"/>
          <p:nvPr/>
        </p:nvSpPr>
        <p:spPr>
          <a:xfrm>
            <a:off x="4330951" y="2866866"/>
            <a:ext cx="5361451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 the traffic lights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at the side of the road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against the curb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  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the middle of the parking lot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3D8B89-15B6-4D61-83A6-BE46F37B5E05}"/>
              </a:ext>
            </a:extLst>
          </p:cNvPr>
          <p:cNvSpPr txBox="1"/>
          <p:nvPr/>
        </p:nvSpPr>
        <p:spPr>
          <a:xfrm>
            <a:off x="252907" y="2767878"/>
            <a:ext cx="3483070" cy="1600438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    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suddenly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unexpectedly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abruptly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safely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E270F70B-3555-4FAA-8428-C5FB53DAA671}"/>
              </a:ext>
            </a:extLst>
          </p:cNvPr>
          <p:cNvSpPr txBox="1">
            <a:spLocks/>
          </p:cNvSpPr>
          <p:nvPr/>
        </p:nvSpPr>
        <p:spPr>
          <a:xfrm>
            <a:off x="154907" y="1747840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The car stopped.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00B7316-2E0F-42FB-BA0E-415E8D4FFA6F}"/>
              </a:ext>
            </a:extLst>
          </p:cNvPr>
          <p:cNvSpPr/>
          <p:nvPr/>
        </p:nvSpPr>
        <p:spPr>
          <a:xfrm>
            <a:off x="1498714" y="1699383"/>
            <a:ext cx="1444299" cy="54838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9BB9A-C829-4A2B-AF8A-4F58B923EE07}"/>
              </a:ext>
            </a:extLst>
          </p:cNvPr>
          <p:cNvSpPr txBox="1"/>
          <p:nvPr/>
        </p:nvSpPr>
        <p:spPr>
          <a:xfrm>
            <a:off x="10232949" y="896688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is the adverb </a:t>
            </a:r>
            <a:r>
              <a:rPr lang="en-AU" sz="1400" dirty="0">
                <a:latin typeface="Century Gothic" panose="020B0502020202020204" pitchFamily="34" charset="0"/>
              </a:rPr>
              <a:t>in this sentence</a:t>
            </a:r>
            <a:r>
              <a:rPr lang="en-AU" sz="1400" dirty="0" smtClean="0">
                <a:latin typeface="Century Gothic" panose="020B0502020202020204" pitchFamily="34" charset="0"/>
              </a:rPr>
              <a:t>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45EB44-6957-4764-A0BC-12A061537A8A}"/>
              </a:ext>
            </a:extLst>
          </p:cNvPr>
          <p:cNvSpPr/>
          <p:nvPr/>
        </p:nvSpPr>
        <p:spPr>
          <a:xfrm>
            <a:off x="0" y="369331"/>
            <a:ext cx="8858465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</a:t>
            </a:r>
            <a:r>
              <a:rPr lang="en-AU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verbs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Choose the best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word(s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2000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Say the sentence.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3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  <p:bldP spid="19" grpId="0" animBg="1"/>
      <p:bldP spid="32" grpId="0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3187</TotalTime>
  <Words>1159</Words>
  <Application>Microsoft Office PowerPoint</Application>
  <PresentationFormat>Widescreen</PresentationFormat>
  <Paragraphs>227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Rounded MT Bold</vt:lpstr>
      <vt:lpstr>Calibri</vt:lpstr>
      <vt:lpstr>Century Gothic</vt:lpstr>
      <vt:lpstr>Comic Sans MS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149</cp:revision>
  <dcterms:created xsi:type="dcterms:W3CDTF">2021-08-04T08:19:39Z</dcterms:created>
  <dcterms:modified xsi:type="dcterms:W3CDTF">2022-07-25T06:14:46Z</dcterms:modified>
</cp:coreProperties>
</file>