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5" r:id="rId3"/>
    <p:sldId id="271" r:id="rId4"/>
    <p:sldId id="283" r:id="rId5"/>
    <p:sldId id="272" r:id="rId6"/>
    <p:sldId id="273" r:id="rId7"/>
    <p:sldId id="284" r:id="rId8"/>
    <p:sldId id="276" r:id="rId9"/>
    <p:sldId id="277" r:id="rId10"/>
    <p:sldId id="285" r:id="rId11"/>
    <p:sldId id="278" r:id="rId12"/>
    <p:sldId id="286" r:id="rId13"/>
    <p:sldId id="288" r:id="rId14"/>
    <p:sldId id="289" r:id="rId15"/>
    <p:sldId id="292" r:id="rId16"/>
    <p:sldId id="290" r:id="rId17"/>
    <p:sldId id="293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5C8AF46-24CD-457C-9F99-8251FB7CF17D}" type="datetimeFigureOut">
              <a:rPr lang="en-AU" smtClean="0"/>
              <a:pPr/>
              <a:t>19/02/2023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ECEF65E-7216-442D-9C96-F4680AC2624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580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F4ECF-D87B-41B7-9F78-C7F743A62BD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1957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F4ECF-D87B-41B7-9F78-C7F743A62BD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148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19/02/2023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3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1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</a:p>
          <a:p>
            <a:pPr algn="l"/>
            <a:r>
              <a:rPr lang="en-AU" dirty="0"/>
              <a:t>-Identify the subject and verb within a simple sentence</a:t>
            </a:r>
          </a:p>
          <a:p>
            <a:pPr algn="l"/>
            <a:r>
              <a:rPr lang="en-AU" dirty="0"/>
              <a:t>-Convert fragments to sentences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Stephanie Le Lievre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84" y="1437773"/>
            <a:ext cx="902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Century Gothic" panose="020B0502020202020204" pitchFamily="34" charset="0"/>
              </a:rPr>
              <a:t>the door swang open</a:t>
            </a:r>
          </a:p>
        </p:txBody>
      </p:sp>
      <p:pic>
        <p:nvPicPr>
          <p:cNvPr id="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571477" y="1561846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8034" y="1979665"/>
            <a:ext cx="902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door swang open.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034" y="2914698"/>
            <a:ext cx="902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Century Gothic" panose="020B0502020202020204" pitchFamily="34" charset="0"/>
              </a:rPr>
              <a:t>tricked her</a:t>
            </a:r>
          </a:p>
        </p:txBody>
      </p:sp>
      <p:pic>
        <p:nvPicPr>
          <p:cNvPr id="10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3765871" y="2898344"/>
            <a:ext cx="678007" cy="6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2849" y="4061742"/>
            <a:ext cx="902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Century Gothic" panose="020B0502020202020204" pitchFamily="34" charset="0"/>
              </a:rPr>
              <a:t>I rode my bike</a:t>
            </a:r>
          </a:p>
        </p:txBody>
      </p:sp>
      <p:pic>
        <p:nvPicPr>
          <p:cNvPr id="13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3685940" y="4042045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2849" y="4616099"/>
            <a:ext cx="902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rode my bike.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849" y="5476980"/>
            <a:ext cx="902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Century Gothic" panose="020B0502020202020204" pitchFamily="34" charset="0"/>
              </a:rPr>
              <a:t>the other day </a:t>
            </a:r>
          </a:p>
        </p:txBody>
      </p:sp>
      <p:pic>
        <p:nvPicPr>
          <p:cNvPr id="16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3765872" y="5523173"/>
            <a:ext cx="678007" cy="6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0"/>
            <a:ext cx="360045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</a:t>
            </a:r>
          </a:p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Re-explanation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03336" y="881699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 a complete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 a fragment? What’s missing?</a:t>
            </a:r>
          </a:p>
        </p:txBody>
      </p:sp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710674"/>
            <a:ext cx="8728490" cy="7019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Sentence or fragment? Punctuation has not been included (it gives the game away!)</a:t>
            </a:r>
          </a:p>
        </p:txBody>
      </p:sp>
    </p:spTree>
    <p:extLst>
      <p:ext uri="{BB962C8B-B14F-4D97-AF65-F5344CB8AC3E}">
        <p14:creationId xmlns:p14="http://schemas.microsoft.com/office/powerpoint/2010/main" val="102864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723" y="2982951"/>
            <a:ext cx="902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Century Gothic" panose="020B0502020202020204" pitchFamily="34" charset="0"/>
              </a:rPr>
              <a:t>crept past the cat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534" y="3993462"/>
            <a:ext cx="10643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little mouse crept past the cat.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49751" y="571519"/>
            <a:ext cx="8728490" cy="7019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Convert the fragment into a complete sentence.</a:t>
            </a:r>
          </a:p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Edit for correct punctuation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03336" y="881699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 a fragment? What’s missing?</a:t>
            </a: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7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723" y="2982951"/>
            <a:ext cx="902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Century Gothic" panose="020B0502020202020204" pitchFamily="34" charset="0"/>
              </a:rPr>
              <a:t>the mysterious noise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534" y="3993462"/>
            <a:ext cx="11142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mysterious noise was coming from the back shed.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03336" y="881699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 a fragment? What’s missing?</a:t>
            </a:r>
          </a:p>
        </p:txBody>
      </p:sp>
      <p:pic>
        <p:nvPicPr>
          <p:cNvPr id="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426" y="39504"/>
            <a:ext cx="674079" cy="674079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284" y="8490"/>
            <a:ext cx="674078" cy="67407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518" y="41974"/>
            <a:ext cx="674078" cy="6740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3622" y="8489"/>
            <a:ext cx="674079" cy="674079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49751" y="571519"/>
            <a:ext cx="8728490" cy="7019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Convert the fragment into a complete sentence.</a:t>
            </a:r>
          </a:p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Edit for correct punctuation </a:t>
            </a:r>
          </a:p>
        </p:txBody>
      </p:sp>
    </p:spTree>
    <p:extLst>
      <p:ext uri="{BB962C8B-B14F-4D97-AF65-F5344CB8AC3E}">
        <p14:creationId xmlns:p14="http://schemas.microsoft.com/office/powerpoint/2010/main" val="42042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723" y="2982951"/>
            <a:ext cx="902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Century Gothic" panose="020B0502020202020204" pitchFamily="34" charset="0"/>
              </a:rPr>
              <a:t>studied for the Maths 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534" y="3993462"/>
            <a:ext cx="10643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students studied for the Maths test.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03336" y="881699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 a fragment? What’s missing?</a:t>
            </a:r>
          </a:p>
        </p:txBody>
      </p:sp>
      <p:pic>
        <p:nvPicPr>
          <p:cNvPr id="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426" y="39504"/>
            <a:ext cx="674079" cy="674079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284" y="8490"/>
            <a:ext cx="674078" cy="67407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518" y="41974"/>
            <a:ext cx="674078" cy="6740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3622" y="8489"/>
            <a:ext cx="674079" cy="674079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49751" y="571519"/>
            <a:ext cx="8728490" cy="7019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Convert the fragment into a complete sentence.</a:t>
            </a:r>
          </a:p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Edit for correct punctuation </a:t>
            </a:r>
          </a:p>
        </p:txBody>
      </p:sp>
    </p:spTree>
    <p:extLst>
      <p:ext uri="{BB962C8B-B14F-4D97-AF65-F5344CB8AC3E}">
        <p14:creationId xmlns:p14="http://schemas.microsoft.com/office/powerpoint/2010/main" val="4603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723" y="2982951"/>
            <a:ext cx="10851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Century Gothic" panose="020B0502020202020204" pitchFamily="34" charset="0"/>
              </a:rPr>
              <a:t>coughed all over the doctor’s desk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534" y="3993462"/>
            <a:ext cx="11757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sick child coughed all over the doctor’s desk.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03336" y="881699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 a fragment? What’s missing?</a:t>
            </a:r>
          </a:p>
        </p:txBody>
      </p:sp>
      <p:pic>
        <p:nvPicPr>
          <p:cNvPr id="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426" y="39504"/>
            <a:ext cx="674079" cy="674079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284" y="8490"/>
            <a:ext cx="674078" cy="67407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518" y="41974"/>
            <a:ext cx="674078" cy="6740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3622" y="8489"/>
            <a:ext cx="674079" cy="674079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49751" y="571519"/>
            <a:ext cx="8728490" cy="7019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Convert the fragment into a complete sentence.</a:t>
            </a:r>
          </a:p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Edit for correct punctuation </a:t>
            </a:r>
          </a:p>
        </p:txBody>
      </p:sp>
    </p:spTree>
    <p:extLst>
      <p:ext uri="{BB962C8B-B14F-4D97-AF65-F5344CB8AC3E}">
        <p14:creationId xmlns:p14="http://schemas.microsoft.com/office/powerpoint/2010/main" val="3483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534" y="3046361"/>
            <a:ext cx="10851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Century Gothic" panose="020B0502020202020204" pitchFamily="34" charset="0"/>
              </a:rPr>
              <a:t>across the field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534" y="3993462"/>
            <a:ext cx="11757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horse galloped across the field.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03336" y="881699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 a fragment? What’s missing?</a:t>
            </a:r>
          </a:p>
        </p:txBody>
      </p:sp>
      <p:pic>
        <p:nvPicPr>
          <p:cNvPr id="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426" y="39504"/>
            <a:ext cx="674079" cy="674079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284" y="8490"/>
            <a:ext cx="674078" cy="67407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518" y="41974"/>
            <a:ext cx="674078" cy="6740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3622" y="8489"/>
            <a:ext cx="674079" cy="674079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49751" y="571519"/>
            <a:ext cx="8728490" cy="7019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Convert the fragment into a complete sentence.</a:t>
            </a:r>
          </a:p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Edit for correct punctuation </a:t>
            </a:r>
          </a:p>
        </p:txBody>
      </p:sp>
    </p:spTree>
    <p:extLst>
      <p:ext uri="{BB962C8B-B14F-4D97-AF65-F5344CB8AC3E}">
        <p14:creationId xmlns:p14="http://schemas.microsoft.com/office/powerpoint/2010/main" val="300949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534" y="3046361"/>
            <a:ext cx="10851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Century Gothic" panose="020B0502020202020204" pitchFamily="34" charset="0"/>
              </a:rPr>
              <a:t>she laughed at the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534" y="3993462"/>
            <a:ext cx="11757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She laughed at the television show.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03336" y="881699"/>
            <a:ext cx="198866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 a fragment? What’s missing? There is a subject and verb in this fragment, but it is an incomplete sentence. Why?</a:t>
            </a:r>
          </a:p>
        </p:txBody>
      </p:sp>
      <p:pic>
        <p:nvPicPr>
          <p:cNvPr id="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426" y="39504"/>
            <a:ext cx="674079" cy="674079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284" y="8490"/>
            <a:ext cx="674078" cy="67407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518" y="41974"/>
            <a:ext cx="674078" cy="6740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3622" y="8489"/>
            <a:ext cx="674079" cy="674079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49751" y="571519"/>
            <a:ext cx="8728490" cy="7019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Convert the fragment into a complete sentence.</a:t>
            </a:r>
          </a:p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Edit for correct punctuation </a:t>
            </a:r>
          </a:p>
        </p:txBody>
      </p:sp>
    </p:spTree>
    <p:extLst>
      <p:ext uri="{BB962C8B-B14F-4D97-AF65-F5344CB8AC3E}">
        <p14:creationId xmlns:p14="http://schemas.microsoft.com/office/powerpoint/2010/main" val="10402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534" y="3046361"/>
            <a:ext cx="10851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Century Gothic" panose="020B0502020202020204" pitchFamily="34" charset="0"/>
              </a:rPr>
              <a:t>the elegant dancers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534" y="3993462"/>
            <a:ext cx="11757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elegant dancers performed for the crowd.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03336" y="881699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 a fragment? What’s missing?</a:t>
            </a:r>
          </a:p>
        </p:txBody>
      </p:sp>
      <p:pic>
        <p:nvPicPr>
          <p:cNvPr id="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426" y="39504"/>
            <a:ext cx="674079" cy="674079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284" y="8490"/>
            <a:ext cx="674078" cy="67407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518" y="41974"/>
            <a:ext cx="674078" cy="6740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3622" y="8489"/>
            <a:ext cx="674079" cy="674079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49751" y="571519"/>
            <a:ext cx="8728490" cy="7019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Convert the fragment into a complete sentence.</a:t>
            </a:r>
          </a:p>
          <a:p>
            <a:pPr marL="457200" indent="-457200"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Edit for correct punctuation </a:t>
            </a:r>
          </a:p>
        </p:txBody>
      </p:sp>
    </p:spTree>
    <p:extLst>
      <p:ext uri="{BB962C8B-B14F-4D97-AF65-F5344CB8AC3E}">
        <p14:creationId xmlns:p14="http://schemas.microsoft.com/office/powerpoint/2010/main" val="312821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502631"/>
            <a:ext cx="8728490" cy="15565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Complete the worksheet independently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For every fragment you find, convert it into a sentence and edit for correct punctuation.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For every sentence, write it out again with correct punctuation. 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38035" y="1795332"/>
            <a:ext cx="11845504" cy="1162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85" y="2212209"/>
            <a:ext cx="3486632" cy="4529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263" y="2571573"/>
            <a:ext cx="3773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Download TWR template from the website. 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319" y="96449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5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139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859" y="2282190"/>
            <a:ext cx="10553700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to:</a:t>
            </a:r>
          </a:p>
          <a:p>
            <a:r>
              <a:rPr lang="en-AU" sz="2800" dirty="0">
                <a:latin typeface="Century Gothic" panose="020B0502020202020204" pitchFamily="34" charset="0"/>
              </a:rPr>
              <a:t>-Identify the subject and verb within a simple sentence</a:t>
            </a:r>
          </a:p>
          <a:p>
            <a:r>
              <a:rPr lang="en-AU" sz="2800" dirty="0">
                <a:latin typeface="Century Gothic" panose="020B0502020202020204" pitchFamily="34" charset="0"/>
              </a:rPr>
              <a:t>-Convert fragments to sentences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6541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9010" y="2289299"/>
            <a:ext cx="5435541" cy="378565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Does it…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make sense? 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have a subject?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have a verb?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begin with a capital letter?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end with a full stop, exclamation 	mark or question mark?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83" y="3440378"/>
            <a:ext cx="540000" cy="54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37" y="4135472"/>
            <a:ext cx="540000" cy="54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37" y="4772876"/>
            <a:ext cx="540000" cy="54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37" y="5466780"/>
            <a:ext cx="540000" cy="54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83" y="2810736"/>
            <a:ext cx="540000" cy="540000"/>
          </a:xfrm>
          <a:prstGeom prst="rect">
            <a:avLst/>
          </a:prstGeom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49750" y="571519"/>
            <a:ext cx="8894801" cy="129718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A sentence is a group of words that makes sense by itself.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has a subject (what/who the sentence is about) and a verb (what the subject does, is or has).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starts with a capital and ends with a punctuation mark.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7677" y="153807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0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787" y="2104629"/>
            <a:ext cx="109506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latin typeface="Century Gothic" panose="020B0502020202020204" pitchFamily="34" charset="0"/>
              </a:rPr>
              <a:t>Subject:</a:t>
            </a:r>
          </a:p>
          <a:p>
            <a:r>
              <a:rPr lang="en-AU" sz="4000" b="1" dirty="0">
                <a:solidFill>
                  <a:srgbClr val="001BA0"/>
                </a:solidFill>
                <a:latin typeface="Century Gothic" panose="020B0502020202020204" pitchFamily="34" charset="0"/>
              </a:rPr>
              <a:t>Tells WHO or WHAT the sentence is about</a:t>
            </a:r>
            <a:r>
              <a:rPr lang="en-AU" sz="4000" dirty="0">
                <a:solidFill>
                  <a:srgbClr val="001BA0"/>
                </a:solidFill>
                <a:latin typeface="Century Gothic" panose="020B0502020202020204" pitchFamily="34" charset="0"/>
              </a:rPr>
              <a:t>.</a:t>
            </a:r>
            <a:endParaRPr lang="en-AU" sz="4000" dirty="0">
              <a:latin typeface="Century Gothic" panose="020B0502020202020204" pitchFamily="34" charset="0"/>
            </a:endParaRPr>
          </a:p>
          <a:p>
            <a:endParaRPr lang="en-AU" sz="4000" dirty="0">
              <a:latin typeface="Century Gothic" panose="020B0502020202020204" pitchFamily="34" charset="0"/>
            </a:endParaRPr>
          </a:p>
          <a:p>
            <a:r>
              <a:rPr lang="en-AU" sz="4000" b="1" dirty="0">
                <a:latin typeface="Century Gothic" panose="020B0502020202020204" pitchFamily="34" charset="0"/>
              </a:rPr>
              <a:t>Predicate:</a:t>
            </a:r>
          </a:p>
          <a:p>
            <a:r>
              <a:rPr lang="en-AU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Tells what the subject DOES or IS and contains the verb.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49750" y="571519"/>
            <a:ext cx="8005283" cy="874896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sentence must contain at least one clause.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clause must contain a subject and a verb.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109" y="103469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562" y="118035"/>
            <a:ext cx="693813" cy="679158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879" y="2405857"/>
            <a:ext cx="109024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600" dirty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3600" u="sng" dirty="0">
                <a:latin typeface="Century Gothic" panose="020B0502020202020204" pitchFamily="34" charset="0"/>
              </a:rPr>
              <a:t>The little mouse</a:t>
            </a:r>
            <a:r>
              <a:rPr lang="en-AU" sz="3600" dirty="0">
                <a:latin typeface="Century Gothic" panose="020B0502020202020204" pitchFamily="34" charset="0"/>
              </a:rPr>
              <a:t> </a:t>
            </a:r>
            <a:r>
              <a:rPr lang="en-AU" sz="3600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ran</a:t>
            </a:r>
            <a:r>
              <a:rPr lang="en-AU" sz="3600" u="sng" dirty="0">
                <a:latin typeface="Century Gothic" panose="020B0502020202020204" pitchFamily="34" charset="0"/>
              </a:rPr>
              <a:t> quickly past the cat</a:t>
            </a:r>
            <a:r>
              <a:rPr lang="en-AU" sz="3600" dirty="0">
                <a:latin typeface="Century Gothic" panose="020B0502020202020204" pitchFamily="34" charset="0"/>
              </a:rPr>
              <a:t>.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3600" u="sng" dirty="0">
                <a:latin typeface="Century Gothic" panose="020B0502020202020204" pitchFamily="34" charset="0"/>
              </a:rPr>
              <a:t>The lazy boy</a:t>
            </a:r>
            <a:r>
              <a:rPr lang="en-AU" sz="3600" dirty="0">
                <a:latin typeface="Century Gothic" panose="020B0502020202020204" pitchFamily="34" charset="0"/>
              </a:rPr>
              <a:t> </a:t>
            </a:r>
            <a:r>
              <a:rPr lang="en-AU" sz="3600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snored</a:t>
            </a:r>
            <a:r>
              <a:rPr lang="en-AU" sz="3600" u="sng" dirty="0">
                <a:latin typeface="Century Gothic" panose="020B0502020202020204" pitchFamily="34" charset="0"/>
              </a:rPr>
              <a:t> loudly in his comfy bed</a:t>
            </a:r>
            <a:r>
              <a:rPr lang="en-AU" sz="3600" dirty="0">
                <a:latin typeface="Century Gothic" panose="020B0502020202020204" pitchFamily="34" charset="0"/>
              </a:rPr>
              <a:t>.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3600" u="sng" dirty="0">
                <a:latin typeface="Century Gothic" panose="020B0502020202020204" pitchFamily="34" charset="0"/>
              </a:rPr>
              <a:t>The tall lady</a:t>
            </a:r>
            <a:r>
              <a:rPr lang="en-AU" sz="3600" dirty="0">
                <a:latin typeface="Century Gothic" panose="020B0502020202020204" pitchFamily="34" charset="0"/>
              </a:rPr>
              <a:t> </a:t>
            </a:r>
            <a:r>
              <a:rPr lang="en-AU" sz="3600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walked</a:t>
            </a:r>
            <a:r>
              <a:rPr lang="en-AU" sz="3600" u="sng" dirty="0">
                <a:latin typeface="Century Gothic" panose="020B0502020202020204" pitchFamily="34" charset="0"/>
              </a:rPr>
              <a:t> briskly to the library</a:t>
            </a:r>
            <a:r>
              <a:rPr lang="en-AU" sz="3600" dirty="0"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20093" y="4079518"/>
            <a:ext cx="3203762" cy="581948"/>
            <a:chOff x="948600" y="3401977"/>
            <a:chExt cx="2642717" cy="581948"/>
          </a:xfrm>
        </p:grpSpPr>
        <p:sp>
          <p:nvSpPr>
            <p:cNvPr id="10" name="Right Brace 9"/>
            <p:cNvSpPr/>
            <p:nvPr/>
          </p:nvSpPr>
          <p:spPr>
            <a:xfrm rot="5400000">
              <a:off x="2172292" y="2178285"/>
              <a:ext cx="195333" cy="2642717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58458" y="3614593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Century Gothic" panose="020B0502020202020204" pitchFamily="34" charset="0"/>
                </a:rPr>
                <a:t>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7373" y="5209957"/>
            <a:ext cx="2569900" cy="571280"/>
            <a:chOff x="875880" y="4532416"/>
            <a:chExt cx="2148674" cy="571280"/>
          </a:xfrm>
        </p:grpSpPr>
        <p:sp>
          <p:nvSpPr>
            <p:cNvPr id="11" name="Right Brace 10"/>
            <p:cNvSpPr/>
            <p:nvPr/>
          </p:nvSpPr>
          <p:spPr>
            <a:xfrm rot="5400000">
              <a:off x="1834965" y="3573331"/>
              <a:ext cx="230504" cy="214867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51981" y="4734364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Century Gothic" panose="020B0502020202020204" pitchFamily="34" charset="0"/>
                </a:rPr>
                <a:t>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7372" y="6375567"/>
            <a:ext cx="2495085" cy="525442"/>
            <a:chOff x="875880" y="5698026"/>
            <a:chExt cx="2048190" cy="525442"/>
          </a:xfrm>
        </p:grpSpPr>
        <p:sp>
          <p:nvSpPr>
            <p:cNvPr id="12" name="Right Brace 11"/>
            <p:cNvSpPr/>
            <p:nvPr/>
          </p:nvSpPr>
          <p:spPr>
            <a:xfrm rot="5400000">
              <a:off x="1814869" y="4759037"/>
              <a:ext cx="170212" cy="204819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88475" y="5854136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Century Gothic" panose="020B0502020202020204" pitchFamily="34" charset="0"/>
                </a:rPr>
                <a:t>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20992" y="4121358"/>
            <a:ext cx="5147946" cy="524473"/>
            <a:chOff x="3836528" y="3442170"/>
            <a:chExt cx="4272491" cy="524473"/>
          </a:xfrm>
        </p:grpSpPr>
        <p:sp>
          <p:nvSpPr>
            <p:cNvPr id="18" name="Right Brace 17"/>
            <p:cNvSpPr/>
            <p:nvPr/>
          </p:nvSpPr>
          <p:spPr>
            <a:xfrm rot="5400000">
              <a:off x="5886562" y="1392136"/>
              <a:ext cx="172424" cy="427249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69295" y="3597311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Century Gothic" panose="020B0502020202020204" pitchFamily="34" charset="0"/>
                </a:rPr>
                <a:t>P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22030" y="5191663"/>
            <a:ext cx="6736370" cy="523812"/>
            <a:chOff x="3239624" y="4533393"/>
            <a:chExt cx="5482344" cy="523812"/>
          </a:xfrm>
        </p:grpSpPr>
        <p:sp>
          <p:nvSpPr>
            <p:cNvPr id="19" name="Right Brace 18"/>
            <p:cNvSpPr/>
            <p:nvPr/>
          </p:nvSpPr>
          <p:spPr>
            <a:xfrm rot="5400000">
              <a:off x="5880310" y="1892707"/>
              <a:ext cx="200971" cy="548234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91418" y="4687873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Century Gothic" panose="020B0502020202020204" pitchFamily="34" charset="0"/>
                </a:rPr>
                <a:t>P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4135" y="6359879"/>
            <a:ext cx="5834804" cy="498121"/>
            <a:chOff x="3096563" y="5682647"/>
            <a:chExt cx="5102891" cy="498121"/>
          </a:xfrm>
        </p:grpSpPr>
        <p:sp>
          <p:nvSpPr>
            <p:cNvPr id="20" name="Right Brace 19"/>
            <p:cNvSpPr/>
            <p:nvPr/>
          </p:nvSpPr>
          <p:spPr>
            <a:xfrm rot="5400000">
              <a:off x="5555213" y="3223997"/>
              <a:ext cx="185592" cy="510289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54797" y="5811436"/>
              <a:ext cx="62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Century Gothic" panose="020B0502020202020204" pitchFamily="34" charset="0"/>
                </a:rPr>
                <a:t>P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0574789" y="5793013"/>
            <a:ext cx="1587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S: Subject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P: Predicate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-7451" y="1327284"/>
            <a:ext cx="8012734" cy="1323439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AU" sz="1600" b="1" dirty="0">
                <a:latin typeface="Century Gothic" panose="020B0502020202020204" pitchFamily="34" charset="0"/>
              </a:rPr>
              <a:t>Subject:</a:t>
            </a:r>
          </a:p>
          <a:p>
            <a:r>
              <a:rPr lang="en-AU" sz="1600" b="1" dirty="0">
                <a:solidFill>
                  <a:srgbClr val="001BA0"/>
                </a:solidFill>
                <a:latin typeface="Century Gothic" panose="020B0502020202020204" pitchFamily="34" charset="0"/>
              </a:rPr>
              <a:t>Tells WHO or WHAT the sentence is about</a:t>
            </a:r>
            <a:r>
              <a:rPr lang="en-AU" sz="1600" dirty="0">
                <a:solidFill>
                  <a:srgbClr val="001BA0"/>
                </a:solidFill>
                <a:latin typeface="Century Gothic" panose="020B0502020202020204" pitchFamily="34" charset="0"/>
              </a:rPr>
              <a:t>.</a:t>
            </a:r>
            <a:endParaRPr lang="en-AU" sz="1600" dirty="0">
              <a:latin typeface="Century Gothic" panose="020B0502020202020204" pitchFamily="34" charset="0"/>
            </a:endParaRPr>
          </a:p>
          <a:p>
            <a:endParaRPr lang="en-AU" sz="1600" dirty="0">
              <a:latin typeface="Century Gothic" panose="020B0502020202020204" pitchFamily="34" charset="0"/>
            </a:endParaRPr>
          </a:p>
          <a:p>
            <a:r>
              <a:rPr lang="en-AU" sz="1600" b="1" dirty="0">
                <a:latin typeface="Century Gothic" panose="020B0502020202020204" pitchFamily="34" charset="0"/>
              </a:rPr>
              <a:t>Predicate:</a:t>
            </a:r>
          </a:p>
          <a:p>
            <a:r>
              <a:rPr lang="en-AU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Tells what the subject DOES or IS and contains the verb.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6796" y="2919468"/>
            <a:ext cx="5634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 of a complete sentence </a:t>
            </a:r>
          </a:p>
        </p:txBody>
      </p:sp>
      <p:pic>
        <p:nvPicPr>
          <p:cNvPr id="40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6142087" y="2803116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predicate?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main verb?</a:t>
            </a: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457585"/>
            <a:ext cx="8005283" cy="874896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sentence must contain at least one clause.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clause must contain a subject and a verb.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43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44" name="Picture 4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6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148" y="2427375"/>
            <a:ext cx="109024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u="sng" dirty="0">
                <a:latin typeface="Century Gothic" panose="020B0502020202020204" pitchFamily="34" charset="0"/>
              </a:rPr>
              <a:t>The happy girl.</a:t>
            </a:r>
            <a:r>
              <a:rPr lang="en-AU" sz="3600" dirty="0">
                <a:latin typeface="Century Gothic" panose="020B0502020202020204" pitchFamily="34" charset="0"/>
              </a:rPr>
              <a:t> 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3600" u="sng" dirty="0">
                <a:latin typeface="Century Gothic" panose="020B0502020202020204" pitchFamily="34" charset="0"/>
              </a:rPr>
              <a:t>Ran quickly past the cat</a:t>
            </a:r>
            <a:r>
              <a:rPr lang="en-AU" sz="3600" dirty="0">
                <a:latin typeface="Century Gothic" panose="020B0502020202020204" pitchFamily="34" charset="0"/>
              </a:rPr>
              <a:t>.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3600" u="sng" dirty="0">
                <a:latin typeface="Century Gothic" panose="020B0502020202020204" pitchFamily="34" charset="0"/>
              </a:rPr>
              <a:t>Over the roof. </a:t>
            </a:r>
            <a:endParaRPr lang="en-AU" sz="3600" dirty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3600" u="sng" dirty="0">
                <a:latin typeface="Century Gothic" panose="020B0502020202020204" pitchFamily="34" charset="0"/>
              </a:rPr>
              <a:t>The tall lady.</a:t>
            </a:r>
            <a:endParaRPr lang="en-AU" sz="36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067" y="3214072"/>
            <a:ext cx="65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574789" y="5793013"/>
            <a:ext cx="1587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S: Subject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P: Predicate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1596" y="1443827"/>
            <a:ext cx="7010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 of a sentence. </a:t>
            </a:r>
          </a:p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These are fragments.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38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6612255" y="1549002"/>
            <a:ext cx="678007" cy="6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497214"/>
            <a:ext cx="8005283" cy="874896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sentence must contain at least one clause.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clause must contain a subject and a predicate.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missing in each of these fragments?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3236" y="2601884"/>
            <a:ext cx="298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Missing the verb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12378" y="3687157"/>
            <a:ext cx="298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Missing the subject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73235" y="4791365"/>
            <a:ext cx="499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Missing the subject and verb- this is just a phrase.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14280" y="5859002"/>
            <a:ext cx="499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Missing the subject</a:t>
            </a:r>
          </a:p>
        </p:txBody>
      </p:sp>
      <p:pic>
        <p:nvPicPr>
          <p:cNvPr id="4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47" name="Picture 4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4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84" y="1437773"/>
            <a:ext cx="902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Century Gothic" panose="020B0502020202020204" pitchFamily="34" charset="0"/>
              </a:rPr>
              <a:t>the little puppy played on the mat</a:t>
            </a:r>
          </a:p>
        </p:txBody>
      </p:sp>
      <p:pic>
        <p:nvPicPr>
          <p:cNvPr id="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8023732" y="1391942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8034" y="1979665"/>
            <a:ext cx="902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little puppy played on the mat.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034" y="2914698"/>
            <a:ext cx="902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Century Gothic" panose="020B0502020202020204" pitchFamily="34" charset="0"/>
              </a:rPr>
              <a:t>walked down the road</a:t>
            </a:r>
          </a:p>
        </p:txBody>
      </p:sp>
      <p:pic>
        <p:nvPicPr>
          <p:cNvPr id="10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498349" y="2940383"/>
            <a:ext cx="678007" cy="6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2849" y="4061742"/>
            <a:ext cx="902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Century Gothic" panose="020B0502020202020204" pitchFamily="34" charset="0"/>
              </a:rPr>
              <a:t>she fell</a:t>
            </a:r>
          </a:p>
        </p:txBody>
      </p:sp>
      <p:pic>
        <p:nvPicPr>
          <p:cNvPr id="13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2240611" y="3995010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2849" y="4616099"/>
            <a:ext cx="902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She fell.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849" y="5476980"/>
            <a:ext cx="902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Century Gothic" panose="020B0502020202020204" pitchFamily="34" charset="0"/>
              </a:rPr>
              <a:t>screamed with excitement </a:t>
            </a:r>
          </a:p>
        </p:txBody>
      </p:sp>
      <p:pic>
        <p:nvPicPr>
          <p:cNvPr id="16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6341659" y="5523173"/>
            <a:ext cx="678007" cy="6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49751" y="571519"/>
            <a:ext cx="8728490" cy="7019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Sentence or fragment? Punctuation has not been included (it gives the game away!)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03336" y="881699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 a complete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 a fragment? What’s missing?</a:t>
            </a:r>
          </a:p>
        </p:txBody>
      </p:sp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4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98" y="1475614"/>
            <a:ext cx="11808512" cy="5726588"/>
          </a:xfrm>
        </p:spPr>
        <p:txBody>
          <a:bodyPr/>
          <a:lstStyle/>
          <a:p>
            <a:pPr marL="0" indent="0">
              <a:buNone/>
            </a:pPr>
            <a:r>
              <a:rPr lang="en-AU" sz="2000" b="1" dirty="0"/>
              <a:t>Which ones are complete sentences (punctuation has not been included - it gives the game away!)</a:t>
            </a:r>
            <a:endParaRPr lang="en-AU" dirty="0">
              <a:latin typeface="Arial Rounded MT Bold" panose="020F0704030504030204" pitchFamily="34" charset="0"/>
            </a:endParaRPr>
          </a:p>
          <a:p>
            <a:endParaRPr lang="en-AU" dirty="0"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3200" dirty="0"/>
              <a:t>the boy ran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3200" dirty="0"/>
              <a:t>my dearest friend 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3200" dirty="0"/>
              <a:t>the spider jumped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3200" dirty="0"/>
              <a:t>the Tokyo Olympics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3200" dirty="0"/>
              <a:t>went between the tall trees</a:t>
            </a:r>
          </a:p>
          <a:p>
            <a:pPr marL="514350" indent="-514350">
              <a:buFont typeface="+mj-lt"/>
              <a:buAutoNum type="alphaLcParenR"/>
            </a:pPr>
            <a:endParaRPr lang="en-AU" dirty="0">
              <a:solidFill>
                <a:srgbClr val="333333"/>
              </a:solidFill>
              <a:latin typeface="Helvetica Neue"/>
            </a:endParaRPr>
          </a:p>
          <a:p>
            <a:pPr marL="514350" indent="-514350">
              <a:buFont typeface="+mj-lt"/>
              <a:buAutoNum type="alphaLcParenR"/>
            </a:pPr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0915" y="2564764"/>
            <a:ext cx="540327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70915" y="3176056"/>
            <a:ext cx="540327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70915" y="3766555"/>
            <a:ext cx="540327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70915" y="4352769"/>
            <a:ext cx="540327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70915" y="4938983"/>
            <a:ext cx="540327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25338" y="5573395"/>
            <a:ext cx="428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Century Gothic" panose="020B0502020202020204" pitchFamily="34" charset="0"/>
              </a:rPr>
              <a:t>a &amp; 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91" y="170548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369" y="170548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291" y="844626"/>
            <a:ext cx="674078" cy="674078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1369" y="830516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8249" y="507587"/>
            <a:ext cx="674079" cy="674079"/>
          </a:xfrm>
          <a:prstGeom prst="rect">
            <a:avLst/>
          </a:prstGeom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49751" y="571519"/>
            <a:ext cx="8728490" cy="7019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Sentence or fragment? Punctuation has not been included (it gives the game away!)</a:t>
            </a:r>
          </a:p>
        </p:txBody>
      </p:sp>
    </p:spTree>
    <p:extLst>
      <p:ext uri="{BB962C8B-B14F-4D97-AF65-F5344CB8AC3E}">
        <p14:creationId xmlns:p14="http://schemas.microsoft.com/office/powerpoint/2010/main" val="23721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5557</TotalTime>
  <Words>938</Words>
  <Application>Microsoft Office PowerPoint</Application>
  <PresentationFormat>Widescreen</PresentationFormat>
  <Paragraphs>189</Paragraphs>
  <Slides>18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Rounded MT Bold</vt:lpstr>
      <vt:lpstr>Calibri</vt:lpstr>
      <vt:lpstr>Century Gothic</vt:lpstr>
      <vt:lpstr>Helvetica Neue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42</cp:revision>
  <dcterms:created xsi:type="dcterms:W3CDTF">2021-08-04T08:19:39Z</dcterms:created>
  <dcterms:modified xsi:type="dcterms:W3CDTF">2023-02-22T12:24:50Z</dcterms:modified>
</cp:coreProperties>
</file>