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Quattrocento Sans" panose="020B060402020202020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iNyJ/GX3l0AQvGCFILtLK5wR+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371600" y="1773238"/>
            <a:ext cx="950976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</a:t>
            </a:r>
            <a:r>
              <a:rPr lang="en-AU" dirty="0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Generate complex sentences containing relative clauses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Challis Community Primary School (MM &amp; KD)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105303" y="563795"/>
            <a:ext cx="756627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Insert/wedge the relative clause with the appropriate relative pronoun/adverb.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commas as the relative clause is wedged between subject/predicate.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sentence.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9924557" y="813033"/>
            <a:ext cx="1988700" cy="738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Why/why not that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clause/ phrase?</a:t>
            </a:r>
            <a:endParaRPr/>
          </a:p>
        </p:txBody>
      </p:sp>
      <p:pic>
        <p:nvPicPr>
          <p:cNvPr id="238" name="Google Shape;23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/>
          <p:nvPr/>
        </p:nvSpPr>
        <p:spPr>
          <a:xfrm>
            <a:off x="289401" y="2791085"/>
            <a:ext cx="11441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Bushfires are a major cause of devastation across many parts of Australia.  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289401" y="3956361"/>
            <a:ext cx="346380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incredibly dangerous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4119597" y="3956181"/>
            <a:ext cx="3551985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often caused by a lightning strike</a:t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8038951" y="3969823"/>
            <a:ext cx="3529733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natural disaster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15139" y="5340980"/>
            <a:ext cx="11586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Bushfires, </a:t>
            </a:r>
            <a:r>
              <a:rPr lang="en-AU" sz="32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n-AU" sz="32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often caused by a lightning strike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are a major cause of devastation across many parts of Australia.  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pic>
        <p:nvPicPr>
          <p:cNvPr id="248" name="Google Shape;248;p9" descr="A black letter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5899" y="5854700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54" name="Google Shape;254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/>
          <p:nvPr/>
        </p:nvSpPr>
        <p:spPr>
          <a:xfrm>
            <a:off x="105304" y="563795"/>
            <a:ext cx="7566278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Insert/wedge the relative clause with the appropriate relative pronoun/adverb.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commas as the relative clause is wedged between subject/predicate.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remainder of the sentence.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875193" y="2733935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energetic child was asked to leave the store.  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289401" y="3584882"/>
            <a:ext cx="3463807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he left them 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4119597" y="3584702"/>
            <a:ext cx="3551985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most annoying person on the street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8038951" y="3598344"/>
            <a:ext cx="3529733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broke everything in sight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289401" y="5366620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energetic child, </a:t>
            </a:r>
            <a:r>
              <a:rPr lang="en-AU" sz="32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broke everything in sight</a:t>
            </a: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was asked to leave the store.  </a:t>
            </a:r>
            <a:endParaRPr/>
          </a:p>
        </p:txBody>
      </p:sp>
      <p:sp>
        <p:nvSpPr>
          <p:cNvPr id="264" name="Google Shape;264;p10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pic>
        <p:nvPicPr>
          <p:cNvPr id="266" name="Google Shape;266;p10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33734" y="5823819"/>
            <a:ext cx="469900" cy="10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 txBox="1"/>
          <p:nvPr/>
        </p:nvSpPr>
        <p:spPr>
          <a:xfrm>
            <a:off x="9924557" y="813033"/>
            <a:ext cx="1988700" cy="738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Why/why not that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clause/ phrase?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105304" y="563795"/>
            <a:ext cx="756627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noun/pronoun being described.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relative clause with the appropriate relative pronoun/adverb.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commas required.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sentence.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875193" y="2733935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large crowd I saw a woman.  </a:t>
            </a:r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289401" y="3584882"/>
            <a:ext cx="346380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was impossible.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4119597" y="3584702"/>
            <a:ext cx="3551985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looked like my sister.</a:t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8038951" y="3598344"/>
            <a:ext cx="3529733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claimed to be my brother.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105305" y="5366620"/>
            <a:ext cx="120866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large crowd I saw a woman </a:t>
            </a:r>
            <a:r>
              <a:rPr lang="en-AU" sz="32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looked like my sister.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pic>
        <p:nvPicPr>
          <p:cNvPr id="281" name="Google Shape;281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/>
        </p:nvSpPr>
        <p:spPr>
          <a:xfrm>
            <a:off x="9924557" y="813033"/>
            <a:ext cx="1988700" cy="738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Why/why not that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clause/ phrase?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90" name="Google Shape;29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/>
          <p:nvPr/>
        </p:nvSpPr>
        <p:spPr>
          <a:xfrm>
            <a:off x="105304" y="563795"/>
            <a:ext cx="756627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noun/pronoun being described.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relative clause with the appropriate relative pronoun/adverb.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commas required.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the sentence.</a:t>
            </a:r>
            <a:endParaRPr/>
          </a:p>
        </p:txBody>
      </p:sp>
      <p:sp>
        <p:nvSpPr>
          <p:cNvPr id="295" name="Google Shape;295;p12"/>
          <p:cNvSpPr txBox="1"/>
          <p:nvPr/>
        </p:nvSpPr>
        <p:spPr>
          <a:xfrm>
            <a:off x="875193" y="2733935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clown fish is a reef fish.  </a:t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289401" y="3584882"/>
            <a:ext cx="346380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it swims daily.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4119597" y="3584702"/>
            <a:ext cx="3551985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whose arm is broken.</a:t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8038951" y="3598344"/>
            <a:ext cx="3529733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has orange and white stripes.</a:t>
            </a:r>
            <a:endParaRPr/>
          </a:p>
        </p:txBody>
      </p:sp>
      <p:sp>
        <p:nvSpPr>
          <p:cNvPr id="299" name="Google Shape;299;p12"/>
          <p:cNvSpPr txBox="1"/>
          <p:nvPr/>
        </p:nvSpPr>
        <p:spPr>
          <a:xfrm>
            <a:off x="105305" y="5366620"/>
            <a:ext cx="120866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clown fish is a reef fish </a:t>
            </a:r>
            <a:r>
              <a:rPr lang="en-AU" sz="32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has orange and white stripes.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02" name="Google Shape;302;p12"/>
          <p:cNvSpPr txBox="1"/>
          <p:nvPr/>
        </p:nvSpPr>
        <p:spPr>
          <a:xfrm>
            <a:off x="9924557" y="813033"/>
            <a:ext cx="1988700" cy="738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Why/why not that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clause/ phrase?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/>
        </p:nvSpPr>
        <p:spPr>
          <a:xfrm>
            <a:off x="360442" y="4266370"/>
            <a:ext cx="6640433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pie was hot out of the oven.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360443" y="3140167"/>
            <a:ext cx="6640432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meat pie fell to the floor.</a:t>
            </a:r>
            <a:endParaRPr/>
          </a:p>
        </p:txBody>
      </p:sp>
      <p:sp>
        <p:nvSpPr>
          <p:cNvPr id="309" name="Google Shape;309;p13"/>
          <p:cNvSpPr txBox="1"/>
          <p:nvPr/>
        </p:nvSpPr>
        <p:spPr>
          <a:xfrm>
            <a:off x="380392" y="5232084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meat pie, which was hot out of the oven, fell to the floor.</a:t>
            </a:r>
            <a:endParaRPr/>
          </a:p>
        </p:txBody>
      </p:sp>
      <p:sp>
        <p:nvSpPr>
          <p:cNvPr id="310" name="Google Shape;310;p13"/>
          <p:cNvSpPr/>
          <p:nvPr/>
        </p:nvSpPr>
        <p:spPr>
          <a:xfrm>
            <a:off x="494793" y="4558756"/>
            <a:ext cx="1334007" cy="11134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12" name="Google Shape;312;p13"/>
          <p:cNvSpPr/>
          <p:nvPr/>
        </p:nvSpPr>
        <p:spPr>
          <a:xfrm>
            <a:off x="105303" y="563795"/>
            <a:ext cx="742420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using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wedged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 (add relative pronoun/adverb and delete unnecessary words).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</p:txBody>
      </p:sp>
      <p:pic>
        <p:nvPicPr>
          <p:cNvPr id="313" name="Google Shape;313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8325405" y="1148775"/>
            <a:ext cx="775733" cy="492444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13" descr="A black letter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9299" y="5190623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/>
          <p:nvPr/>
        </p:nvSpPr>
        <p:spPr>
          <a:xfrm>
            <a:off x="360442" y="4266370"/>
            <a:ext cx="6640433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wiry fur and sharp claws.</a:t>
            </a:r>
            <a:endParaRPr/>
          </a:p>
        </p:txBody>
      </p:sp>
      <p:sp>
        <p:nvSpPr>
          <p:cNvPr id="326" name="Google Shape;326;p14"/>
          <p:cNvSpPr txBox="1"/>
          <p:nvPr/>
        </p:nvSpPr>
        <p:spPr>
          <a:xfrm>
            <a:off x="360443" y="3140167"/>
            <a:ext cx="6640432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is a little scary to look at.</a:t>
            </a:r>
            <a:endParaRPr/>
          </a:p>
        </p:txBody>
      </p:sp>
      <p:sp>
        <p:nvSpPr>
          <p:cNvPr id="327" name="Google Shape;327;p14"/>
          <p:cNvSpPr txBox="1"/>
          <p:nvPr/>
        </p:nvSpPr>
        <p:spPr>
          <a:xfrm>
            <a:off x="380393" y="5232084"/>
            <a:ext cx="1162089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cat, which has wiry fur and sharp claws, is a little scary to look at.</a:t>
            </a: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494794" y="4557714"/>
            <a:ext cx="176720" cy="14287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105303" y="563795"/>
            <a:ext cx="7267047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using a wedged relative clause (add relative pronoun/adverb and delete unnecessary words).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8358531" y="1101929"/>
            <a:ext cx="775733" cy="492444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4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29299" y="5190623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/>
          <p:nvPr/>
        </p:nvSpPr>
        <p:spPr>
          <a:xfrm>
            <a:off x="360442" y="4266370"/>
            <a:ext cx="6640433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is an exceptional gardener.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360443" y="3140167"/>
            <a:ext cx="6640432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grandfather has two homes.</a:t>
            </a:r>
            <a:endParaRPr/>
          </a:p>
        </p:txBody>
      </p:sp>
      <p:sp>
        <p:nvSpPr>
          <p:cNvPr id="346" name="Google Shape;346;p15"/>
          <p:cNvSpPr txBox="1"/>
          <p:nvPr/>
        </p:nvSpPr>
        <p:spPr>
          <a:xfrm>
            <a:off x="380392" y="5232084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grandfather, who is an exceptional gardener, has two homes.</a:t>
            </a:r>
            <a:endParaRPr/>
          </a:p>
        </p:txBody>
      </p:sp>
      <p:sp>
        <p:nvSpPr>
          <p:cNvPr id="347" name="Google Shape;347;p15"/>
          <p:cNvSpPr/>
          <p:nvPr/>
        </p:nvSpPr>
        <p:spPr>
          <a:xfrm>
            <a:off x="494793" y="4557714"/>
            <a:ext cx="476757" cy="112384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49" name="Google Shape;349;p15"/>
          <p:cNvSpPr/>
          <p:nvPr/>
        </p:nvSpPr>
        <p:spPr>
          <a:xfrm>
            <a:off x="105303" y="563795"/>
            <a:ext cx="7267047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using a wedged relative clause (add relative pronoun/adverb and delete unnecessary words).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53" name="Google Shape;353;p15"/>
          <p:cNvSpPr/>
          <p:nvPr/>
        </p:nvSpPr>
        <p:spPr>
          <a:xfrm>
            <a:off x="7729456" y="928700"/>
            <a:ext cx="775733" cy="492444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7668" y="5770693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/>
          <p:nvPr/>
        </p:nvSpPr>
        <p:spPr>
          <a:xfrm>
            <a:off x="360442" y="4266370"/>
            <a:ext cx="6640433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works at Hungry Jacks.</a:t>
            </a:r>
            <a:endParaRPr/>
          </a:p>
        </p:txBody>
      </p:sp>
      <p:sp>
        <p:nvSpPr>
          <p:cNvPr id="364" name="Google Shape;364;p16"/>
          <p:cNvSpPr txBox="1"/>
          <p:nvPr/>
        </p:nvSpPr>
        <p:spPr>
          <a:xfrm>
            <a:off x="360442" y="3140167"/>
            <a:ext cx="1083722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sister is extremely careful with her money.</a:t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380392" y="5232084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sister, who works at Hungry Jacks, is extremely careful with her money.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494793" y="4557714"/>
            <a:ext cx="605345" cy="11903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68" name="Google Shape;368;p16"/>
          <p:cNvSpPr/>
          <p:nvPr/>
        </p:nvSpPr>
        <p:spPr>
          <a:xfrm>
            <a:off x="105303" y="563795"/>
            <a:ext cx="7267047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using a wedged relative clause (add relative pronoun/adverb and delete unnecessary words).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71" name="Google Shape;371;p16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72" name="Google Shape;372;p16"/>
          <p:cNvSpPr/>
          <p:nvPr/>
        </p:nvSpPr>
        <p:spPr>
          <a:xfrm>
            <a:off x="7729456" y="928700"/>
            <a:ext cx="775733" cy="492444"/>
          </a:xfrm>
          <a:prstGeom prst="ellipse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6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1708" y="5807652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/>
          <p:nvPr/>
        </p:nvSpPr>
        <p:spPr>
          <a:xfrm>
            <a:off x="105303" y="3487775"/>
            <a:ext cx="4554458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is not the reason</a:t>
            </a:r>
            <a:endParaRPr/>
          </a:p>
        </p:txBody>
      </p:sp>
      <p:sp>
        <p:nvSpPr>
          <p:cNvPr id="383" name="Google Shape;383;p17"/>
          <p:cNvSpPr txBox="1"/>
          <p:nvPr/>
        </p:nvSpPr>
        <p:spPr>
          <a:xfrm>
            <a:off x="105303" y="2575950"/>
            <a:ext cx="349514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found my keys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380392" y="5232084"/>
            <a:ext cx="119025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found my keys where I left them.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is not the reason why you are behaving that way.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will be a time that you may regret that.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86" name="Google Shape;386;p17"/>
          <p:cNvSpPr/>
          <p:nvPr/>
        </p:nvSpPr>
        <p:spPr>
          <a:xfrm>
            <a:off x="105303" y="563795"/>
            <a:ext cx="742420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relative clause immediately after the subject being described.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commas required.</a:t>
            </a:r>
            <a:endParaRPr/>
          </a:p>
        </p:txBody>
      </p:sp>
      <p:pic>
        <p:nvPicPr>
          <p:cNvPr id="387" name="Google Shape;387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7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393" name="Google Shape;393;p17"/>
          <p:cNvSpPr txBox="1"/>
          <p:nvPr/>
        </p:nvSpPr>
        <p:spPr>
          <a:xfrm>
            <a:off x="105303" y="4414246"/>
            <a:ext cx="4554458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will be a time</a:t>
            </a:r>
            <a:endParaRPr/>
          </a:p>
        </p:txBody>
      </p:sp>
      <p:sp>
        <p:nvSpPr>
          <p:cNvPr id="394" name="Google Shape;394;p17"/>
          <p:cNvSpPr txBox="1"/>
          <p:nvPr/>
        </p:nvSpPr>
        <p:spPr>
          <a:xfrm>
            <a:off x="5300663" y="2575949"/>
            <a:ext cx="670062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you are behaving that way.</a:t>
            </a:r>
            <a:endParaRPr/>
          </a:p>
        </p:txBody>
      </p:sp>
      <p:sp>
        <p:nvSpPr>
          <p:cNvPr id="395" name="Google Shape;395;p17"/>
          <p:cNvSpPr txBox="1"/>
          <p:nvPr/>
        </p:nvSpPr>
        <p:spPr>
          <a:xfrm>
            <a:off x="5300662" y="3486199"/>
            <a:ext cx="670062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I left them.</a:t>
            </a:r>
            <a:endParaRPr/>
          </a:p>
        </p:txBody>
      </p:sp>
      <p:sp>
        <p:nvSpPr>
          <p:cNvPr id="396" name="Google Shape;396;p17"/>
          <p:cNvSpPr txBox="1"/>
          <p:nvPr/>
        </p:nvSpPr>
        <p:spPr>
          <a:xfrm>
            <a:off x="5300662" y="4418265"/>
            <a:ext cx="6700625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you may regret doing that.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/>
          <p:nvPr/>
        </p:nvSpPr>
        <p:spPr>
          <a:xfrm>
            <a:off x="105300" y="3486200"/>
            <a:ext cx="52950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dad gave me a bike</a:t>
            </a:r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105298" y="2575950"/>
            <a:ext cx="52950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cold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380392" y="5232084"/>
            <a:ext cx="11902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cold when I went outside.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dad gave me a bike that is black.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Andy who won first prize.</a:t>
            </a:r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405" name="Google Shape;405;p18"/>
          <p:cNvSpPr/>
          <p:nvPr/>
        </p:nvSpPr>
        <p:spPr>
          <a:xfrm>
            <a:off x="105303" y="563795"/>
            <a:ext cx="7424209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relative clause immediately after the subject being described.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commas required.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105300" y="4414250"/>
            <a:ext cx="52950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Andy</a:t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6122074" y="2575950"/>
            <a:ext cx="58791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is black.</a:t>
            </a:r>
            <a:endParaRPr/>
          </a:p>
        </p:txBody>
      </p:sp>
      <p:sp>
        <p:nvSpPr>
          <p:cNvPr id="411" name="Google Shape;411;p18"/>
          <p:cNvSpPr txBox="1"/>
          <p:nvPr/>
        </p:nvSpPr>
        <p:spPr>
          <a:xfrm>
            <a:off x="6122225" y="3486200"/>
            <a:ext cx="58791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won first prize.</a:t>
            </a:r>
            <a:endParaRPr/>
          </a:p>
        </p:txBody>
      </p:sp>
      <p:sp>
        <p:nvSpPr>
          <p:cNvPr id="412" name="Google Shape;412;p18"/>
          <p:cNvSpPr txBox="1"/>
          <p:nvPr/>
        </p:nvSpPr>
        <p:spPr>
          <a:xfrm>
            <a:off x="6122177" y="4418275"/>
            <a:ext cx="5879100" cy="585000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 went outside.</a:t>
            </a:r>
            <a:endParaRPr/>
          </a:p>
        </p:txBody>
      </p:sp>
      <p:pic>
        <p:nvPicPr>
          <p:cNvPr id="413" name="Google Shape;413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/>
          <p:nvPr/>
        </p:nvSpPr>
        <p:spPr>
          <a:xfrm>
            <a:off x="404059" y="3582755"/>
            <a:ext cx="11383882" cy="107721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possibilities. Demonstrate accordingly based on current curriculum areas/topics.</a:t>
            </a:r>
            <a:endParaRPr/>
          </a:p>
        </p:txBody>
      </p:sp>
      <p:sp>
        <p:nvSpPr>
          <p:cNvPr id="422" name="Google Shape;422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423" name="Google Shape;423;p19"/>
          <p:cNvSpPr/>
          <p:nvPr/>
        </p:nvSpPr>
        <p:spPr>
          <a:xfrm>
            <a:off x="105303" y="563795"/>
            <a:ext cx="742420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a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complex sentences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wedged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relative clause. Generate sentences using the pronouns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</p:txBody>
      </p:sp>
      <p:pic>
        <p:nvPicPr>
          <p:cNvPr id="424" name="Google Shape;424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9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428" name="Google Shape;428;p19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429" name="Google Shape;429;p19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"/>
          <p:cNvSpPr txBox="1"/>
          <p:nvPr/>
        </p:nvSpPr>
        <p:spPr>
          <a:xfrm>
            <a:off x="404059" y="3582755"/>
            <a:ext cx="11383882" cy="107721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possibilities. Demonstrate accordingly based on current curriculum areas/topics.</a:t>
            </a:r>
            <a:endParaRPr dirty="0"/>
          </a:p>
        </p:txBody>
      </p:sp>
      <p:sp>
        <p:nvSpPr>
          <p:cNvPr id="435" name="Google Shape;435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105303" y="563795"/>
            <a:ext cx="742420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a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complex sentences with a relative clause that is not wedged. Generate sentences using relative pronoun/adverbs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(no commas required).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commas required.</a:t>
            </a:r>
            <a:endParaRPr/>
          </a:p>
        </p:txBody>
      </p:sp>
      <p:pic>
        <p:nvPicPr>
          <p:cNvPr id="437" name="Google Shape;437;p2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/>
        </p:nvSpPr>
        <p:spPr>
          <a:xfrm>
            <a:off x="9924557" y="813033"/>
            <a:ext cx="1988664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being described?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relative pronoun/adverb did I use and why?</a:t>
            </a:r>
            <a:endParaRPr/>
          </a:p>
        </p:txBody>
      </p:sp>
      <p:sp>
        <p:nvSpPr>
          <p:cNvPr id="441" name="Google Shape;441;p20"/>
          <p:cNvSpPr txBox="1"/>
          <p:nvPr/>
        </p:nvSpPr>
        <p:spPr>
          <a:xfrm>
            <a:off x="7729456" y="820979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442" name="Google Shape;442;p20"/>
          <p:cNvSpPr txBox="1"/>
          <p:nvPr/>
        </p:nvSpPr>
        <p:spPr>
          <a:xfrm>
            <a:off x="7729516" y="1695914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"/>
          <p:cNvSpPr txBox="1"/>
          <p:nvPr/>
        </p:nvSpPr>
        <p:spPr>
          <a:xfrm>
            <a:off x="404059" y="4291614"/>
            <a:ext cx="11383882" cy="1077218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Various possibilities. Demonstrate accordingly based on current curriculum areas/topics.</a:t>
            </a:r>
            <a:endParaRPr/>
          </a:p>
        </p:txBody>
      </p:sp>
      <p:sp>
        <p:nvSpPr>
          <p:cNvPr id="448" name="Google Shape;448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449" name="Google Shape;449;p21"/>
          <p:cNvSpPr/>
          <p:nvPr/>
        </p:nvSpPr>
        <p:spPr>
          <a:xfrm>
            <a:off x="105303" y="563795"/>
            <a:ext cx="7424209" cy="255454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a subject.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complex sentences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wedged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relative clause using the pronouns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 a comma before and after the wedged relative clause.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 complex sentences with a relative clause that is not wedged using relative pronoun/adverbs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commas required).</a:t>
            </a:r>
            <a:endParaRPr/>
          </a:p>
        </p:txBody>
      </p:sp>
      <p:sp>
        <p:nvSpPr>
          <p:cNvPr id="450" name="Google Shape;450;p21"/>
          <p:cNvSpPr txBox="1"/>
          <p:nvPr/>
        </p:nvSpPr>
        <p:spPr>
          <a:xfrm>
            <a:off x="7729516" y="601186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451" name="Google Shape;451;p21"/>
          <p:cNvSpPr txBox="1"/>
          <p:nvPr/>
        </p:nvSpPr>
        <p:spPr>
          <a:xfrm>
            <a:off x="7729516" y="1489168"/>
            <a:ext cx="2148188" cy="4924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</a:t>
            </a:r>
            <a:endParaRPr/>
          </a:p>
        </p:txBody>
      </p:sp>
      <p:pic>
        <p:nvPicPr>
          <p:cNvPr id="452" name="Google Shape;452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1"/>
          <p:cNvSpPr/>
          <p:nvPr/>
        </p:nvSpPr>
        <p:spPr>
          <a:xfrm>
            <a:off x="105303" y="3304867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785814" y="2219325"/>
            <a:ext cx="10415588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generate complex sentences using relative clauses. 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50116" y="478599"/>
            <a:ext cx="9691533" cy="264472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type of dependent clause. It is wedged immediately after the noun or pronoun it describes and has its own predicate.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who, whom, whose, that, 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or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where, why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wedged between the subject/predicate of an independent clause. It will never begin a sentence.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wedged between the subject/predicate of an independent clause, it is considered non-essential and requires commas.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81300" y="3245893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058223"/>
            <a:ext cx="1131183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Swan River, </a:t>
            </a:r>
            <a:r>
              <a:rPr lang="en-AU" sz="2000" b="1" i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famous for its black swans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runs through the metropolitan area of Perth.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289613" y="4951931"/>
            <a:ext cx="11497575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Eddie Mabo, </a:t>
            </a:r>
            <a:r>
              <a:rPr lang="en-AU" sz="2000" b="1" i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became an activist for black rights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worked with his community to make sure Aboriginal children had their own schools.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found my keys </a:t>
            </a:r>
            <a:r>
              <a:rPr lang="en-AU" sz="2000" b="1" i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left them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362703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sp>
        <p:nvSpPr>
          <p:cNvPr id="133" name="Google Shape;133;p4"/>
          <p:cNvSpPr txBox="1"/>
          <p:nvPr/>
        </p:nvSpPr>
        <p:spPr>
          <a:xfrm>
            <a:off x="9876350" y="876549"/>
            <a:ext cx="2236200" cy="2462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being described/the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independent clause in this sentence?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5019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62295" y="3725868"/>
            <a:ext cx="4699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A black letter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67994" y="4740111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24" y="531206"/>
            <a:ext cx="8356003" cy="6139557"/>
          </a:xfrm>
          <a:prstGeom prst="rect">
            <a:avLst/>
          </a:prstGeom>
        </p:spPr>
      </p:pic>
      <p:sp>
        <p:nvSpPr>
          <p:cNvPr id="4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94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5"/>
          <p:cNvSpPr txBox="1"/>
          <p:nvPr/>
        </p:nvSpPr>
        <p:spPr>
          <a:xfrm>
            <a:off x="28436" y="437385"/>
            <a:ext cx="9776124" cy="2669248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type of dependent clause. It is wedged immediately after the noun or pronoun it describes and has its own predicate.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who, whom, whose, that, 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or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where, why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wedged between the subject/predicate of an independent clause. It will never begin a sentence.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wedged between the subject/predicate of an independent clause, it is considered non-essential and requires commas.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334429" y="3276785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58597" y="40843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I considered all the alternatives, Logan was quick to make a decision.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58597" y="537754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saw twelve patients before she headed out for lunch.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34429" y="4496766"/>
            <a:ext cx="113451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complex sentence contains a dependent clause and an independent clause. It begins with a subordinating conjunction (D,I). There is no relative clause.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34428" y="6024432"/>
            <a:ext cx="113451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complex sentence contains a dependent clause and an independent clause (ID). There is no relative clause.</a:t>
            </a:r>
            <a:endParaRPr/>
          </a:p>
        </p:txBody>
      </p:sp>
      <p:pic>
        <p:nvPicPr>
          <p:cNvPr id="150" name="Google Shape;150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3209238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0203336" y="875137"/>
            <a:ext cx="1882171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 with a relative clause?</a:t>
            </a:r>
            <a:endParaRPr/>
          </a:p>
        </p:txBody>
      </p:sp>
      <p:pic>
        <p:nvPicPr>
          <p:cNvPr id="153" name="Google Shape;153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2037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6266424" y="3010600"/>
            <a:ext cx="1410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7815264" y="3014076"/>
            <a:ext cx="984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3" name="Google Shape;163;p6"/>
          <p:cNvSpPr txBox="1"/>
          <p:nvPr/>
        </p:nvSpPr>
        <p:spPr>
          <a:xfrm>
            <a:off x="95921" y="426773"/>
            <a:ext cx="9784059" cy="2674948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type of dependent clause. It is wedged immediately after the noun or pronoun it describes and has its own predicate.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who, whom, whose, that, 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or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where, why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wedged between the subject/predicate of an independent clause. It will never begin a sentence.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wedged between the subject/predicate of an independent clause, it is considered non-essential and requires commas.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95921" y="4221372"/>
            <a:ext cx="1207377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tree, which had low hanging branches, was easy to climb.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95922" y="5002945"/>
            <a:ext cx="11963474" cy="7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extremely hot when I travelled across the Nullarbor.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140527" y="3285076"/>
            <a:ext cx="5598121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relative pronoun(s)/adverb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relative clause(s)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9938965" y="854952"/>
            <a:ext cx="2157114" cy="246221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being described/the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independent clause in this sentence?</a:t>
            </a:r>
            <a:endParaRPr/>
          </a:p>
        </p:txBody>
      </p:sp>
      <p:pic>
        <p:nvPicPr>
          <p:cNvPr id="169" name="Google Shape;16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2640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81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9539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95921" y="5781423"/>
            <a:ext cx="11963474" cy="7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Mark, who wore a top hat, and Katherine, who had on a hoop skirt, twirled around the dance floor, which sparkled with lights.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562883" y="4063250"/>
            <a:ext cx="110225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1718911" y="4665104"/>
            <a:ext cx="5187142" cy="58474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372633" y="4836919"/>
            <a:ext cx="110225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502429" y="5379338"/>
            <a:ext cx="5652722" cy="5844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5226533" y="6087528"/>
            <a:ext cx="1102257" cy="587312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6905891" y="5744007"/>
            <a:ext cx="893071" cy="49141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011754" y="5744007"/>
            <a:ext cx="1102257" cy="446129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222064" y="6189701"/>
            <a:ext cx="3049899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7075176" y="6149503"/>
            <a:ext cx="3836308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5381103" y="6527029"/>
            <a:ext cx="3891485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797633" y="3280863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8004806" y="3278257"/>
            <a:ext cx="1934159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pic>
        <p:nvPicPr>
          <p:cNvPr id="185" name="Google Shape;185;p6" descr="A black letter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1103" y="5725423"/>
            <a:ext cx="4699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A black letter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5345" y="3915044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64071" y="1393810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Which sentences contain a relative clause?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0" y="5109160"/>
            <a:ext cx="12192000" cy="164070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type of dependent clause. It is wedged immediately after the noun or pronoun it describes and has its own predicate.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begins with a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who, whom, whose, that, which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or a 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 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where, why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wedged between the subject/predicate of an independent clause. It will never begin a sentence.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</a:t>
            </a:r>
            <a:r>
              <a:rPr lang="en-AU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wedged between the subject/predicate of an independent clause, it is considered non-essential and requires commas.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9943141" y="878728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it/isn’t it an example of a relative clause?</a:t>
            </a:r>
            <a:endParaRPr/>
          </a:p>
        </p:txBody>
      </p:sp>
      <p:pic>
        <p:nvPicPr>
          <p:cNvPr id="195" name="Google Shape;195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/>
          <p:nvPr/>
        </p:nvSpPr>
        <p:spPr>
          <a:xfrm>
            <a:off x="64071" y="1914807"/>
            <a:ext cx="1170878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/>
            </a:pP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I didn’t care for the ending, the move was excellent.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/>
            </a:pP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problem, which does not have an easy solution, will take all our attention for the next few days.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/>
            </a:pP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Jack ran in the race, he came in last. 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/>
            </a:pP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Scott Morrison, who is the 30</a:t>
            </a:r>
            <a:r>
              <a:rPr lang="en-AU" sz="2200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 Minister of Australia, came to power in 2018.  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arenR"/>
            </a:pPr>
            <a:r>
              <a:rPr lang="en-AU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playground, that was recently renovated, is beside the oval.</a:t>
            </a:r>
            <a:endParaRPr/>
          </a:p>
        </p:txBody>
      </p:sp>
      <p:pic>
        <p:nvPicPr>
          <p:cNvPr id="202" name="Google Shape;202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3222630" y="299910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6616708" y="332873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11578717" y="3649425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10932353" y="2266901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316530" y="3942895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2" name="Google Shape;212;p8"/>
          <p:cNvSpPr txBox="1"/>
          <p:nvPr/>
        </p:nvSpPr>
        <p:spPr>
          <a:xfrm>
            <a:off x="94732" y="500015"/>
            <a:ext cx="9545421" cy="276454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type of dependent clause. It is wedged immediately after the noun or pronoun it describes and has its own predicate.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begins with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who, whom, whose, that, which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or a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where, why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AU" sz="2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wedged between the subject/predicate of an independent clause. It will never begin a sentence.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</a:t>
            </a:r>
            <a:r>
              <a:rPr lang="en-AU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clause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wedged between the subject/predicate of an independent clause, it is considered non-essential and requires commas.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299709" y="4281796"/>
            <a:ext cx="1181614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 Barty, who won both Wimbledon and the Australian Open, retired from tennis in 2022.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299709" y="536085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the picture that was in the newspaper.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326018" y="609164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the lake where we went camping.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154907" y="3426754"/>
            <a:ext cx="5527281" cy="70788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relative pronoun(s)/adverb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relative clause(s)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-1" y="-1"/>
            <a:ext cx="4951142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re-explanation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9861913" y="896226"/>
            <a:ext cx="1988664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relative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independent clause in this sentence?</a:t>
            </a:r>
            <a:endParaRPr/>
          </a:p>
        </p:txBody>
      </p:sp>
      <p:pic>
        <p:nvPicPr>
          <p:cNvPr id="219" name="Google Shape;21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7671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3243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8815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5797633" y="3438031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Pronouns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    whom     whose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that      which</a:t>
            </a: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8004806" y="3435425"/>
            <a:ext cx="2148188" cy="70788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Adverbs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    where     why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1958361" y="4151112"/>
            <a:ext cx="956289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2114389" y="4765720"/>
            <a:ext cx="8248505" cy="4571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2976372" y="5225894"/>
            <a:ext cx="110225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3132400" y="5839870"/>
            <a:ext cx="4468550" cy="4635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2661636" y="5859213"/>
            <a:ext cx="1102257" cy="832723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2817664" y="6570663"/>
            <a:ext cx="4068911" cy="6826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8" descr="A black letter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15627" y="4066498"/>
            <a:ext cx="4699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2355</Words>
  <Application>Microsoft Office PowerPoint</Application>
  <PresentationFormat>Widescreen</PresentationFormat>
  <Paragraphs>313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2022-07-23T02:44:08Z</dcterms:modified>
</cp:coreProperties>
</file>