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Quattrocento Sans" panose="020B060402020202020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pgtNA8b956JmSkZT8tuDPcrWt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Conjunction is (and)</a:t>
            </a:r>
            <a:endParaRPr/>
          </a:p>
        </p:txBody>
      </p:sp>
      <p:sp>
        <p:nvSpPr>
          <p:cNvPr id="278" name="Google Shape;27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Conjunction is (but)</a:t>
            </a:r>
            <a:endParaRPr/>
          </a:p>
        </p:txBody>
      </p:sp>
      <p:sp>
        <p:nvSpPr>
          <p:cNvPr id="302" name="Google Shape;30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Conjunction is (or)</a:t>
            </a:r>
            <a:endParaRPr/>
          </a:p>
        </p:txBody>
      </p:sp>
      <p:sp>
        <p:nvSpPr>
          <p:cNvPr id="326" name="Google Shape;32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Conjunction is (or)</a:t>
            </a:r>
            <a:endParaRPr/>
          </a:p>
        </p:txBody>
      </p:sp>
      <p:sp>
        <p:nvSpPr>
          <p:cNvPr id="349" name="Google Shape;34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Conjunction is (yet)</a:t>
            </a:r>
            <a:endParaRPr/>
          </a:p>
        </p:txBody>
      </p:sp>
      <p:sp>
        <p:nvSpPr>
          <p:cNvPr id="373" name="Google Shape;37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Conjunction is (for)</a:t>
            </a:r>
            <a:endParaRPr/>
          </a:p>
        </p:txBody>
      </p:sp>
      <p:sp>
        <p:nvSpPr>
          <p:cNvPr id="397" name="Google Shape;39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Conjunction is (for)</a:t>
            </a:r>
            <a:endParaRPr/>
          </a:p>
        </p:txBody>
      </p:sp>
      <p:sp>
        <p:nvSpPr>
          <p:cNvPr id="421" name="Google Shape;42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Floods are often caused by burst riverbanks from excessive rain and they can cause damage to properties and livestock.</a:t>
            </a:r>
            <a:endParaRPr/>
          </a:p>
        </p:txBody>
      </p:sp>
      <p:sp>
        <p:nvSpPr>
          <p:cNvPr id="445" name="Google Shape;44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Possible sentence: Our first nations people did not own land, for they believed they were custodians by caring for land.</a:t>
            </a:r>
            <a:endParaRPr/>
          </a:p>
        </p:txBody>
      </p:sp>
      <p:sp>
        <p:nvSpPr>
          <p:cNvPr id="474" name="Google Shape;47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Conjunction is (and)</a:t>
            </a:r>
            <a:endParaRPr/>
          </a:p>
        </p:txBody>
      </p:sp>
      <p:sp>
        <p:nvSpPr>
          <p:cNvPr id="256" name="Google Shape;2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7.jp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665018" y="1773238"/>
            <a:ext cx="10747169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</a:t>
            </a:r>
            <a:r>
              <a:rPr lang="en-AU" dirty="0" smtClean="0"/>
              <a:t>5/6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Generate compound sentences using coordinating conjunctions.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Challis Community Primary School (NP &amp; KP)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105300" y="575500"/>
            <a:ext cx="9687300" cy="1697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clauses (circle subject, underline predicate).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 a coordinating conjunction to generate a compound sentence.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compound sentence with correct punctuation (write).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10082151" y="818048"/>
            <a:ext cx="2097229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I/you combine the sentences with a conjunction?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57835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63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4215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/>
          <p:nvPr/>
        </p:nvSpPr>
        <p:spPr>
          <a:xfrm>
            <a:off x="211788" y="2272517"/>
            <a:ext cx="1110913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 spewed out of the crater of the volcano. It flowed down the hillside.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10354257" y="5002139"/>
            <a:ext cx="1769533" cy="2030095"/>
            <a:chOff x="10116609" y="4528608"/>
            <a:chExt cx="1769533" cy="2030095"/>
          </a:xfrm>
        </p:grpSpPr>
        <p:sp>
          <p:nvSpPr>
            <p:cNvPr id="266" name="Google Shape;266;p9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68" name="Google Shape;268;p9"/>
          <p:cNvSpPr/>
          <p:nvPr/>
        </p:nvSpPr>
        <p:spPr>
          <a:xfrm>
            <a:off x="166118" y="2274065"/>
            <a:ext cx="985401" cy="53903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7054328" y="2229307"/>
            <a:ext cx="480327" cy="570783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1120102" y="2677296"/>
            <a:ext cx="5934226" cy="67988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7534655" y="2677296"/>
            <a:ext cx="3506813" cy="67988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10889071" y="5300663"/>
            <a:ext cx="818797" cy="25717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436983" y="3582221"/>
            <a:ext cx="1046793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 spewed out of the crater of the volcano,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it flowed down the hillside.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81" name="Google Shape;28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 txBox="1"/>
          <p:nvPr/>
        </p:nvSpPr>
        <p:spPr>
          <a:xfrm>
            <a:off x="10203336" y="913049"/>
            <a:ext cx="176953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you combine the sentences with a conjunction?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219131" y="2572360"/>
            <a:ext cx="1144998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Crown fires are large fires. They can travel 16km per hour and reach up 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 metres high.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40456" y="810219"/>
            <a:ext cx="99247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clauses (circle subject, underline predicate).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 a coordinating conjunction to generate a compound sentence.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compound sentence with correct punctuation (write).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8" name="Google Shape;288;p10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289" name="Google Shape;289;p10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1" name="Google Shape;291;p10"/>
          <p:cNvSpPr/>
          <p:nvPr/>
        </p:nvSpPr>
        <p:spPr>
          <a:xfrm>
            <a:off x="4127011" y="2567211"/>
            <a:ext cx="833001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210942" y="2532178"/>
            <a:ext cx="1837048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2007608" y="2940931"/>
            <a:ext cx="1994376" cy="6246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5002836" y="2940931"/>
            <a:ext cx="6194832" cy="6246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10"/>
          <p:cNvSpPr/>
          <p:nvPr/>
        </p:nvSpPr>
        <p:spPr>
          <a:xfrm rot="10800000" flipH="1">
            <a:off x="286384" y="3388270"/>
            <a:ext cx="2219310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11041468" y="5300663"/>
            <a:ext cx="818797" cy="25717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410279" y="3775895"/>
            <a:ext cx="103364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Crown fires are large fires, and they can travel 16km per hour and reach up to 90metres high.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10096226" y="846684"/>
            <a:ext cx="1919219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 you combine </a:t>
            </a:r>
            <a:b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 sentences with a conjunction?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11"/>
          <p:cNvSpPr/>
          <p:nvPr/>
        </p:nvSpPr>
        <p:spPr>
          <a:xfrm>
            <a:off x="105305" y="838557"/>
            <a:ext cx="9781005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clauses (circle subject, underline predicate).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 a coordinating conjunction to generate a compound sentence.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compound sentence with correct punctuation (write).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202607" y="2407340"/>
            <a:ext cx="1094562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change doesn't start bushfires. It does cause them to become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larger and more ferocious.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8" name="Google Shape;308;p11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309" name="Google Shape;309;p11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1" name="Google Shape;311;p11"/>
          <p:cNvSpPr/>
          <p:nvPr/>
        </p:nvSpPr>
        <p:spPr>
          <a:xfrm>
            <a:off x="285180" y="2404011"/>
            <a:ext cx="2485588" cy="53903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6041455" y="2453223"/>
            <a:ext cx="310714" cy="380283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2842539" y="2812764"/>
            <a:ext cx="3163921" cy="6246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6384252" y="2806414"/>
            <a:ext cx="4275170" cy="7040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286758" y="3156224"/>
            <a:ext cx="3854483" cy="7040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10906424" y="5659262"/>
            <a:ext cx="727675" cy="34272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493555" y="3733137"/>
            <a:ext cx="1022267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change doesn’t start bushfires, but it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cause them to become larger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ferocious.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Google Shape;319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29" name="Google Shape;32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2"/>
          <p:cNvSpPr txBox="1"/>
          <p:nvPr/>
        </p:nvSpPr>
        <p:spPr>
          <a:xfrm>
            <a:off x="10203336" y="913049"/>
            <a:ext cx="1883360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 you combine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 sentences with a conjunction?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206026" y="2511327"/>
            <a:ext cx="119859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ground fire travels low to the ground. It can sometimes travel underneath it.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105304" y="866881"/>
            <a:ext cx="99247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clauses (circle subject, underline predicate).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 a coordinating conjunction to generate a compound sentence.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compound sentence with correct punctuation (write).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6" name="Google Shape;336;p12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337" name="Google Shape;337;p12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39" name="Google Shape;339;p12"/>
          <p:cNvSpPr/>
          <p:nvPr/>
        </p:nvSpPr>
        <p:spPr>
          <a:xfrm>
            <a:off x="501015" y="2477016"/>
            <a:ext cx="1837048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6005345" y="2477016"/>
            <a:ext cx="420625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2298055" y="2877645"/>
            <a:ext cx="3711048" cy="7040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6484573" y="2877645"/>
            <a:ext cx="5118506" cy="7040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344" name="Google Shape;344;p12"/>
          <p:cNvSpPr/>
          <p:nvPr/>
        </p:nvSpPr>
        <p:spPr>
          <a:xfrm>
            <a:off x="10787063" y="5944950"/>
            <a:ext cx="903305" cy="21854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457046" y="3506275"/>
            <a:ext cx="991489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ground fire travels low to the ground, or it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sometimes travel underneath it.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52" name="Google Shape;352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3"/>
          <p:cNvSpPr txBox="1"/>
          <p:nvPr/>
        </p:nvSpPr>
        <p:spPr>
          <a:xfrm>
            <a:off x="10203336" y="9130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 you combine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 sentences with a conjunction?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169055" y="1963289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132249" y="930579"/>
            <a:ext cx="99247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clauses (circle subject, underline predicate).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 a coordinating conjunction to generate a compound sentence.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compound sentence with correct punctuation (write).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59" name="Google Shape;359;p13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360" name="Google Shape;360;p13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62" name="Google Shape;362;p13"/>
          <p:cNvSpPr/>
          <p:nvPr/>
        </p:nvSpPr>
        <p:spPr>
          <a:xfrm>
            <a:off x="493121" y="2702960"/>
            <a:ext cx="1504745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6633533" y="2677580"/>
            <a:ext cx="790196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997866" y="3105879"/>
            <a:ext cx="4425594" cy="6119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7423729" y="3136107"/>
            <a:ext cx="4122190" cy="61193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10787063" y="5944950"/>
            <a:ext cx="903305" cy="21854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712955" y="2704670"/>
            <a:ext cx="107660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Farmers can rely on rain to water crops. They can use irrigation systems.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457047" y="3506275"/>
            <a:ext cx="1076609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Farmers can rely on rain to water crops, or they can use irrigation systems.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76" name="Google Shape;376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4"/>
          <p:cNvSpPr txBox="1"/>
          <p:nvPr/>
        </p:nvSpPr>
        <p:spPr>
          <a:xfrm>
            <a:off x="10217623" y="913049"/>
            <a:ext cx="1937406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-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How did you combine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 sentences with a conjunction?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14"/>
          <p:cNvSpPr/>
          <p:nvPr/>
        </p:nvSpPr>
        <p:spPr>
          <a:xfrm>
            <a:off x="211788" y="2272517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14"/>
          <p:cNvSpPr/>
          <p:nvPr/>
        </p:nvSpPr>
        <p:spPr>
          <a:xfrm>
            <a:off x="105304" y="781118"/>
            <a:ext cx="99247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clauses (circle subject, underline predicate).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 a coordinating conjunction to generate a compound sentence.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compound sentence with correct punctuation (write).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3" name="Google Shape;383;p14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384" name="Google Shape;384;p14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86" name="Google Shape;386;p14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105304" y="2256796"/>
            <a:ext cx="1266296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14"/>
          <p:cNvSpPr/>
          <p:nvPr/>
        </p:nvSpPr>
        <p:spPr>
          <a:xfrm>
            <a:off x="147497" y="2663535"/>
            <a:ext cx="952641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14"/>
          <p:cNvSpPr/>
          <p:nvPr/>
        </p:nvSpPr>
        <p:spPr>
          <a:xfrm rot="10800000" flipH="1">
            <a:off x="1446861" y="2608710"/>
            <a:ext cx="3525189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4"/>
          <p:cNvSpPr/>
          <p:nvPr/>
        </p:nvSpPr>
        <p:spPr>
          <a:xfrm>
            <a:off x="1175398" y="3115908"/>
            <a:ext cx="7389481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10704967" y="6137946"/>
            <a:ext cx="985401" cy="31893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14"/>
          <p:cNvSpPr txBox="1"/>
          <p:nvPr/>
        </p:nvSpPr>
        <p:spPr>
          <a:xfrm>
            <a:off x="211789" y="2223526"/>
            <a:ext cx="1163793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Floods can cause damage to crops, homes, roads and railways. They can have positive impact on drought affected areas.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457047" y="3506275"/>
            <a:ext cx="1076609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Floods can cause damage to crops, homes, roads and railways, yet they can have a positive impact on drought affected areas.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00" name="Google Shape;400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5"/>
          <p:cNvSpPr txBox="1"/>
          <p:nvPr/>
        </p:nvSpPr>
        <p:spPr>
          <a:xfrm>
            <a:off x="10203336" y="9130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 you combine the sentences with a conjunction?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15"/>
          <p:cNvSpPr/>
          <p:nvPr/>
        </p:nvSpPr>
        <p:spPr>
          <a:xfrm>
            <a:off x="211788" y="2272517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15"/>
          <p:cNvSpPr/>
          <p:nvPr/>
        </p:nvSpPr>
        <p:spPr>
          <a:xfrm>
            <a:off x="132249" y="823546"/>
            <a:ext cx="99247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clauses (circle subject, underline predicate).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 a coordinating conjunction to generate a compound sentence.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compound sentence with correct punctuation (write).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7" name="Google Shape;407;p15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408" name="Google Shape;408;p15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5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0" name="Google Shape;410;p15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11" name="Google Shape;411;p15"/>
          <p:cNvSpPr/>
          <p:nvPr/>
        </p:nvSpPr>
        <p:spPr>
          <a:xfrm>
            <a:off x="396518" y="2433954"/>
            <a:ext cx="1476181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15"/>
          <p:cNvSpPr/>
          <p:nvPr/>
        </p:nvSpPr>
        <p:spPr>
          <a:xfrm>
            <a:off x="5993012" y="2423855"/>
            <a:ext cx="1538429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15"/>
          <p:cNvSpPr/>
          <p:nvPr/>
        </p:nvSpPr>
        <p:spPr>
          <a:xfrm rot="10800000" flipH="1">
            <a:off x="1800225" y="2829328"/>
            <a:ext cx="4192787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15"/>
          <p:cNvSpPr/>
          <p:nvPr/>
        </p:nvSpPr>
        <p:spPr>
          <a:xfrm rot="10800000" flipH="1">
            <a:off x="7469193" y="2829329"/>
            <a:ext cx="3209655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15"/>
          <p:cNvSpPr/>
          <p:nvPr/>
        </p:nvSpPr>
        <p:spPr>
          <a:xfrm>
            <a:off x="10678848" y="5051144"/>
            <a:ext cx="985401" cy="31893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15"/>
          <p:cNvSpPr txBox="1"/>
          <p:nvPr/>
        </p:nvSpPr>
        <p:spPr>
          <a:xfrm>
            <a:off x="452807" y="2438470"/>
            <a:ext cx="117022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Bushfires occur frequently in Australia. Australia has a hot dry climate. </a:t>
            </a:r>
            <a:endParaRPr/>
          </a:p>
        </p:txBody>
      </p:sp>
      <p:sp>
        <p:nvSpPr>
          <p:cNvPr id="417" name="Google Shape;417;p15"/>
          <p:cNvSpPr/>
          <p:nvPr/>
        </p:nvSpPr>
        <p:spPr>
          <a:xfrm>
            <a:off x="452807" y="3697485"/>
            <a:ext cx="945643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Bushfires occur frequently in Australia, for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Australia has a hot dry climate.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24" name="Google Shape;424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6"/>
          <p:cNvSpPr txBox="1"/>
          <p:nvPr/>
        </p:nvSpPr>
        <p:spPr>
          <a:xfrm>
            <a:off x="10203336" y="9130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How did you combine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 sentences with a conjunction?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16"/>
          <p:cNvSpPr/>
          <p:nvPr/>
        </p:nvSpPr>
        <p:spPr>
          <a:xfrm>
            <a:off x="211788" y="2272517"/>
            <a:ext cx="1847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16"/>
          <p:cNvSpPr/>
          <p:nvPr/>
        </p:nvSpPr>
        <p:spPr>
          <a:xfrm>
            <a:off x="105304" y="781118"/>
            <a:ext cx="99247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clauses (circle subject, underline predicate).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 a coordinating conjunction to generate a compound sentence. 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Rewrite the compound sentence with correct punctuation (write).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1" name="Google Shape;431;p16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432" name="Google Shape;432;p16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4" name="Google Shape;434;p16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396517" y="2447256"/>
            <a:ext cx="2146658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7453" y="2844190"/>
            <a:ext cx="2360374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16"/>
          <p:cNvSpPr/>
          <p:nvPr/>
        </p:nvSpPr>
        <p:spPr>
          <a:xfrm rot="10800000" flipH="1">
            <a:off x="2518406" y="2821331"/>
            <a:ext cx="8503778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16"/>
          <p:cNvSpPr/>
          <p:nvPr/>
        </p:nvSpPr>
        <p:spPr>
          <a:xfrm rot="10800000" flipH="1">
            <a:off x="3226494" y="3229134"/>
            <a:ext cx="5917745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0678848" y="5051144"/>
            <a:ext cx="985401" cy="31893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16"/>
          <p:cNvSpPr txBox="1"/>
          <p:nvPr/>
        </p:nvSpPr>
        <p:spPr>
          <a:xfrm>
            <a:off x="396517" y="2451552"/>
            <a:ext cx="110506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people believe that Australia should adopt a new national holiday.  ‘Australia Day’ causes difficulty for our Indigenous people.</a:t>
            </a:r>
            <a:endParaRPr/>
          </a:p>
        </p:txBody>
      </p:sp>
      <p:sp>
        <p:nvSpPr>
          <p:cNvPr id="441" name="Google Shape;441;p16"/>
          <p:cNvSpPr/>
          <p:nvPr/>
        </p:nvSpPr>
        <p:spPr>
          <a:xfrm>
            <a:off x="527751" y="3629544"/>
            <a:ext cx="1105069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people believe that Australia should adopt a new national holiday, for ‘Australia Day’ causes difficulty for our Indigenous people.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448" name="Google Shape;448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7"/>
          <p:cNvSpPr txBox="1"/>
          <p:nvPr/>
        </p:nvSpPr>
        <p:spPr>
          <a:xfrm>
            <a:off x="10098032" y="967817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 conjunction show how the two sentences are related?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17"/>
          <p:cNvSpPr/>
          <p:nvPr/>
        </p:nvSpPr>
        <p:spPr>
          <a:xfrm>
            <a:off x="83125" y="991721"/>
            <a:ext cx="99247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compound sentence of at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least 10 words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choosing a coordinating conjunction, using correct punctuation.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 (circle) and predicate (underline) in each independent clause.</a:t>
            </a:r>
            <a:endParaRPr/>
          </a:p>
        </p:txBody>
      </p:sp>
      <p:grpSp>
        <p:nvGrpSpPr>
          <p:cNvPr id="453" name="Google Shape;453;p17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454" name="Google Shape;454;p17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7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6" name="Google Shape;456;p17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57" name="Google Shape;457;p17"/>
          <p:cNvSpPr/>
          <p:nvPr/>
        </p:nvSpPr>
        <p:spPr>
          <a:xfrm>
            <a:off x="369972" y="5413204"/>
            <a:ext cx="6630903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 bank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floods		rain		rivers		damage	livestock	clean 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devastation		evacuation</a:t>
            </a:r>
            <a:endParaRPr/>
          </a:p>
        </p:txBody>
      </p:sp>
      <p:sp>
        <p:nvSpPr>
          <p:cNvPr id="458" name="Google Shape;458;p17"/>
          <p:cNvSpPr/>
          <p:nvPr/>
        </p:nvSpPr>
        <p:spPr>
          <a:xfrm>
            <a:off x="826704" y="2610228"/>
            <a:ext cx="1004473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Floods are often caused by burst riverbanks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excessive rain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</a:t>
            </a: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can cause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damage to properties and livestock.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17"/>
          <p:cNvSpPr/>
          <p:nvPr/>
        </p:nvSpPr>
        <p:spPr>
          <a:xfrm>
            <a:off x="369972" y="5720853"/>
            <a:ext cx="1176047" cy="476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17"/>
          <p:cNvSpPr/>
          <p:nvPr/>
        </p:nvSpPr>
        <p:spPr>
          <a:xfrm>
            <a:off x="1981154" y="5585064"/>
            <a:ext cx="1176000" cy="4764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17"/>
          <p:cNvSpPr/>
          <p:nvPr/>
        </p:nvSpPr>
        <p:spPr>
          <a:xfrm>
            <a:off x="1367182" y="5922713"/>
            <a:ext cx="1176000" cy="4764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17"/>
          <p:cNvSpPr/>
          <p:nvPr/>
        </p:nvSpPr>
        <p:spPr>
          <a:xfrm>
            <a:off x="3817974" y="5788668"/>
            <a:ext cx="1112700" cy="3063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17"/>
          <p:cNvSpPr/>
          <p:nvPr/>
        </p:nvSpPr>
        <p:spPr>
          <a:xfrm>
            <a:off x="3096897" y="5915924"/>
            <a:ext cx="1546500" cy="4764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17"/>
          <p:cNvSpPr/>
          <p:nvPr/>
        </p:nvSpPr>
        <p:spPr>
          <a:xfrm>
            <a:off x="10736522" y="5204159"/>
            <a:ext cx="1176047" cy="380905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17"/>
          <p:cNvSpPr/>
          <p:nvPr/>
        </p:nvSpPr>
        <p:spPr>
          <a:xfrm>
            <a:off x="2434441" y="3126484"/>
            <a:ext cx="4153089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17"/>
          <p:cNvSpPr/>
          <p:nvPr/>
        </p:nvSpPr>
        <p:spPr>
          <a:xfrm>
            <a:off x="847154" y="2672585"/>
            <a:ext cx="1696075" cy="640537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17"/>
          <p:cNvSpPr/>
          <p:nvPr/>
        </p:nvSpPr>
        <p:spPr>
          <a:xfrm>
            <a:off x="7435568" y="3705276"/>
            <a:ext cx="2208495" cy="8266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17"/>
          <p:cNvSpPr/>
          <p:nvPr/>
        </p:nvSpPr>
        <p:spPr>
          <a:xfrm>
            <a:off x="952791" y="4293296"/>
            <a:ext cx="2204410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17"/>
          <p:cNvSpPr/>
          <p:nvPr/>
        </p:nvSpPr>
        <p:spPr>
          <a:xfrm>
            <a:off x="6152837" y="3152724"/>
            <a:ext cx="1696075" cy="640537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17"/>
          <p:cNvSpPr/>
          <p:nvPr/>
        </p:nvSpPr>
        <p:spPr>
          <a:xfrm>
            <a:off x="7000874" y="5326293"/>
            <a:ext cx="344517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*Link to current curriculum/topic area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77" name="Google Shape;477;p1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8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 conjunction show how the 2 sentences are related?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189197" y="587546"/>
            <a:ext cx="9524820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compound sentence of at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least 10 words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choosing a coordinating conjunction, using correct punctuation.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 (circle) and predicate (underline) in each independent clause.</a:t>
            </a:r>
            <a:endParaRPr/>
          </a:p>
        </p:txBody>
      </p:sp>
      <p:grpSp>
        <p:nvGrpSpPr>
          <p:cNvPr id="482" name="Google Shape;482;p18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483" name="Google Shape;483;p18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8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85" name="Google Shape;485;p18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369972" y="5413204"/>
            <a:ext cx="6456530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 bank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farming	settlers   	First nations        	Australia	land clearing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roads		buildings	custodians	</a:t>
            </a:r>
            <a:endParaRPr/>
          </a:p>
        </p:txBody>
      </p:sp>
      <p:sp>
        <p:nvSpPr>
          <p:cNvPr id="487" name="Google Shape;487;p18"/>
          <p:cNvSpPr/>
          <p:nvPr/>
        </p:nvSpPr>
        <p:spPr>
          <a:xfrm>
            <a:off x="6940322" y="5343440"/>
            <a:ext cx="344517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*Link to current curriculum/topic area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493" name="Google Shape;493;p19"/>
          <p:cNvSpPr/>
          <p:nvPr/>
        </p:nvSpPr>
        <p:spPr>
          <a:xfrm>
            <a:off x="129054" y="943826"/>
            <a:ext cx="99247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compound sentence(s) of at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least 10 words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choosing different coordinating conjunctions, using correct punctuation.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 (circle) and predicate (underline) in each independent clause.</a:t>
            </a:r>
            <a:endParaRPr/>
          </a:p>
        </p:txBody>
      </p:sp>
      <p:grpSp>
        <p:nvGrpSpPr>
          <p:cNvPr id="494" name="Google Shape;494;p19"/>
          <p:cNvGrpSpPr/>
          <p:nvPr/>
        </p:nvGrpSpPr>
        <p:grpSpPr>
          <a:xfrm>
            <a:off x="10385496" y="4978924"/>
            <a:ext cx="1769533" cy="2030095"/>
            <a:chOff x="10116609" y="4528608"/>
            <a:chExt cx="1769533" cy="2030095"/>
          </a:xfrm>
        </p:grpSpPr>
        <p:sp>
          <p:nvSpPr>
            <p:cNvPr id="495" name="Google Shape;495;p19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9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7" name="Google Shape;497;p19"/>
          <p:cNvSpPr txBox="1"/>
          <p:nvPr/>
        </p:nvSpPr>
        <p:spPr>
          <a:xfrm>
            <a:off x="10386181" y="5442299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498" name="Google Shape;498;p19"/>
          <p:cNvSpPr/>
          <p:nvPr/>
        </p:nvSpPr>
        <p:spPr>
          <a:xfrm>
            <a:off x="369972" y="5413204"/>
            <a:ext cx="6630903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 bank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Australia	First Nations		sorry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culture		caring		country</a:t>
            </a:r>
            <a:endParaRPr/>
          </a:p>
        </p:txBody>
      </p:sp>
      <p:sp>
        <p:nvSpPr>
          <p:cNvPr id="499" name="Google Shape;499;p19"/>
          <p:cNvSpPr/>
          <p:nvPr/>
        </p:nvSpPr>
        <p:spPr>
          <a:xfrm>
            <a:off x="6940322" y="5343440"/>
            <a:ext cx="344517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*Link to current curriculum/topic area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0" name="Google Shape;500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9"/>
          <p:cNvSpPr/>
          <p:nvPr/>
        </p:nvSpPr>
        <p:spPr>
          <a:xfrm>
            <a:off x="129054" y="2441650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generate compound sentences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coordinating 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conjunctions.</a:t>
            </a:r>
            <a:endParaRPr dirty="0"/>
          </a:p>
        </p:txBody>
      </p:sp>
      <p:sp>
        <p:nvSpPr>
          <p:cNvPr id="123" name="Google Shape;123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4" name="Google Shape;124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9521498" y="5792800"/>
            <a:ext cx="2427890" cy="64633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Generate = produce or create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1" name="Google Shape;131;p4"/>
          <p:cNvSpPr txBox="1"/>
          <p:nvPr/>
        </p:nvSpPr>
        <p:spPr>
          <a:xfrm>
            <a:off x="120456" y="476337"/>
            <a:ext cx="9305100" cy="17106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 sz="1300"/>
          </a:p>
          <a:p>
            <a:pPr marL="2286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1300"/>
          </a:p>
          <a:p>
            <a:pPr marL="2286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punctuate the compound sentence, add a comma after the first independent clause before the conjunction.</a:t>
            </a:r>
            <a:endParaRPr sz="13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25099" y="2580933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289613" y="3832806"/>
            <a:ext cx="1048845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 gathered vegetables from the garden, and my sister made a delicious soup.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289613" y="4716671"/>
            <a:ext cx="896683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Alex has lost her hat, so she must sit in the undercover area at recess.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25099" y="55473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Katie loves to read, but she doesn’t like reading non-fiction.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2784390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630273" y="861505"/>
            <a:ext cx="2418505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compound sentence?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compound sentence?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conjunction in this sentence?</a:t>
            </a:r>
            <a:endParaRPr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4"/>
          <p:cNvGrpSpPr/>
          <p:nvPr/>
        </p:nvGrpSpPr>
        <p:grpSpPr>
          <a:xfrm>
            <a:off x="10116609" y="4528608"/>
            <a:ext cx="1769533" cy="2030095"/>
            <a:chOff x="10116609" y="4528608"/>
            <a:chExt cx="1769533" cy="2030095"/>
          </a:xfrm>
        </p:grpSpPr>
        <p:sp>
          <p:nvSpPr>
            <p:cNvPr id="143" name="Google Shape;143;p4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10117240" y="4904417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1" name="Google Shape;151;p5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54907" y="3721050"/>
            <a:ext cx="871283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Anna likes to watch movies and eat popcorn.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258597" y="507507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On Friday afternoon, our class will be doing art or sport.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558845" y="4241523"/>
            <a:ext cx="930517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 simple sentence. It only has one independent clause (subject/predicate).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558845" y="5560121"/>
            <a:ext cx="9305175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 simple sentence. It only has one independent clause (subject/predicate). The sentence begins with a fronted adverbial. </a:t>
            </a:r>
            <a:endParaRPr/>
          </a:p>
        </p:txBody>
      </p:sp>
      <p:pic>
        <p:nvPicPr>
          <p:cNvPr id="156" name="Google Shape;156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220409" y="2864375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  <p:sp>
        <p:nvSpPr>
          <p:cNvPr id="158" name="Google Shape;158;p5"/>
          <p:cNvSpPr txBox="1"/>
          <p:nvPr/>
        </p:nvSpPr>
        <p:spPr>
          <a:xfrm>
            <a:off x="9839511" y="899775"/>
            <a:ext cx="2160900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compound sentence?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5"/>
          <p:cNvGrpSpPr/>
          <p:nvPr/>
        </p:nvGrpSpPr>
        <p:grpSpPr>
          <a:xfrm>
            <a:off x="10116609" y="4511675"/>
            <a:ext cx="1769533" cy="2030095"/>
            <a:chOff x="10116609" y="4528608"/>
            <a:chExt cx="1769533" cy="2030095"/>
          </a:xfrm>
        </p:grpSpPr>
        <p:sp>
          <p:nvSpPr>
            <p:cNvPr id="163" name="Google Shape;163;p5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10778067" y="4588933"/>
              <a:ext cx="635000" cy="1969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4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117240" y="4841664"/>
            <a:ext cx="23198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9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120456" y="476337"/>
            <a:ext cx="9305100" cy="17106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 sz="1300"/>
          </a:p>
          <a:p>
            <a:pPr marL="2286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1300"/>
          </a:p>
          <a:p>
            <a:pPr marL="2286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punctuate the compound sentence, add a comma after the first independent clause before the conjunction.</a:t>
            </a:r>
            <a:endParaRPr sz="13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36" y="509570"/>
            <a:ext cx="8840246" cy="62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229093" y="3685148"/>
            <a:ext cx="113720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experiments can be dangerous. You must always follow directions.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229093" y="5344383"/>
            <a:ext cx="12420517" cy="4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Thomas had not finished his lunch. He went to the oval when the bell went.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78072" y="2107455"/>
            <a:ext cx="105026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generate a compound sentence: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two independent clauses (circle subject, underline predicate)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using a coordinating conjunction, add a comma before the conjunction.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9663296" y="986023"/>
            <a:ext cx="2547168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subject/predicate in each independent clause?</a:t>
            </a:r>
            <a:endParaRPr/>
          </a:p>
        </p:txBody>
      </p:sp>
      <p:pic>
        <p:nvPicPr>
          <p:cNvPr id="177" name="Google Shape;177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016" y="601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8248" y="8940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49880" y="500813"/>
            <a:ext cx="9381300" cy="14448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punctuate the compound sentence, add a comma after the first independent clause before the conjunction.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50243" y="3552003"/>
            <a:ext cx="3334901" cy="76128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483660" y="4084506"/>
            <a:ext cx="2702486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6327227" y="3631220"/>
            <a:ext cx="746235" cy="53771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6"/>
          <p:cNvSpPr/>
          <p:nvPr/>
        </p:nvSpPr>
        <p:spPr>
          <a:xfrm rot="10800000" flipH="1">
            <a:off x="7115332" y="4072171"/>
            <a:ext cx="4164577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8072" y="5255875"/>
            <a:ext cx="1456438" cy="632794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5207977" y="5298738"/>
            <a:ext cx="746235" cy="53771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1531264" y="5713356"/>
            <a:ext cx="3711608" cy="6246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915792" y="5676832"/>
            <a:ext cx="2421580" cy="7083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0" y="4985259"/>
            <a:ext cx="12192000" cy="45719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291306" y="4237359"/>
            <a:ext cx="62095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experiments can be dangerous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6247779" y="4235320"/>
            <a:ext cx="7462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</a:t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6794669" y="4235536"/>
            <a:ext cx="53107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must always follow directions. 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291306" y="5895579"/>
            <a:ext cx="5166519" cy="4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Thomas has not finished his lunch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5153590" y="5890170"/>
            <a:ext cx="859285" cy="4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yet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5930462" y="5890333"/>
            <a:ext cx="6256252" cy="4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went to the oval when the bell went.</a:t>
            </a:r>
            <a:endParaRPr/>
          </a:p>
        </p:txBody>
      </p:sp>
      <p:pic>
        <p:nvPicPr>
          <p:cNvPr id="195" name="Google Shape;19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0632" y="47915"/>
            <a:ext cx="674078" cy="674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6"/>
          <p:cNvGrpSpPr/>
          <p:nvPr/>
        </p:nvGrpSpPr>
        <p:grpSpPr>
          <a:xfrm>
            <a:off x="10675408" y="2132541"/>
            <a:ext cx="1261533" cy="1690707"/>
            <a:chOff x="10116609" y="4528608"/>
            <a:chExt cx="1769533" cy="2332838"/>
          </a:xfrm>
        </p:grpSpPr>
        <p:sp>
          <p:nvSpPr>
            <p:cNvPr id="197" name="Google Shape;197;p6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10778070" y="4588946"/>
              <a:ext cx="741300" cy="22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9" name="Google Shape;199;p6"/>
          <p:cNvSpPr txBox="1"/>
          <p:nvPr/>
        </p:nvSpPr>
        <p:spPr>
          <a:xfrm>
            <a:off x="10540103" y="2212558"/>
            <a:ext cx="2319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9886951" y="974778"/>
            <a:ext cx="2237470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is/isn’t this an example of a correctly punctuated compound sentence?</a:t>
            </a:r>
            <a:endParaRPr/>
          </a:p>
        </p:txBody>
      </p:sp>
      <p:pic>
        <p:nvPicPr>
          <p:cNvPr id="206" name="Google Shape;206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6855" y="525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4678" y="5931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0165" y="5931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7679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/>
          <p:nvPr/>
        </p:nvSpPr>
        <p:spPr>
          <a:xfrm>
            <a:off x="166905" y="1055562"/>
            <a:ext cx="10434509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of the following are compound sentences with correct punctuation?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 I am looking forward to high school but, I will miss my primary school teachers.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 For graduation, we can read a poem or sing a song.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 All Year 6 students went bushwalking on school camp, but the teachers played football on the oval.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 I am not sure which high school I am going to yet.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e)  We ate a huge dinner at camp, yet we still saved room for dessert.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273132" y="5730557"/>
            <a:ext cx="11542816" cy="106813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punctuate the compound sentence, add a comma after the first independent clause before the conjunction.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7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10313671" y="226152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7526553" y="2834323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10538627" y="350651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>
            <a:off x="7526553" y="4361072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10527884" y="5016782"/>
            <a:ext cx="395901" cy="2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/>
              <a:t> 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99717" y="5222655"/>
            <a:ext cx="12420517" cy="4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 clearing was not good for native animals. It wasn’t good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soil quality either.</a:t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99717" y="1999651"/>
            <a:ext cx="1050265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generate a compound sentence: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two simple sentences.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two independent clauses (circle subject, underline predicate)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 using a coordinating conjunction, add a comma before the conjunction.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0" y="-1"/>
            <a:ext cx="458724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re-explanation </a:t>
            </a:r>
            <a:endParaRPr/>
          </a:p>
        </p:txBody>
      </p:sp>
      <p:sp>
        <p:nvSpPr>
          <p:cNvPr id="227" name="Google Shape;227;p8"/>
          <p:cNvSpPr txBox="1"/>
          <p:nvPr/>
        </p:nvSpPr>
        <p:spPr>
          <a:xfrm>
            <a:off x="10119360" y="761060"/>
            <a:ext cx="2022760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verb in each independent clause?</a:t>
            </a:r>
            <a:endParaRPr/>
          </a:p>
        </p:txBody>
      </p:sp>
      <p:pic>
        <p:nvPicPr>
          <p:cNvPr id="228" name="Google Shape;228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016" y="601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8248" y="8940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 txBox="1"/>
          <p:nvPr/>
        </p:nvSpPr>
        <p:spPr>
          <a:xfrm>
            <a:off x="49880" y="500813"/>
            <a:ext cx="9868368" cy="144490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are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punctuate the compound sentence, add a comma after the first independent clause before the conjunction.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66145" y="3253604"/>
            <a:ext cx="2204728" cy="570134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2477709" y="3727483"/>
            <a:ext cx="6247348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1123261" y="3638986"/>
            <a:ext cx="1353927" cy="53771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8"/>
          <p:cNvSpPr/>
          <p:nvPr/>
        </p:nvSpPr>
        <p:spPr>
          <a:xfrm rot="10800000" flipH="1">
            <a:off x="2390465" y="4081656"/>
            <a:ext cx="4109845" cy="457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118331" y="5093506"/>
            <a:ext cx="2156425" cy="632794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7164969" y="5141460"/>
            <a:ext cx="254952" cy="53771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8"/>
          <p:cNvSpPr/>
          <p:nvPr/>
        </p:nvSpPr>
        <p:spPr>
          <a:xfrm rot="10800000" flipH="1">
            <a:off x="2293370" y="5579057"/>
            <a:ext cx="4665287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7451019" y="5573168"/>
            <a:ext cx="1938728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14723" y="5021006"/>
            <a:ext cx="12192000" cy="45719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99717" y="4223214"/>
            <a:ext cx="117143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burning involves starting a small fire after the wet season that burns slowly</a:t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948093" y="4575953"/>
            <a:ext cx="7462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</a:t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1580032" y="4581103"/>
            <a:ext cx="6503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animals can move out of its path. </a:t>
            </a:r>
            <a:endParaRPr/>
          </a:p>
        </p:txBody>
      </p:sp>
      <p:sp>
        <p:nvSpPr>
          <p:cNvPr id="243" name="Google Shape;243;p8"/>
          <p:cNvSpPr txBox="1"/>
          <p:nvPr/>
        </p:nvSpPr>
        <p:spPr>
          <a:xfrm>
            <a:off x="118331" y="6152030"/>
            <a:ext cx="7661875" cy="4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 clearing was neither good for native animals quality.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7512506" y="6146176"/>
            <a:ext cx="854830" cy="4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nor</a:t>
            </a:r>
            <a:endParaRPr/>
          </a:p>
        </p:txBody>
      </p:sp>
      <p:pic>
        <p:nvPicPr>
          <p:cNvPr id="245" name="Google Shape;245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0632" y="47915"/>
            <a:ext cx="674078" cy="674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8"/>
          <p:cNvGrpSpPr/>
          <p:nvPr/>
        </p:nvGrpSpPr>
        <p:grpSpPr>
          <a:xfrm>
            <a:off x="10701826" y="1996965"/>
            <a:ext cx="1261533" cy="1690708"/>
            <a:chOff x="10116609" y="4528608"/>
            <a:chExt cx="1769533" cy="2332839"/>
          </a:xfrm>
        </p:grpSpPr>
        <p:sp>
          <p:nvSpPr>
            <p:cNvPr id="247" name="Google Shape;247;p8"/>
            <p:cNvSpPr/>
            <p:nvPr/>
          </p:nvSpPr>
          <p:spPr>
            <a:xfrm>
              <a:off x="10116609" y="4528608"/>
              <a:ext cx="1769533" cy="1778000"/>
            </a:xfrm>
            <a:prstGeom prst="rect">
              <a:avLst/>
            </a:prstGeom>
            <a:solidFill>
              <a:srgbClr val="FEE59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 txBox="1"/>
            <p:nvPr/>
          </p:nvSpPr>
          <p:spPr>
            <a:xfrm>
              <a:off x="10778083" y="4588947"/>
              <a:ext cx="898800" cy="22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9" name="Google Shape;249;p8"/>
          <p:cNvSpPr txBox="1"/>
          <p:nvPr/>
        </p:nvSpPr>
        <p:spPr>
          <a:xfrm>
            <a:off x="10592314" y="2180283"/>
            <a:ext cx="2319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</a:t>
            </a:r>
            <a:r>
              <a:rPr lang="en-AU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A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49880" y="3302025"/>
            <a:ext cx="112648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burning involves starting a small fire after the wet season that burns slowly. Animals can move out of its path.</a:t>
            </a: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191588" y="6023552"/>
            <a:ext cx="2871651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8300029" y="6152030"/>
            <a:ext cx="3773640" cy="4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it good for soil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Microsoft Office PowerPoint</Application>
  <PresentationFormat>Widescreen</PresentationFormat>
  <Paragraphs>346</Paragraphs>
  <Slides>20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Noto Sans Symbols</vt:lpstr>
      <vt:lpstr>Times New Roman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2022-07-22T14:07:51Z</dcterms:modified>
</cp:coreProperties>
</file>