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71" r:id="rId7"/>
    <p:sldId id="260" r:id="rId8"/>
    <p:sldId id="261" r:id="rId9"/>
    <p:sldId id="285" r:id="rId10"/>
    <p:sldId id="286" r:id="rId11"/>
    <p:sldId id="278" r:id="rId12"/>
    <p:sldId id="283" r:id="rId13"/>
    <p:sldId id="284" r:id="rId14"/>
    <p:sldId id="28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F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20/07/2023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29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20/07/2023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20/07/2023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89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0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95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20/07/2023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33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20/07/2023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70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20/07/2023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08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20/07/2023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9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20/07/2023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1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20/07/2023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85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20/07/2023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56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20/07/2023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8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6F4EABA-7327-4C9B-A25B-2EC6D8E7B2ED}" type="datetimeFigureOut">
              <a:rPr lang="en-AU" smtClean="0"/>
              <a:pPr/>
              <a:t>20/07/2023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482C3C5-518F-455F-891D-918179D3F32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517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40BDE3-08CA-4B6C-9FF3-036D3F240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algn="l"/>
            <a:r>
              <a:rPr lang="en-AU" b="1" dirty="0"/>
              <a:t>Year</a:t>
            </a:r>
            <a:r>
              <a:rPr lang="en-AU" b="1"/>
              <a:t>: 5/6</a:t>
            </a:r>
            <a:endParaRPr lang="en-AU" dirty="0"/>
          </a:p>
          <a:p>
            <a:pPr algn="l"/>
            <a:endParaRPr lang="en-AU" dirty="0"/>
          </a:p>
          <a:p>
            <a:pPr algn="l"/>
            <a:r>
              <a:rPr lang="en-AU" b="1" dirty="0"/>
              <a:t>Term: 3</a:t>
            </a:r>
            <a:endParaRPr lang="en-AU" dirty="0"/>
          </a:p>
          <a:p>
            <a:pPr algn="l"/>
            <a:endParaRPr lang="en-AU" dirty="0"/>
          </a:p>
          <a:p>
            <a:pPr algn="l"/>
            <a:r>
              <a:rPr lang="en-AU" b="1" dirty="0"/>
              <a:t>Objective: </a:t>
            </a:r>
            <a:r>
              <a:rPr lang="en-AU" b="0" i="0" dirty="0">
                <a:solidFill>
                  <a:srgbClr val="000000"/>
                </a:solidFill>
                <a:effectLst/>
              </a:rPr>
              <a:t>Given a subject (noun or noun phrase) or appositive, write a sentence using an appositive.</a:t>
            </a:r>
          </a:p>
          <a:p>
            <a:pPr algn="l"/>
            <a:endParaRPr lang="en-AU" b="0" i="0" dirty="0">
              <a:solidFill>
                <a:srgbClr val="000000"/>
              </a:solidFill>
              <a:effectLst/>
            </a:endParaRPr>
          </a:p>
          <a:p>
            <a:pPr algn="l"/>
            <a:r>
              <a:rPr lang="en-AU" b="1" dirty="0"/>
              <a:t>Author: </a:t>
            </a:r>
            <a:r>
              <a:rPr lang="en-AU" dirty="0"/>
              <a:t>Stephanie Le Lievre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ECED81-DDFB-4AA9-A84A-A4BBDC0EC4CA}"/>
              </a:ext>
            </a:extLst>
          </p:cNvPr>
          <p:cNvSpPr txBox="1"/>
          <p:nvPr/>
        </p:nvSpPr>
        <p:spPr>
          <a:xfrm>
            <a:off x="1663083" y="5193437"/>
            <a:ext cx="8815527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It is important to link all examples in this lesson to content/literature/topics that have been covered in class. This is because it relies on students having a certain amount of background knowledge about the topic. The slides are just examples. </a:t>
            </a:r>
          </a:p>
        </p:txBody>
      </p:sp>
    </p:spTree>
    <p:extLst>
      <p:ext uri="{BB962C8B-B14F-4D97-AF65-F5344CB8AC3E}">
        <p14:creationId xmlns:p14="http://schemas.microsoft.com/office/powerpoint/2010/main" val="1123599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203336" y="998700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subject?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information could we use to form an apposite?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7B1FE3-CDF4-41A5-AEB9-72147C9822A6}"/>
              </a:ext>
            </a:extLst>
          </p:cNvPr>
          <p:cNvSpPr txBox="1"/>
          <p:nvPr/>
        </p:nvSpPr>
        <p:spPr>
          <a:xfrm>
            <a:off x="82482" y="1446549"/>
            <a:ext cx="9969934" cy="175432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374151"/>
                </a:solidFill>
                <a:effectLst/>
                <a:latin typeface="Century Gothic" panose="020B0502020202020204" pitchFamily="34" charset="0"/>
              </a:rPr>
              <a:t>The mythical creature known as the Phoenix is a legendary bird often associated with fire, immortality, and renewal.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374151"/>
                </a:solidFill>
                <a:effectLst/>
                <a:latin typeface="Century Gothic" panose="020B0502020202020204" pitchFamily="34" charset="0"/>
              </a:rPr>
              <a:t>The Phoenix originates from ancient mythology, with its earliest mentions found in Egyptian, Greek, and Roman folklore.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374151"/>
                </a:solidFill>
                <a:effectLst/>
                <a:latin typeface="Century Gothic" panose="020B0502020202020204" pitchFamily="34" charset="0"/>
              </a:rPr>
              <a:t>Immortality symbol: The Phoenix represents the cycle of life, death, and rebirth. It is often seen as a symbol of immortality, as it continuously rises from its own ashes.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D3EB31-D9D3-4874-83FF-B0294240183E}"/>
              </a:ext>
            </a:extLst>
          </p:cNvPr>
          <p:cNvSpPr txBox="1"/>
          <p:nvPr/>
        </p:nvSpPr>
        <p:spPr>
          <a:xfrm>
            <a:off x="167395" y="5132811"/>
            <a:ext cx="11300023" cy="156966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The Phoenix, </a:t>
            </a:r>
            <a:r>
              <a:rPr lang="en-AU" sz="3200" b="1" dirty="0">
                <a:latin typeface="Century Gothic" panose="020B0502020202020204" pitchFamily="34" charset="0"/>
              </a:rPr>
              <a:t>a mythical creature originating from ancient mythology</a:t>
            </a:r>
            <a:r>
              <a:rPr lang="en-AU" sz="3200" dirty="0">
                <a:latin typeface="Century Gothic" panose="020B0502020202020204" pitchFamily="34" charset="0"/>
              </a:rPr>
              <a:t>, represents the cycle of life, death, and rebirth.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71ACB9-CA84-4284-94B5-5660E0758A8B}"/>
              </a:ext>
            </a:extLst>
          </p:cNvPr>
          <p:cNvSpPr txBox="1"/>
          <p:nvPr/>
        </p:nvSpPr>
        <p:spPr>
          <a:xfrm>
            <a:off x="167396" y="4072409"/>
            <a:ext cx="11300023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Subject: The Phoenix</a:t>
            </a:r>
          </a:p>
        </p:txBody>
      </p:sp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11B599E5-4717-4002-9389-C92359EEF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89CF799-ED08-4058-B29E-37E75318D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pic>
        <p:nvPicPr>
          <p:cNvPr id="13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C0F51-8870-4379-8BDB-9A760BDCD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968" y="99538"/>
            <a:ext cx="674079" cy="67407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E08015E-D78C-49EC-895B-3945AFFF649A}"/>
              </a:ext>
            </a:extLst>
          </p:cNvPr>
          <p:cNvSpPr/>
          <p:nvPr/>
        </p:nvSpPr>
        <p:spPr>
          <a:xfrm>
            <a:off x="-1" y="369331"/>
            <a:ext cx="8345011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Use selected information from the passage to write one sentence containing an appositive.</a:t>
            </a:r>
          </a:p>
        </p:txBody>
      </p:sp>
    </p:spTree>
    <p:extLst>
      <p:ext uri="{BB962C8B-B14F-4D97-AF65-F5344CB8AC3E}">
        <p14:creationId xmlns:p14="http://schemas.microsoft.com/office/powerpoint/2010/main" val="173688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203336" y="998700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subject?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information could we use to form an apposite?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7B1FE3-CDF4-41A5-AEB9-72147C9822A6}"/>
              </a:ext>
            </a:extLst>
          </p:cNvPr>
          <p:cNvSpPr txBox="1"/>
          <p:nvPr/>
        </p:nvSpPr>
        <p:spPr>
          <a:xfrm>
            <a:off x="82482" y="1446549"/>
            <a:ext cx="9969934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374151"/>
                </a:solidFill>
                <a:effectLst/>
                <a:latin typeface="Century Gothic" panose="020B0502020202020204" pitchFamily="34" charset="0"/>
              </a:rPr>
              <a:t>Insert text here from topics/themes/texts in class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71ACB9-CA84-4284-94B5-5660E0758A8B}"/>
              </a:ext>
            </a:extLst>
          </p:cNvPr>
          <p:cNvSpPr txBox="1"/>
          <p:nvPr/>
        </p:nvSpPr>
        <p:spPr>
          <a:xfrm>
            <a:off x="167396" y="4072409"/>
            <a:ext cx="11300023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Subject: provide the subject to the students</a:t>
            </a:r>
          </a:p>
        </p:txBody>
      </p:sp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11B599E5-4717-4002-9389-C92359EEF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CF9B4F4-E039-4F3C-8397-B64908924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3132" y="86809"/>
            <a:ext cx="674078" cy="67407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93F2502-6EA4-4ED3-8CBE-BCAC47BB5EED}"/>
              </a:ext>
            </a:extLst>
          </p:cNvPr>
          <p:cNvSpPr/>
          <p:nvPr/>
        </p:nvSpPr>
        <p:spPr>
          <a:xfrm>
            <a:off x="-1" y="369331"/>
            <a:ext cx="8345011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Use selected information from the passage to write one sentence containing an appositive.</a:t>
            </a:r>
          </a:p>
        </p:txBody>
      </p:sp>
    </p:spTree>
    <p:extLst>
      <p:ext uri="{BB962C8B-B14F-4D97-AF65-F5344CB8AC3E}">
        <p14:creationId xmlns:p14="http://schemas.microsoft.com/office/powerpoint/2010/main" val="238111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2839" y="4874453"/>
            <a:ext cx="674079" cy="674079"/>
          </a:xfr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164" y="1260100"/>
            <a:ext cx="674078" cy="67407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4163" y="2608257"/>
            <a:ext cx="674078" cy="674078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5EADFB6-40C5-DA4D-BC50-74CB82321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729" y="580007"/>
            <a:ext cx="674078" cy="67407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21A1569-9788-9545-9956-36470E1B3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4807" y="580007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7855DF8-820B-0849-AA68-4ABF97446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729" y="1254085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21C8DC2-E0E6-FA46-B43E-40B158D5A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4807" y="1239975"/>
            <a:ext cx="674078" cy="674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3C56D8-407A-9142-A075-9C38769D69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0239" y="4874454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C6784FC-A82A-9645-9BB1-5B175106C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30239" y="4200376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64164" y="580007"/>
            <a:ext cx="674078" cy="67407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64162" y="1934178"/>
            <a:ext cx="674079" cy="67407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3DF4E9DF-B3EF-1E4E-95EB-83EEEF0948D2}"/>
              </a:ext>
            </a:extLst>
          </p:cNvPr>
          <p:cNvSpPr txBox="1">
            <a:spLocks/>
          </p:cNvSpPr>
          <p:nvPr/>
        </p:nvSpPr>
        <p:spPr>
          <a:xfrm>
            <a:off x="1904883" y="809950"/>
            <a:ext cx="1525356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Multiple Choice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12A3178-176D-0940-9838-EB1D93380491}"/>
              </a:ext>
            </a:extLst>
          </p:cNvPr>
          <p:cNvSpPr txBox="1">
            <a:spLocks/>
          </p:cNvSpPr>
          <p:nvPr/>
        </p:nvSpPr>
        <p:spPr>
          <a:xfrm>
            <a:off x="3571121" y="4638373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Vote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AA56F04-6084-A34C-9A2A-8937EDC209A0}"/>
              </a:ext>
            </a:extLst>
          </p:cNvPr>
          <p:cNvSpPr txBox="1">
            <a:spLocks/>
          </p:cNvSpPr>
          <p:nvPr/>
        </p:nvSpPr>
        <p:spPr>
          <a:xfrm>
            <a:off x="6371670" y="758090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Pair Share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385DEC1-BFED-A64F-8FE0-0AA7A9052BD2}"/>
              </a:ext>
            </a:extLst>
          </p:cNvPr>
          <p:cNvSpPr txBox="1">
            <a:spLocks/>
          </p:cNvSpPr>
          <p:nvPr/>
        </p:nvSpPr>
        <p:spPr>
          <a:xfrm>
            <a:off x="6371670" y="1423520"/>
            <a:ext cx="2630530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Pick a Stick/Answer (non-volunteer)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9E3C697-68F7-A549-983D-A93AB336DF4F}"/>
              </a:ext>
            </a:extLst>
          </p:cNvPr>
          <p:cNvSpPr txBox="1">
            <a:spLocks/>
          </p:cNvSpPr>
          <p:nvPr/>
        </p:nvSpPr>
        <p:spPr>
          <a:xfrm>
            <a:off x="6371670" y="2088950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9384955-5395-684B-9A1B-250A0BD7221E}"/>
              </a:ext>
            </a:extLst>
          </p:cNvPr>
          <p:cNvSpPr txBox="1">
            <a:spLocks/>
          </p:cNvSpPr>
          <p:nvPr/>
        </p:nvSpPr>
        <p:spPr>
          <a:xfrm>
            <a:off x="6371670" y="2763040"/>
            <a:ext cx="2485458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In Your Workbook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056C993-04BF-5642-AEFB-53FF259B42EA}"/>
              </a:ext>
            </a:extLst>
          </p:cNvPr>
          <p:cNvSpPr txBox="1">
            <a:spLocks/>
          </p:cNvSpPr>
          <p:nvPr/>
        </p:nvSpPr>
        <p:spPr>
          <a:xfrm>
            <a:off x="9834568" y="5527738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91324" y="3607995"/>
            <a:ext cx="693813" cy="679158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9866214" y="429551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Track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13375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1595" y="2190750"/>
            <a:ext cx="9118776" cy="156966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AU" sz="3200" dirty="0">
                <a:latin typeface="Century Gothic" panose="020B0502020202020204" pitchFamily="34" charset="0"/>
              </a:rPr>
              <a:t>We are learning to </a:t>
            </a:r>
            <a:r>
              <a:rPr lang="en-AU" sz="32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write a sentence using an appositive when provided with information. </a:t>
            </a:r>
          </a:p>
          <a:p>
            <a:pPr algn="ctr"/>
            <a:endParaRPr lang="en-AU" sz="32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pic>
        <p:nvPicPr>
          <p:cNvPr id="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066D5-6604-4985-B021-5CBC12B18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1364" y="184665"/>
            <a:ext cx="674079" cy="674079"/>
          </a:xfrm>
        </p:spPr>
      </p:pic>
    </p:spTree>
    <p:extLst>
      <p:ext uri="{BB962C8B-B14F-4D97-AF65-F5344CB8AC3E}">
        <p14:creationId xmlns:p14="http://schemas.microsoft.com/office/powerpoint/2010/main" val="19803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-14939" y="369331"/>
            <a:ext cx="8535046" cy="1491268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An appositive is a noun or pronoun set beside another noun or pronoun to explain or define it. An appositive re-names the noun.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An appositive often starts with ‘an’, ‘a’, and ‘the’- but not always!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comma is required before and after the appositive.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405822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The star-sucker pygmy</a:t>
            </a:r>
            <a:r>
              <a:rPr lang="en-AU" dirty="0">
                <a:latin typeface="Century Gothic" panose="020B0502020202020204" pitchFamily="34" charset="0"/>
              </a:rPr>
              <a:t>,</a:t>
            </a:r>
            <a:r>
              <a:rPr lang="en-AU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AU" u="sng" dirty="0">
                <a:latin typeface="Century Gothic" panose="020B0502020202020204" pitchFamily="34" charset="0"/>
              </a:rPr>
              <a:t>the smallest octopus in the world, </a:t>
            </a:r>
            <a:r>
              <a:rPr lang="en-AU" dirty="0">
                <a:latin typeface="Century Gothic" panose="020B0502020202020204" pitchFamily="34" charset="0"/>
              </a:rPr>
              <a:t>is found in fairly shallow waters in the western Pacific.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4951931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b="1" dirty="0">
                <a:latin typeface="Century Gothic" panose="020B0502020202020204" pitchFamily="34" charset="0"/>
              </a:rPr>
              <a:t>The chief surgeon</a:t>
            </a:r>
            <a:r>
              <a:rPr lang="en-AU" dirty="0">
                <a:latin typeface="Century Gothic" panose="020B0502020202020204" pitchFamily="34" charset="0"/>
              </a:rPr>
              <a:t>, </a:t>
            </a:r>
            <a:r>
              <a:rPr lang="en-AU" u="sng" dirty="0">
                <a:latin typeface="Century Gothic" panose="020B0502020202020204" pitchFamily="34" charset="0"/>
              </a:rPr>
              <a:t>an expert in organ-transplant procedures</a:t>
            </a:r>
            <a:r>
              <a:rPr lang="en-AU" dirty="0">
                <a:latin typeface="Century Gothic" panose="020B0502020202020204" pitchFamily="34" charset="0"/>
              </a:rPr>
              <a:t>, took her nephew on a hospital tour. 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46496" y="581950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b="1" dirty="0">
                <a:latin typeface="Century Gothic" panose="020B0502020202020204" pitchFamily="34" charset="0"/>
              </a:rPr>
              <a:t>Patty Mills</a:t>
            </a:r>
            <a:r>
              <a:rPr lang="en-AU" dirty="0">
                <a:latin typeface="Century Gothic" panose="020B0502020202020204" pitchFamily="34" charset="0"/>
              </a:rPr>
              <a:t>, </a:t>
            </a:r>
            <a:r>
              <a:rPr lang="en-AU" u="sng" dirty="0">
                <a:latin typeface="Century Gothic" panose="020B0502020202020204" pitchFamily="34" charset="0"/>
              </a:rPr>
              <a:t>an Australian professional basketball player</a:t>
            </a:r>
            <a:r>
              <a:rPr lang="en-AU" dirty="0">
                <a:latin typeface="Century Gothic" panose="020B0502020202020204" pitchFamily="34" charset="0"/>
              </a:rPr>
              <a:t>, was the country’s first Indigenous flag bearer at an Olympic games. </a:t>
            </a:r>
          </a:p>
        </p:txBody>
      </p:sp>
      <p:pic>
        <p:nvPicPr>
          <p:cNvPr id="16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5239789" y="3195438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2462213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an appositive?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this an example of a sentence with an appositive?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subject/ appositive in this sentence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7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4429" y="2528638"/>
            <a:ext cx="2592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Non-Examples: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58597" y="3336172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Stacey, battling against the wind and the rain, searched for the lost dog. 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58597" y="4617719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My brother Luke, who lives in Melbourne, is coming home for Christmas. 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4987" y="3773561"/>
            <a:ext cx="8601295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This sentence contains an embedded clause. Not an appositive.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30548" y="5017024"/>
            <a:ext cx="855573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This sentence contains an embedded clause. Not an appositive. </a:t>
            </a:r>
          </a:p>
        </p:txBody>
      </p:sp>
      <p:pic>
        <p:nvPicPr>
          <p:cNvPr id="14" name="Picture 6" descr="See the source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5157528" y="2419123"/>
            <a:ext cx="857250" cy="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03336" y="1141144"/>
            <a:ext cx="1988664" cy="1446550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this not an example of a sentence with an appositive?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6721F7CA-B0DD-4DA2-BD63-81AD18089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2FAE460A-3378-41A3-8701-BA2FA601B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8E86966E-4E93-43EA-BE73-03052D9777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6282" y="142360"/>
            <a:ext cx="693813" cy="679158"/>
          </a:xfrm>
          <a:prstGeom prst="rect">
            <a:avLst/>
          </a:prstGeom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-14939" y="369331"/>
            <a:ext cx="8535046" cy="1491268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An appositive is a noun or pronoun set beside another noun or pronoun to explain or define it. An appositive re-names the noun.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An appositive often starts with ‘an’, ‘a’, and ‘the’- but not always!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>
                <a:latin typeface="Century Gothic" panose="020B0502020202020204" pitchFamily="34" charset="0"/>
              </a:rPr>
              <a:t>A comma is required before and after the appositive. </a:t>
            </a:r>
          </a:p>
        </p:txBody>
      </p:sp>
    </p:spTree>
    <p:extLst>
      <p:ext uri="{BB962C8B-B14F-4D97-AF65-F5344CB8AC3E}">
        <p14:creationId xmlns:p14="http://schemas.microsoft.com/office/powerpoint/2010/main" val="120298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8" grpId="0"/>
      <p:bldP spid="5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do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203336" y="998700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subject?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Where does the appositive go?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B4A37C9-9599-49F2-9821-BA5425C2848F}"/>
              </a:ext>
            </a:extLst>
          </p:cNvPr>
          <p:cNvSpPr/>
          <p:nvPr/>
        </p:nvSpPr>
        <p:spPr>
          <a:xfrm>
            <a:off x="-1" y="369331"/>
            <a:ext cx="8345011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Use selected information from the passage to write one sentence containing the appositive.</a:t>
            </a: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4472975F-7CAD-4DC0-B1C1-FD16D6714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8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A5C4B2F-34EF-4EB9-BD14-B21C9D0C2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0291" y="110605"/>
            <a:ext cx="674079" cy="674079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62CA826E-B8D2-4829-A56F-46C177611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3751" y="110605"/>
            <a:ext cx="674078" cy="6740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17B1FE3-CDF4-41A5-AEB9-72147C9822A6}"/>
              </a:ext>
            </a:extLst>
          </p:cNvPr>
          <p:cNvSpPr txBox="1"/>
          <p:nvPr/>
        </p:nvSpPr>
        <p:spPr>
          <a:xfrm>
            <a:off x="82482" y="1446549"/>
            <a:ext cx="9969934" cy="175432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374151"/>
                </a:solidFill>
                <a:effectLst/>
                <a:latin typeface="Century Gothic" panose="020B0502020202020204" pitchFamily="34" charset="0"/>
              </a:rPr>
              <a:t>Gorillas are large, powerful apes and are the largest living primates.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374151"/>
                </a:solidFill>
                <a:effectLst/>
                <a:latin typeface="Century Gothic" panose="020B0502020202020204" pitchFamily="34" charset="0"/>
              </a:rPr>
              <a:t>Gorillas are highly social animals, living in stable family groups called troops.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374151"/>
                </a:solidFill>
                <a:effectLst/>
                <a:latin typeface="Century Gothic" panose="020B0502020202020204" pitchFamily="34" charset="0"/>
              </a:rPr>
              <a:t>Gorillas are primarily herbivores, meaning they mainly eat plants. Their diet consists of fruits, leaves, shoots, stems, and occasionally, insects.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374151"/>
                </a:solidFill>
                <a:effectLst/>
                <a:latin typeface="Century Gothic" panose="020B0502020202020204" pitchFamily="34" charset="0"/>
              </a:rPr>
              <a:t>Gorillas are listed as endangered on the IUCN Red List due to habitat loss, poaching, and diseases.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D3EB31-D9D3-4874-83FF-B0294240183E}"/>
              </a:ext>
            </a:extLst>
          </p:cNvPr>
          <p:cNvSpPr txBox="1"/>
          <p:nvPr/>
        </p:nvSpPr>
        <p:spPr>
          <a:xfrm>
            <a:off x="82482" y="5320691"/>
            <a:ext cx="11300023" cy="107721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Gorillas, </a:t>
            </a:r>
            <a:r>
              <a:rPr lang="en-AU" sz="3200" b="1" dirty="0">
                <a:latin typeface="Century Gothic" panose="020B0502020202020204" pitchFamily="34" charset="0"/>
              </a:rPr>
              <a:t>the largest living primates</a:t>
            </a:r>
            <a:r>
              <a:rPr lang="en-AU" sz="3200" dirty="0">
                <a:latin typeface="Century Gothic" panose="020B0502020202020204" pitchFamily="34" charset="0"/>
              </a:rPr>
              <a:t>, are highly social animals, living in stable family groups called troops.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71ACB9-CA84-4284-94B5-5660E0758A8B}"/>
              </a:ext>
            </a:extLst>
          </p:cNvPr>
          <p:cNvSpPr txBox="1"/>
          <p:nvPr/>
        </p:nvSpPr>
        <p:spPr>
          <a:xfrm>
            <a:off x="82482" y="3582067"/>
            <a:ext cx="11300023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Appositive: the largest living primates</a:t>
            </a:r>
          </a:p>
        </p:txBody>
      </p:sp>
    </p:spTree>
    <p:extLst>
      <p:ext uri="{BB962C8B-B14F-4D97-AF65-F5344CB8AC3E}">
        <p14:creationId xmlns:p14="http://schemas.microsoft.com/office/powerpoint/2010/main" val="138997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7B1FE3-CDF4-41A5-AEB9-72147C9822A6}"/>
              </a:ext>
            </a:extLst>
          </p:cNvPr>
          <p:cNvSpPr txBox="1"/>
          <p:nvPr/>
        </p:nvSpPr>
        <p:spPr>
          <a:xfrm>
            <a:off x="82482" y="1446549"/>
            <a:ext cx="9969934" cy="175432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374151"/>
                </a:solidFill>
                <a:effectLst/>
                <a:latin typeface="Century Gothic" panose="020B0502020202020204" pitchFamily="34" charset="0"/>
              </a:rPr>
              <a:t>Egyptian pyramids were huge structures made by ancient Egyptians thousands of years ago.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374151"/>
                </a:solidFill>
                <a:effectLst/>
                <a:latin typeface="Century Gothic" panose="020B0502020202020204" pitchFamily="34" charset="0"/>
              </a:rPr>
              <a:t>They were built as special tombs for their pharaohs, who were the kings or rulers of ancient Egypt.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374151"/>
                </a:solidFill>
                <a:effectLst/>
                <a:latin typeface="Century Gothic" panose="020B0502020202020204" pitchFamily="34" charset="0"/>
              </a:rPr>
              <a:t>The pyramids were designed to keep the pharaohs' bodies safe after they passed away.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D3EB31-D9D3-4874-83FF-B0294240183E}"/>
              </a:ext>
            </a:extLst>
          </p:cNvPr>
          <p:cNvSpPr txBox="1"/>
          <p:nvPr/>
        </p:nvSpPr>
        <p:spPr>
          <a:xfrm>
            <a:off x="167395" y="5132811"/>
            <a:ext cx="11300023" cy="138499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Century Gothic" panose="020B0502020202020204" pitchFamily="34" charset="0"/>
              </a:rPr>
              <a:t>Egyptian Pyramids</a:t>
            </a:r>
            <a:r>
              <a:rPr lang="en-AU" sz="2800" b="1" dirty="0">
                <a:latin typeface="Century Gothic" panose="020B0502020202020204" pitchFamily="34" charset="0"/>
              </a:rPr>
              <a:t>, huge structures made by ancient Egyptians thousands of years ago</a:t>
            </a:r>
            <a:r>
              <a:rPr lang="en-AU" sz="2800" dirty="0">
                <a:latin typeface="Century Gothic" panose="020B0502020202020204" pitchFamily="34" charset="0"/>
              </a:rPr>
              <a:t>, were designed to keep the pharaohs’ bodies safe after they passed away.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71ACB9-CA84-4284-94B5-5660E0758A8B}"/>
              </a:ext>
            </a:extLst>
          </p:cNvPr>
          <p:cNvSpPr txBox="1"/>
          <p:nvPr/>
        </p:nvSpPr>
        <p:spPr>
          <a:xfrm>
            <a:off x="167395" y="3573587"/>
            <a:ext cx="11300023" cy="107721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Appositive: huge structures made by ancient Egyptians thousands of years ago.</a:t>
            </a:r>
          </a:p>
        </p:txBody>
      </p:sp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11B599E5-4717-4002-9389-C92359EEF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89CF799-ED08-4058-B29E-37E75318D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pic>
        <p:nvPicPr>
          <p:cNvPr id="13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C0F51-8870-4379-8BDB-9A760BDCD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968" y="99538"/>
            <a:ext cx="674079" cy="67407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77CEC59-4E20-4E61-8A81-4E01822F25D8}"/>
              </a:ext>
            </a:extLst>
          </p:cNvPr>
          <p:cNvSpPr/>
          <p:nvPr/>
        </p:nvSpPr>
        <p:spPr>
          <a:xfrm>
            <a:off x="-1" y="369331"/>
            <a:ext cx="8345011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Use selected information from the passage to write one sentence containing the appositive.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7C915E-A9A3-4FCE-9037-F70A9620F96D}"/>
              </a:ext>
            </a:extLst>
          </p:cNvPr>
          <p:cNvSpPr txBox="1"/>
          <p:nvPr/>
        </p:nvSpPr>
        <p:spPr>
          <a:xfrm>
            <a:off x="10203336" y="998700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subject?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Where does the appositive go?</a:t>
            </a:r>
          </a:p>
        </p:txBody>
      </p:sp>
    </p:spTree>
    <p:extLst>
      <p:ext uri="{BB962C8B-B14F-4D97-AF65-F5344CB8AC3E}">
        <p14:creationId xmlns:p14="http://schemas.microsoft.com/office/powerpoint/2010/main" val="312527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do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203336" y="998700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subject?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information could we use to form an apposite?</a:t>
            </a: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4472975F-7CAD-4DC0-B1C1-FD16D6714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8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A5C4B2F-34EF-4EB9-BD14-B21C9D0C2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0291" y="110605"/>
            <a:ext cx="674079" cy="674079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62CA826E-B8D2-4829-A56F-46C177611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3751" y="110605"/>
            <a:ext cx="674078" cy="6740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17B1FE3-CDF4-41A5-AEB9-72147C9822A6}"/>
              </a:ext>
            </a:extLst>
          </p:cNvPr>
          <p:cNvSpPr txBox="1"/>
          <p:nvPr/>
        </p:nvSpPr>
        <p:spPr>
          <a:xfrm>
            <a:off x="82482" y="1446549"/>
            <a:ext cx="9969934" cy="14773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374151"/>
                </a:solidFill>
                <a:effectLst/>
                <a:latin typeface="Century Gothic" panose="020B0502020202020204" pitchFamily="34" charset="0"/>
              </a:rPr>
              <a:t>Elephants are really large animals, the largest on land!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374151"/>
                </a:solidFill>
                <a:effectLst/>
                <a:latin typeface="Century Gothic" panose="020B0502020202020204" pitchFamily="34" charset="0"/>
              </a:rPr>
              <a:t>They can live between 60 to 70 years in the wild, and beyond 70 years in captivity.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374151"/>
                </a:solidFill>
                <a:latin typeface="Century Gothic" panose="020B0502020202020204" pitchFamily="34" charset="0"/>
              </a:rPr>
              <a:t>E</a:t>
            </a:r>
            <a:r>
              <a:rPr lang="en-AU" b="0" i="0" dirty="0">
                <a:solidFill>
                  <a:srgbClr val="374151"/>
                </a:solidFill>
                <a:effectLst/>
                <a:latin typeface="Century Gothic" panose="020B0502020202020204" pitchFamily="34" charset="0"/>
              </a:rPr>
              <a:t>lephants are very smart and have an incredible memory.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374151"/>
                </a:solidFill>
                <a:effectLst/>
                <a:latin typeface="Century Gothic" panose="020B0502020202020204" pitchFamily="34" charset="0"/>
              </a:rPr>
              <a:t>Elephants have families, and they love to stay together and take care of each other.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374151"/>
                </a:solidFill>
                <a:effectLst/>
                <a:latin typeface="Century Gothic" panose="020B0502020202020204" pitchFamily="34" charset="0"/>
              </a:rPr>
              <a:t>They talk to each other in special ways, using sounds and body movements.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D3EB31-D9D3-4874-83FF-B0294240183E}"/>
              </a:ext>
            </a:extLst>
          </p:cNvPr>
          <p:cNvSpPr txBox="1"/>
          <p:nvPr/>
        </p:nvSpPr>
        <p:spPr>
          <a:xfrm>
            <a:off x="167395" y="5132811"/>
            <a:ext cx="11300023" cy="107721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Elephants, </a:t>
            </a:r>
            <a:r>
              <a:rPr lang="en-AU" sz="3200" b="1" dirty="0">
                <a:latin typeface="Century Gothic" panose="020B0502020202020204" pitchFamily="34" charset="0"/>
              </a:rPr>
              <a:t>the largest land animal</a:t>
            </a:r>
            <a:r>
              <a:rPr lang="en-AU" sz="3200" dirty="0">
                <a:latin typeface="Century Gothic" panose="020B0502020202020204" pitchFamily="34" charset="0"/>
              </a:rPr>
              <a:t>, can live between 60 to 70 years in the wild and beyond 70 years in captivity.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71ACB9-CA84-4284-94B5-5660E0758A8B}"/>
              </a:ext>
            </a:extLst>
          </p:cNvPr>
          <p:cNvSpPr txBox="1"/>
          <p:nvPr/>
        </p:nvSpPr>
        <p:spPr>
          <a:xfrm>
            <a:off x="167396" y="4072409"/>
            <a:ext cx="11300023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Subject: Elephants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C2A814-B6E5-457B-8273-05203B6BD0BC}"/>
              </a:ext>
            </a:extLst>
          </p:cNvPr>
          <p:cNvSpPr/>
          <p:nvPr/>
        </p:nvSpPr>
        <p:spPr>
          <a:xfrm>
            <a:off x="-1" y="369331"/>
            <a:ext cx="8345011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Use selected information from the passage to write one sentence containing an appositive.</a:t>
            </a:r>
          </a:p>
        </p:txBody>
      </p:sp>
    </p:spTree>
    <p:extLst>
      <p:ext uri="{BB962C8B-B14F-4D97-AF65-F5344CB8AC3E}">
        <p14:creationId xmlns:p14="http://schemas.microsoft.com/office/powerpoint/2010/main" val="275289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203336" y="998700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What’s the subject?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information could we use to form an apposite?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7B1FE3-CDF4-41A5-AEB9-72147C9822A6}"/>
              </a:ext>
            </a:extLst>
          </p:cNvPr>
          <p:cNvSpPr txBox="1"/>
          <p:nvPr/>
        </p:nvSpPr>
        <p:spPr>
          <a:xfrm>
            <a:off x="82482" y="1446549"/>
            <a:ext cx="9969934" cy="120032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374151"/>
                </a:solidFill>
                <a:latin typeface="Century Gothic" panose="020B0502020202020204" pitchFamily="34" charset="0"/>
              </a:rPr>
              <a:t>‘</a:t>
            </a:r>
            <a:r>
              <a:rPr lang="en-AU" b="0" i="0" dirty="0">
                <a:solidFill>
                  <a:srgbClr val="374151"/>
                </a:solidFill>
                <a:effectLst/>
                <a:latin typeface="Century Gothic" panose="020B0502020202020204" pitchFamily="34" charset="0"/>
              </a:rPr>
              <a:t>The Velveteen Rabbit’ is a classic children's book written by Margery Williams.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374151"/>
                </a:solidFill>
                <a:latin typeface="Century Gothic" panose="020B0502020202020204" pitchFamily="34" charset="0"/>
              </a:rPr>
              <a:t>F</a:t>
            </a:r>
            <a:r>
              <a:rPr lang="en-AU" b="0" i="0" dirty="0">
                <a:solidFill>
                  <a:srgbClr val="374151"/>
                </a:solidFill>
                <a:effectLst/>
                <a:latin typeface="Century Gothic" panose="020B0502020202020204" pitchFamily="34" charset="0"/>
              </a:rPr>
              <a:t>irst published in 1922.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b="0" i="0" dirty="0">
                <a:solidFill>
                  <a:srgbClr val="374151"/>
                </a:solidFill>
                <a:effectLst/>
                <a:latin typeface="Century Gothic" panose="020B0502020202020204" pitchFamily="34" charset="0"/>
              </a:rPr>
              <a:t>beloved for its touching and emotional storyline.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374151"/>
                </a:solidFill>
                <a:latin typeface="Century Gothic" panose="020B0502020202020204" pitchFamily="34" charset="0"/>
              </a:rPr>
              <a:t>t</a:t>
            </a:r>
            <a:r>
              <a:rPr lang="en-AU" b="0" i="0" dirty="0">
                <a:solidFill>
                  <a:srgbClr val="374151"/>
                </a:solidFill>
                <a:effectLst/>
                <a:latin typeface="Century Gothic" panose="020B0502020202020204" pitchFamily="34" charset="0"/>
              </a:rPr>
              <a:t>he main character is a stuffed toy rabbit made from velveteen fabric.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D3EB31-D9D3-4874-83FF-B0294240183E}"/>
              </a:ext>
            </a:extLst>
          </p:cNvPr>
          <p:cNvSpPr txBox="1"/>
          <p:nvPr/>
        </p:nvSpPr>
        <p:spPr>
          <a:xfrm>
            <a:off x="167395" y="5132811"/>
            <a:ext cx="11300023" cy="156966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The Velveteen Rabbit, </a:t>
            </a:r>
            <a:r>
              <a:rPr lang="en-AU" sz="3200" b="1" dirty="0">
                <a:latin typeface="Century Gothic" panose="020B0502020202020204" pitchFamily="34" charset="0"/>
              </a:rPr>
              <a:t>a classic children’s book written in 1922 by Margery Williams</a:t>
            </a:r>
            <a:r>
              <a:rPr lang="en-AU" sz="3200" dirty="0">
                <a:latin typeface="Century Gothic" panose="020B0502020202020204" pitchFamily="34" charset="0"/>
              </a:rPr>
              <a:t>, is beloved for its touching and emotional storyline.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71ACB9-CA84-4284-94B5-5660E0758A8B}"/>
              </a:ext>
            </a:extLst>
          </p:cNvPr>
          <p:cNvSpPr txBox="1"/>
          <p:nvPr/>
        </p:nvSpPr>
        <p:spPr>
          <a:xfrm>
            <a:off x="167396" y="4072409"/>
            <a:ext cx="11300023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Subject: The Velveteen Rabbit</a:t>
            </a:r>
          </a:p>
        </p:txBody>
      </p:sp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11B599E5-4717-4002-9389-C92359EEF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89CF799-ED08-4058-B29E-37E75318D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pic>
        <p:nvPicPr>
          <p:cNvPr id="13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C0F51-8870-4379-8BDB-9A760BDCD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968" y="99538"/>
            <a:ext cx="674079" cy="67407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2B4221A-349C-4549-9CA4-0A16EBC473F1}"/>
              </a:ext>
            </a:extLst>
          </p:cNvPr>
          <p:cNvSpPr/>
          <p:nvPr/>
        </p:nvSpPr>
        <p:spPr>
          <a:xfrm>
            <a:off x="-1" y="369331"/>
            <a:ext cx="8345011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AU" sz="2000" dirty="0">
                <a:latin typeface="Century Gothic" panose="020B0502020202020204" pitchFamily="34" charset="0"/>
              </a:rPr>
              <a:t>Use selected information from the passage to write one sentence containing an appositive.</a:t>
            </a:r>
          </a:p>
        </p:txBody>
      </p:sp>
    </p:spTree>
    <p:extLst>
      <p:ext uri="{BB962C8B-B14F-4D97-AF65-F5344CB8AC3E}">
        <p14:creationId xmlns:p14="http://schemas.microsoft.com/office/powerpoint/2010/main" val="214832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45E0F2452540468B9733DA94FEFD23" ma:contentTypeVersion="15" ma:contentTypeDescription="Create a new document." ma:contentTypeScope="" ma:versionID="a95a379ce9753a8deb25594a39eded64">
  <xsd:schema xmlns:xsd="http://www.w3.org/2001/XMLSchema" xmlns:xs="http://www.w3.org/2001/XMLSchema" xmlns:p="http://schemas.microsoft.com/office/2006/metadata/properties" xmlns:ns2="74868d3f-3561-4f57-b9f9-c46efd9639cd" xmlns:ns3="532a6e8c-83fa-4c02-9cfa-63140715af0c" targetNamespace="http://schemas.microsoft.com/office/2006/metadata/properties" ma:root="true" ma:fieldsID="a5ce521608c436e5b26fa64ed54e87c8" ns2:_="" ns3:_="">
    <xsd:import namespace="74868d3f-3561-4f57-b9f9-c46efd9639cd"/>
    <xsd:import namespace="532a6e8c-83fa-4c02-9cfa-63140715af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868d3f-3561-4f57-b9f9-c46efd9639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a606fe5-00d0-49e1-aa33-d9ffd02091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2a6e8c-83fa-4c02-9cfa-63140715af0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e4e516d-a681-4792-894d-5bdcca1271dd}" ma:internalName="TaxCatchAll" ma:showField="CatchAllData" ma:web="532a6e8c-83fa-4c02-9cfa-63140715af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4868d3f-3561-4f57-b9f9-c46efd9639cd">
      <Terms xmlns="http://schemas.microsoft.com/office/infopath/2007/PartnerControls"/>
    </lcf76f155ced4ddcb4097134ff3c332f>
    <TaxCatchAll xmlns="532a6e8c-83fa-4c02-9cfa-63140715af0c" xsi:nil="true"/>
  </documentManagement>
</p:properties>
</file>

<file path=customXml/itemProps1.xml><?xml version="1.0" encoding="utf-8"?>
<ds:datastoreItem xmlns:ds="http://schemas.openxmlformats.org/officeDocument/2006/customXml" ds:itemID="{CE5CF330-4E59-4795-A661-2D11FB9964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868d3f-3561-4f57-b9f9-c46efd9639cd"/>
    <ds:schemaRef ds:uri="532a6e8c-83fa-4c02-9cfa-63140715af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74FF52-2EF7-45F3-8D94-37BF9648FB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E149B4-E73A-42B7-8B6E-60012B418320}">
  <ds:schemaRefs>
    <ds:schemaRef ds:uri="http://schemas.microsoft.com/office/infopath/2007/PartnerControls"/>
    <ds:schemaRef ds:uri="74868d3f-3561-4f57-b9f9-c46efd9639cd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532a6e8c-83fa-4c02-9cfa-63140715af0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879</TotalTime>
  <Words>1077</Words>
  <Application>Microsoft Office PowerPoint</Application>
  <PresentationFormat>Widescreen</PresentationFormat>
  <Paragraphs>103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Rounded MT Bold</vt:lpstr>
      <vt:lpstr>Calibri</vt:lpstr>
      <vt:lpstr>Century Gothic</vt:lpstr>
      <vt:lpstr>Segoe UI Symbol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Appositives</dc:title>
  <dc:creator>LE LIEVRE Stephanie [Serpentine Primary School]</dc:creator>
  <cp:lastModifiedBy>LE LIEVRE Stephanie [Serpentine Primary School]</cp:lastModifiedBy>
  <cp:revision>74</cp:revision>
  <dcterms:created xsi:type="dcterms:W3CDTF">2021-08-04T08:19:39Z</dcterms:created>
  <dcterms:modified xsi:type="dcterms:W3CDTF">2023-07-20T13:46:55Z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0x0101001845E0F2452540468B9733DA94FEFD23</vt:lpwstr>
  </property>
</Properties>
</file>