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60" r:id="rId8"/>
    <p:sldId id="261" r:id="rId9"/>
    <p:sldId id="285" r:id="rId10"/>
    <p:sldId id="286" r:id="rId11"/>
    <p:sldId id="278" r:id="rId12"/>
    <p:sldId id="283" r:id="rId13"/>
    <p:sldId id="284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20/07/2023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</a:t>
            </a:r>
            <a:r>
              <a:rPr lang="en-AU" b="1"/>
              <a:t>: 4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b="0" i="0" dirty="0">
                <a:solidFill>
                  <a:srgbClr val="000000"/>
                </a:solidFill>
                <a:effectLst/>
              </a:rPr>
              <a:t>Given a subject (noun or noun phrase) or appositive, write a sentence using an appositive.</a:t>
            </a:r>
          </a:p>
          <a:p>
            <a:pPr algn="l"/>
            <a:endParaRPr lang="en-AU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CED81-DDFB-4AA9-A84A-A4BBDC0EC4CA}"/>
              </a:ext>
            </a:extLst>
          </p:cNvPr>
          <p:cNvSpPr txBox="1"/>
          <p:nvPr/>
        </p:nvSpPr>
        <p:spPr>
          <a:xfrm>
            <a:off x="1663083" y="5193437"/>
            <a:ext cx="881552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It is important to link all examples in this lesson to content/literature/topics that have been covered in class. This is because it relies on students having a certain amount of background knowledge about the topic. The slides are just examples. 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could we use to form an apposite?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 mythical creature known as the Phoenix is a legendary bird often associated with fire, immortality, and renewal.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 Phoenix originates from ancient mythology, with its earliest mentions found in Egyptian, Greek, and Roman folklore.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Immortality symbol: The Phoenix represents the cycle of life, death, and rebirth. It is often seen as a symbol of immortality, as it continuously rises from its own ashes.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EB31-D9D3-4874-83FF-B0294240183E}"/>
              </a:ext>
            </a:extLst>
          </p:cNvPr>
          <p:cNvSpPr txBox="1"/>
          <p:nvPr/>
        </p:nvSpPr>
        <p:spPr>
          <a:xfrm>
            <a:off x="167395" y="5132811"/>
            <a:ext cx="11300023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Phoenix, </a:t>
            </a:r>
            <a:r>
              <a:rPr lang="en-AU" sz="3200" b="1" dirty="0">
                <a:latin typeface="Century Gothic" panose="020B0502020202020204" pitchFamily="34" charset="0"/>
              </a:rPr>
              <a:t>a mythical creature originating from ancient mythology</a:t>
            </a:r>
            <a:r>
              <a:rPr lang="en-AU" sz="3200" dirty="0">
                <a:latin typeface="Century Gothic" panose="020B0502020202020204" pitchFamily="34" charset="0"/>
              </a:rPr>
              <a:t>, represents the cycle of life, death, and rebirth.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167396" y="4072409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Subject: The Phoenix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1B599E5-4717-4002-9389-C92359EE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89CF799-ED08-4058-B29E-37E75318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C0F51-8870-4379-8BDB-9A760BDCD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E08015E-D78C-49EC-895B-3945AFFF649A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an appositive.</a:t>
            </a:r>
          </a:p>
        </p:txBody>
      </p:sp>
    </p:spTree>
    <p:extLst>
      <p:ext uri="{BB962C8B-B14F-4D97-AF65-F5344CB8AC3E}">
        <p14:creationId xmlns:p14="http://schemas.microsoft.com/office/powerpoint/2010/main" val="17368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could we use to form an apposite?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Insert text here from topics/themes/texts in class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167396" y="4072409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Subject: provide the subject to the students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1B599E5-4717-4002-9389-C92359EE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CF9B4F4-E039-4F3C-8397-B6490892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132" y="86809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3F2502-6EA4-4ED3-8CBE-BCAC47BB5EED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an appositive.</a:t>
            </a:r>
          </a:p>
        </p:txBody>
      </p:sp>
    </p:spTree>
    <p:extLst>
      <p:ext uri="{BB962C8B-B14F-4D97-AF65-F5344CB8AC3E}">
        <p14:creationId xmlns:p14="http://schemas.microsoft.com/office/powerpoint/2010/main" val="23811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64" y="1260100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163" y="2608257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29" y="580007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807" y="580007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29" y="125408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807" y="1239975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239" y="4874454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0239" y="420037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4164" y="580007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4162" y="1934178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04883" y="809950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3571121" y="4638373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6371670" y="75809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6371670" y="1423520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6371670" y="208895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6371670" y="2763040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595" y="2190750"/>
            <a:ext cx="9118776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Century Gothic" panose="020B0502020202020204" pitchFamily="34" charset="0"/>
              </a:rPr>
              <a:t>We are learning to </a:t>
            </a:r>
            <a:r>
              <a:rPr lang="en-AU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write a sentence using an appositive when provided with information. </a:t>
            </a:r>
          </a:p>
          <a:p>
            <a:pPr algn="ctr"/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4939" y="369331"/>
            <a:ext cx="8535046" cy="149126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often starts with ‘an’, ‘a’, and ‘the’- but not always!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comma is required before and after the appositive.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The star-sucker pygmy</a:t>
            </a:r>
            <a:r>
              <a:rPr lang="en-AU" dirty="0">
                <a:latin typeface="Century Gothic" panose="020B0502020202020204" pitchFamily="34" charset="0"/>
              </a:rPr>
              <a:t>,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u="sng" dirty="0">
                <a:latin typeface="Century Gothic" panose="020B0502020202020204" pitchFamily="34" charset="0"/>
              </a:rPr>
              <a:t>the smallest octopus in the world, </a:t>
            </a:r>
            <a:r>
              <a:rPr lang="en-AU" dirty="0">
                <a:latin typeface="Century Gothic" panose="020B0502020202020204" pitchFamily="34" charset="0"/>
              </a:rPr>
              <a:t>is found in fairly shallow waters in the western Pacific.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The chief surgeon</a:t>
            </a:r>
            <a:r>
              <a:rPr lang="en-AU" dirty="0">
                <a:latin typeface="Century Gothic" panose="020B0502020202020204" pitchFamily="34" charset="0"/>
              </a:rPr>
              <a:t>, </a:t>
            </a:r>
            <a:r>
              <a:rPr lang="en-AU" u="sng" dirty="0">
                <a:latin typeface="Century Gothic" panose="020B0502020202020204" pitchFamily="34" charset="0"/>
              </a:rPr>
              <a:t>an expert in organ-transplant procedures</a:t>
            </a:r>
            <a:r>
              <a:rPr lang="en-AU" dirty="0">
                <a:latin typeface="Century Gothic" panose="020B0502020202020204" pitchFamily="34" charset="0"/>
              </a:rPr>
              <a:t>, took her nephew on a hospital tour.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Patty Mills</a:t>
            </a:r>
            <a:r>
              <a:rPr lang="en-AU" dirty="0">
                <a:latin typeface="Century Gothic" panose="020B0502020202020204" pitchFamily="34" charset="0"/>
              </a:rPr>
              <a:t>, </a:t>
            </a:r>
            <a:r>
              <a:rPr lang="en-AU" u="sng" dirty="0">
                <a:latin typeface="Century Gothic" panose="020B0502020202020204" pitchFamily="34" charset="0"/>
              </a:rPr>
              <a:t>an Australian professional basketball player</a:t>
            </a:r>
            <a:r>
              <a:rPr lang="en-AU" dirty="0">
                <a:latin typeface="Century Gothic" panose="020B0502020202020204" pitchFamily="34" charset="0"/>
              </a:rPr>
              <a:t>, was the country’s first Indigenous flag bearer at an Olympic games.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sentence with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subject/ appositive in this sentence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Stacey, battling against the wind and the rain, searched for the lost dog.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My brother Luke, who lives in Melbourne, is coming home for Christmas.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contains an embedded clause. Not an appositive.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017024"/>
            <a:ext cx="8555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contains an embedded clause. Not an appositive.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sentence with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4939" y="369331"/>
            <a:ext cx="8535046" cy="149126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often starts with ‘an’, ‘a’, and ‘the’- but not always!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comma is required before and after the appositive. </a:t>
            </a: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does the appositive go?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4A37C9-9599-49F2-9821-BA5425C2848F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the appositive.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4472975F-7CAD-4DC0-B1C1-FD16D671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A5C4B2F-34EF-4EB9-BD14-B21C9D0C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2CA826E-B8D2-4829-A56F-46C177611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Gorillas are large, powerful apes and are the largest living primates.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Gorillas are highly social animals, living in stable family groups called troops.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Gorillas are primarily herbivores, meaning they mainly eat plants. Their diet consists of fruits, leaves, shoots, stems, and occasionally, insects.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Gorillas are listed as endangered on the IUCN Red List due to habitat loss, poaching, and diseases.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EB31-D9D3-4874-83FF-B0294240183E}"/>
              </a:ext>
            </a:extLst>
          </p:cNvPr>
          <p:cNvSpPr txBox="1"/>
          <p:nvPr/>
        </p:nvSpPr>
        <p:spPr>
          <a:xfrm>
            <a:off x="82482" y="5320691"/>
            <a:ext cx="1130002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Gorillas, </a:t>
            </a:r>
            <a:r>
              <a:rPr lang="en-AU" sz="3200" b="1" dirty="0">
                <a:latin typeface="Century Gothic" panose="020B0502020202020204" pitchFamily="34" charset="0"/>
              </a:rPr>
              <a:t>the largest living primates</a:t>
            </a:r>
            <a:r>
              <a:rPr lang="en-AU" sz="3200" dirty="0">
                <a:latin typeface="Century Gothic" panose="020B0502020202020204" pitchFamily="34" charset="0"/>
              </a:rPr>
              <a:t>, are highly social animals, living in stable family groups called troops.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82482" y="3582067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Appositive: the largest living primates</a:t>
            </a:r>
          </a:p>
        </p:txBody>
      </p:sp>
    </p:spTree>
    <p:extLst>
      <p:ext uri="{BB962C8B-B14F-4D97-AF65-F5344CB8AC3E}">
        <p14:creationId xmlns:p14="http://schemas.microsoft.com/office/powerpoint/2010/main" val="13899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Egyptian pyramids were huge structures made by ancient Egyptians thousands of years ago.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They were built as special tombs for their pharaohs, who were the kings or rulers of ancient Egypt.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 pyramids were designed to keep the pharaohs' bodies safe after they passed away.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EB31-D9D3-4874-83FF-B0294240183E}"/>
              </a:ext>
            </a:extLst>
          </p:cNvPr>
          <p:cNvSpPr txBox="1"/>
          <p:nvPr/>
        </p:nvSpPr>
        <p:spPr>
          <a:xfrm>
            <a:off x="167395" y="5132811"/>
            <a:ext cx="11300023" cy="13849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Egyptian Pyramids</a:t>
            </a:r>
            <a:r>
              <a:rPr lang="en-AU" sz="2800" b="1" dirty="0">
                <a:latin typeface="Century Gothic" panose="020B0502020202020204" pitchFamily="34" charset="0"/>
              </a:rPr>
              <a:t>, huge structures made by ancient Egyptians thousands of years ago</a:t>
            </a:r>
            <a:r>
              <a:rPr lang="en-AU" sz="2800" dirty="0">
                <a:latin typeface="Century Gothic" panose="020B0502020202020204" pitchFamily="34" charset="0"/>
              </a:rPr>
              <a:t>, were designed to keep the pharaohs’ bodies safe after they passed away.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167395" y="3573587"/>
            <a:ext cx="1130002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Appositive: huge structures made by ancient Egyptians thousands of years ago.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1B599E5-4717-4002-9389-C92359EE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89CF799-ED08-4058-B29E-37E75318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C0F51-8870-4379-8BDB-9A760BDCD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7CEC59-4E20-4E61-8A81-4E01822F25D8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the appositive.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C915E-A9A3-4FCE-9037-F70A9620F96D}"/>
              </a:ext>
            </a:extLst>
          </p:cNvPr>
          <p:cNvSpPr txBox="1"/>
          <p:nvPr/>
        </p:nvSpPr>
        <p:spPr>
          <a:xfrm>
            <a:off x="10203336" y="998700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does the appositive go?</a:t>
            </a:r>
          </a:p>
        </p:txBody>
      </p:sp>
    </p:spTree>
    <p:extLst>
      <p:ext uri="{BB962C8B-B14F-4D97-AF65-F5344CB8AC3E}">
        <p14:creationId xmlns:p14="http://schemas.microsoft.com/office/powerpoint/2010/main" val="31252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could we use to form an apposite?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4472975F-7CAD-4DC0-B1C1-FD16D671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A5C4B2F-34EF-4EB9-BD14-B21C9D0C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2CA826E-B8D2-4829-A56F-46C177611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Elephants are really large animals, the largest on land!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They can live between 60 to 70 years in the wild, and beyond 70 years in captivity.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151"/>
                </a:solidFill>
                <a:latin typeface="Century Gothic" panose="020B0502020202020204" pitchFamily="34" charset="0"/>
              </a:rPr>
              <a:t>E</a:t>
            </a: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lephants are very smart and have an incredible memory.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Elephants have families, and they love to stay together and take care of each other.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They talk to each other in special ways, using sounds and body movements.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EB31-D9D3-4874-83FF-B0294240183E}"/>
              </a:ext>
            </a:extLst>
          </p:cNvPr>
          <p:cNvSpPr txBox="1"/>
          <p:nvPr/>
        </p:nvSpPr>
        <p:spPr>
          <a:xfrm>
            <a:off x="167395" y="5132811"/>
            <a:ext cx="1130002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Elephants, </a:t>
            </a:r>
            <a:r>
              <a:rPr lang="en-AU" sz="3200" b="1" dirty="0">
                <a:latin typeface="Century Gothic" panose="020B0502020202020204" pitchFamily="34" charset="0"/>
              </a:rPr>
              <a:t>the largest land animal</a:t>
            </a:r>
            <a:r>
              <a:rPr lang="en-AU" sz="3200" dirty="0">
                <a:latin typeface="Century Gothic" panose="020B0502020202020204" pitchFamily="34" charset="0"/>
              </a:rPr>
              <a:t>, can live between 60 to 70 years in the wild and beyond 70 years in captivity.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167396" y="4072409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Subject: Elephants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C2A814-B6E5-457B-8273-05203B6BD0BC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an appositive.</a:t>
            </a:r>
          </a:p>
        </p:txBody>
      </p:sp>
    </p:spTree>
    <p:extLst>
      <p:ext uri="{BB962C8B-B14F-4D97-AF65-F5344CB8AC3E}">
        <p14:creationId xmlns:p14="http://schemas.microsoft.com/office/powerpoint/2010/main" val="27528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could we use to form an apposite?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151"/>
                </a:solidFill>
                <a:latin typeface="Century Gothic" panose="020B0502020202020204" pitchFamily="34" charset="0"/>
              </a:rPr>
              <a:t>‘</a:t>
            </a: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 Velveteen Rabbit’ is a classic children's book written by Margery Williams.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151"/>
                </a:solidFill>
                <a:latin typeface="Century Gothic" panose="020B0502020202020204" pitchFamily="34" charset="0"/>
              </a:rPr>
              <a:t>F</a:t>
            </a: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irst published in 1922.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beloved for its touching and emotional storyline.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151"/>
                </a:solidFill>
                <a:latin typeface="Century Gothic" panose="020B0502020202020204" pitchFamily="34" charset="0"/>
              </a:rPr>
              <a:t>t</a:t>
            </a: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he main character is a stuffed toy rabbit made from velveteen fabric.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EB31-D9D3-4874-83FF-B0294240183E}"/>
              </a:ext>
            </a:extLst>
          </p:cNvPr>
          <p:cNvSpPr txBox="1"/>
          <p:nvPr/>
        </p:nvSpPr>
        <p:spPr>
          <a:xfrm>
            <a:off x="167395" y="5132811"/>
            <a:ext cx="11300023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Velveteen Rabbit, </a:t>
            </a:r>
            <a:r>
              <a:rPr lang="en-AU" sz="3200" b="1" dirty="0">
                <a:latin typeface="Century Gothic" panose="020B0502020202020204" pitchFamily="34" charset="0"/>
              </a:rPr>
              <a:t>a classic children’s book written in 1922 by Margery Williams</a:t>
            </a:r>
            <a:r>
              <a:rPr lang="en-AU" sz="3200" dirty="0">
                <a:latin typeface="Century Gothic" panose="020B0502020202020204" pitchFamily="34" charset="0"/>
              </a:rPr>
              <a:t>, is beloved for its touching and emotional storyline.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167396" y="4072409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Subject: The Velveteen Rabbit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1B599E5-4717-4002-9389-C92359EE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89CF799-ED08-4058-B29E-37E75318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C0F51-8870-4379-8BDB-9A760BDCD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B4221A-349C-4549-9CA4-0A16EBC473F1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an appositive.</a:t>
            </a:r>
          </a:p>
        </p:txBody>
      </p:sp>
    </p:spTree>
    <p:extLst>
      <p:ext uri="{BB962C8B-B14F-4D97-AF65-F5344CB8AC3E}">
        <p14:creationId xmlns:p14="http://schemas.microsoft.com/office/powerpoint/2010/main" val="21483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868d3f-3561-4f57-b9f9-c46efd9639cd">
      <Terms xmlns="http://schemas.microsoft.com/office/infopath/2007/PartnerControls"/>
    </lcf76f155ced4ddcb4097134ff3c332f>
    <TaxCatchAll xmlns="532a6e8c-83fa-4c02-9cfa-63140715af0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5E0F2452540468B9733DA94FEFD23" ma:contentTypeVersion="15" ma:contentTypeDescription="Create a new document." ma:contentTypeScope="" ma:versionID="a95a379ce9753a8deb25594a39eded64">
  <xsd:schema xmlns:xsd="http://www.w3.org/2001/XMLSchema" xmlns:xs="http://www.w3.org/2001/XMLSchema" xmlns:p="http://schemas.microsoft.com/office/2006/metadata/properties" xmlns:ns2="74868d3f-3561-4f57-b9f9-c46efd9639cd" xmlns:ns3="532a6e8c-83fa-4c02-9cfa-63140715af0c" targetNamespace="http://schemas.microsoft.com/office/2006/metadata/properties" ma:root="true" ma:fieldsID="a5ce521608c436e5b26fa64ed54e87c8" ns2:_="" ns3:_="">
    <xsd:import namespace="74868d3f-3561-4f57-b9f9-c46efd9639cd"/>
    <xsd:import namespace="532a6e8c-83fa-4c02-9cfa-63140715a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8d3f-3561-4f57-b9f9-c46efd963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606fe5-00d0-49e1-aa33-d9ffd02091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a6e8c-83fa-4c02-9cfa-63140715a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4e516d-a681-4792-894d-5bdcca1271dd}" ma:internalName="TaxCatchAll" ma:showField="CatchAllData" ma:web="532a6e8c-83fa-4c02-9cfa-63140715a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E149B4-E73A-42B7-8B6E-60012B418320}">
  <ds:schemaRefs>
    <ds:schemaRef ds:uri="http://schemas.microsoft.com/office/infopath/2007/PartnerControls"/>
    <ds:schemaRef ds:uri="74868d3f-3561-4f57-b9f9-c46efd9639c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32a6e8c-83fa-4c02-9cfa-63140715af0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74FF52-2EF7-45F3-8D94-37BF9648F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5CF330-4E59-4795-A661-2D11FB996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68d3f-3561-4f57-b9f9-c46efd9639cd"/>
    <ds:schemaRef ds:uri="532a6e8c-83fa-4c02-9cfa-63140715a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1077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73</cp:revision>
  <dcterms:created xsi:type="dcterms:W3CDTF">2021-08-04T08:19:39Z</dcterms:created>
  <dcterms:modified xsi:type="dcterms:W3CDTF">2023-07-20T13:43:37Z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