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73" r:id="rId7"/>
    <p:sldId id="261" r:id="rId8"/>
    <p:sldId id="264" r:id="rId9"/>
    <p:sldId id="265" r:id="rId10"/>
    <p:sldId id="266" r:id="rId11"/>
    <p:sldId id="262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Quattrocento Sans" panose="020B0502050000020003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29kS462Ns5Hi+Tvbu3CjDOxGX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81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326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4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Identify the different clauses within a sentence and categorise if it is dependent or independent.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Sue </a:t>
            </a:r>
            <a:r>
              <a:rPr lang="en-AU" b="1" dirty="0" err="1"/>
              <a:t>Zecchin</a:t>
            </a:r>
            <a:r>
              <a:rPr lang="en-AU" b="1" dirty="0"/>
              <a:t> (Stirling East Primary SA)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73" name="Google Shape;27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1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"/>
          <p:cNvSpPr/>
          <p:nvPr/>
        </p:nvSpPr>
        <p:spPr>
          <a:xfrm>
            <a:off x="623996" y="5787552"/>
            <a:ext cx="10182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Captain James Cook mapped the east coast of Australia.</a:t>
            </a:r>
            <a:endParaRPr/>
          </a:p>
        </p:txBody>
      </p:sp>
      <p:sp>
        <p:nvSpPr>
          <p:cNvPr id="280" name="Google Shape;280;p11"/>
          <p:cNvSpPr/>
          <p:nvPr/>
        </p:nvSpPr>
        <p:spPr>
          <a:xfrm>
            <a:off x="623996" y="2645837"/>
            <a:ext cx="57679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She will come if you ask nicely.</a:t>
            </a:r>
            <a:endParaRPr/>
          </a:p>
        </p:txBody>
      </p:sp>
      <p:sp>
        <p:nvSpPr>
          <p:cNvPr id="281" name="Google Shape;281;p11"/>
          <p:cNvSpPr/>
          <p:nvPr/>
        </p:nvSpPr>
        <p:spPr>
          <a:xfrm>
            <a:off x="623996" y="4244265"/>
            <a:ext cx="76888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Bill is going to a party after he eats dinner.</a:t>
            </a:r>
            <a:endParaRPr/>
          </a:p>
        </p:txBody>
      </p:sp>
      <p:sp>
        <p:nvSpPr>
          <p:cNvPr id="282" name="Google Shape;282;p11"/>
          <p:cNvSpPr/>
          <p:nvPr/>
        </p:nvSpPr>
        <p:spPr>
          <a:xfrm>
            <a:off x="1328739" y="2342819"/>
            <a:ext cx="53999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V                   c     S       V</a:t>
            </a:r>
            <a:endParaRPr/>
          </a:p>
        </p:txBody>
      </p:sp>
      <p:sp>
        <p:nvSpPr>
          <p:cNvPr id="283" name="Google Shape;283;p11"/>
          <p:cNvSpPr/>
          <p:nvPr/>
        </p:nvSpPr>
        <p:spPr>
          <a:xfrm>
            <a:off x="1328739" y="3862282"/>
            <a:ext cx="70294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V                                              c        S       V</a:t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3000375" y="5401412"/>
            <a:ext cx="72029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                  V</a:t>
            </a: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3490778" y="2958734"/>
            <a:ext cx="293541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</a:t>
            </a: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4851545" y="4502021"/>
            <a:ext cx="31854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</a:t>
            </a: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997788" y="2990194"/>
            <a:ext cx="24929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</a:t>
            </a: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1185863" y="4544688"/>
            <a:ext cx="36575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</a:t>
            </a:r>
            <a:endParaRPr/>
          </a:p>
        </p:txBody>
      </p:sp>
      <p:sp>
        <p:nvSpPr>
          <p:cNvPr id="289" name="Google Shape;289;p11"/>
          <p:cNvSpPr/>
          <p:nvPr/>
        </p:nvSpPr>
        <p:spPr>
          <a:xfrm>
            <a:off x="1185863" y="6148145"/>
            <a:ext cx="92081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</a:t>
            </a:r>
            <a:endParaRPr/>
          </a:p>
        </p:txBody>
      </p:sp>
      <p:sp>
        <p:nvSpPr>
          <p:cNvPr id="21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sp>
        <p:nvSpPr>
          <p:cNvPr id="22" name="Google Shape;232;p9"/>
          <p:cNvSpPr txBox="1"/>
          <p:nvPr/>
        </p:nvSpPr>
        <p:spPr>
          <a:xfrm>
            <a:off x="10165860" y="964347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subject/verb in each clause?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 identify the dependent clause?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191899" y="817106"/>
            <a:ext cx="8863797" cy="944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2000" b="1" dirty="0"/>
              <a:t>Hinge-point question: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800" dirty="0"/>
              <a:t>Which of these contain both an independent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sz="1800" dirty="0"/>
              <a:t>and dependent clause?</a:t>
            </a:r>
            <a:endParaRPr dirty="0"/>
          </a:p>
        </p:txBody>
      </p:sp>
      <p:sp>
        <p:nvSpPr>
          <p:cNvPr id="186" name="Google Shape;186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7" name="Google Shape;187;p7"/>
          <p:cNvSpPr txBox="1"/>
          <p:nvPr/>
        </p:nvSpPr>
        <p:spPr>
          <a:xfrm>
            <a:off x="10203336" y="917628"/>
            <a:ext cx="1988664" cy="31085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 isn’t it a an example of a sentence with both an independent and dependent clause?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through each option one-at-a-time once students have answered on their whiteboards</a:t>
            </a:r>
            <a:endParaRPr/>
          </a:p>
        </p:txBody>
      </p:sp>
      <p:pic>
        <p:nvPicPr>
          <p:cNvPr id="188" name="Google Shape;188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 descr="Logo, 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/>
          <p:nvPr/>
        </p:nvSpPr>
        <p:spPr>
          <a:xfrm>
            <a:off x="321426" y="1876736"/>
            <a:ext cx="9002188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enjoy going for a long walk although it can be tiring. 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wants to go shopping in town. 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Sally always eats an apple and an orange for lunch each day.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press showed up for photographs. 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like going to the park because there’s lots to do there.</a:t>
            </a:r>
            <a:endParaRPr sz="1800" dirty="0"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lphaLcParenR"/>
            </a:pPr>
            <a:r>
              <a:rPr lang="en-AU" sz="2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he plays tennis, he will go home for dinner.</a:t>
            </a:r>
            <a:endParaRPr sz="1800" dirty="0"/>
          </a:p>
        </p:txBody>
      </p:sp>
      <p:sp>
        <p:nvSpPr>
          <p:cNvPr id="195" name="Google Shape;195;p7"/>
          <p:cNvSpPr/>
          <p:nvPr/>
        </p:nvSpPr>
        <p:spPr>
          <a:xfrm>
            <a:off x="462987" y="6007018"/>
            <a:ext cx="110358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Subordinating Conjunctions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if      until      while      where      when      then      after      before      since      although      because</a:t>
            </a:r>
            <a:endParaRPr/>
          </a:p>
        </p:txBody>
      </p:sp>
      <p:pic>
        <p:nvPicPr>
          <p:cNvPr id="196" name="Google Shape;196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 flipH="1">
            <a:off x="6200778" y="2525486"/>
            <a:ext cx="263612" cy="2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 flipH="1">
            <a:off x="8624083" y="2935815"/>
            <a:ext cx="263612" cy="2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7" descr="See the source image"/>
          <p:cNvPicPr preferRelativeResize="0"/>
          <p:nvPr/>
        </p:nvPicPr>
        <p:blipFill rotWithShape="1">
          <a:blip r:embed="rId9">
            <a:alphaModFix/>
          </a:blip>
          <a:srcRect l="50750"/>
          <a:stretch/>
        </p:blipFill>
        <p:spPr>
          <a:xfrm flipH="1">
            <a:off x="7566290" y="3621952"/>
            <a:ext cx="263612" cy="241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7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8959319" y="2036150"/>
            <a:ext cx="267218" cy="30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9228689" y="3874235"/>
            <a:ext cx="267218" cy="303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 descr="https://cdn3.vectorstock.com/i/1000x1000/77/52/yes-tick-icon-vector-22957752.jpg"/>
          <p:cNvPicPr preferRelativeResize="0"/>
          <p:nvPr/>
        </p:nvPicPr>
        <p:blipFill rotWithShape="1">
          <a:blip r:embed="rId10">
            <a:alphaModFix/>
          </a:blip>
          <a:srcRect b="10582"/>
          <a:stretch/>
        </p:blipFill>
        <p:spPr>
          <a:xfrm>
            <a:off x="8151632" y="4404368"/>
            <a:ext cx="267218" cy="30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295" name="Google Shape;295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2381" y="64250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2"/>
          <p:cNvSpPr/>
          <p:nvPr/>
        </p:nvSpPr>
        <p:spPr>
          <a:xfrm>
            <a:off x="620678" y="2474893"/>
            <a:ext cx="94653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Although I do not agree, I can see your point of view.</a:t>
            </a:r>
            <a:endParaRPr/>
          </a:p>
        </p:txBody>
      </p:sp>
      <p:sp>
        <p:nvSpPr>
          <p:cNvPr id="301" name="Google Shape;301;p12"/>
          <p:cNvSpPr/>
          <p:nvPr/>
        </p:nvSpPr>
        <p:spPr>
          <a:xfrm>
            <a:off x="620678" y="5552659"/>
            <a:ext cx="116154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I have found fractions easy since I learned about them in year 4. </a:t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620678" y="4013776"/>
            <a:ext cx="103123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I visited my grandma in the afternoon because she was ill.</a:t>
            </a:r>
            <a:endParaRPr/>
          </a:p>
        </p:txBody>
      </p:sp>
      <p:sp>
        <p:nvSpPr>
          <p:cNvPr id="304" name="Google Shape;304;p12"/>
          <p:cNvSpPr/>
          <p:nvPr/>
        </p:nvSpPr>
        <p:spPr>
          <a:xfrm>
            <a:off x="1585913" y="2214746"/>
            <a:ext cx="55945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c           S   V                             S    V</a:t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1142363" y="3624251"/>
            <a:ext cx="94663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V                                                                                           c           S        V</a:t>
            </a:r>
            <a:endParaRPr/>
          </a:p>
        </p:txBody>
      </p:sp>
      <p:sp>
        <p:nvSpPr>
          <p:cNvPr id="306" name="Google Shape;306;p12"/>
          <p:cNvSpPr/>
          <p:nvPr/>
        </p:nvSpPr>
        <p:spPr>
          <a:xfrm>
            <a:off x="1099729" y="5179010"/>
            <a:ext cx="83728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V                                                             c      S        V</a:t>
            </a:r>
            <a:endParaRPr/>
          </a:p>
        </p:txBody>
      </p:sp>
      <p:sp>
        <p:nvSpPr>
          <p:cNvPr id="307" name="Google Shape;307;p12"/>
          <p:cNvSpPr/>
          <p:nvPr/>
        </p:nvSpPr>
        <p:spPr>
          <a:xfrm>
            <a:off x="1142363" y="2780803"/>
            <a:ext cx="38868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</a:t>
            </a:r>
            <a:endParaRPr/>
          </a:p>
        </p:txBody>
      </p:sp>
      <p:sp>
        <p:nvSpPr>
          <p:cNvPr id="308" name="Google Shape;308;p12"/>
          <p:cNvSpPr/>
          <p:nvPr/>
        </p:nvSpPr>
        <p:spPr>
          <a:xfrm>
            <a:off x="7498952" y="4298422"/>
            <a:ext cx="33105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</a:t>
            </a:r>
            <a:endParaRPr/>
          </a:p>
        </p:txBody>
      </p:sp>
      <p:sp>
        <p:nvSpPr>
          <p:cNvPr id="309" name="Google Shape;309;p12"/>
          <p:cNvSpPr/>
          <p:nvPr/>
        </p:nvSpPr>
        <p:spPr>
          <a:xfrm>
            <a:off x="5669664" y="5813537"/>
            <a:ext cx="60746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-----------------------------------------------</a:t>
            </a:r>
            <a:endParaRPr/>
          </a:p>
        </p:txBody>
      </p:sp>
      <p:sp>
        <p:nvSpPr>
          <p:cNvPr id="310" name="Google Shape;310;p12"/>
          <p:cNvSpPr/>
          <p:nvPr/>
        </p:nvSpPr>
        <p:spPr>
          <a:xfrm>
            <a:off x="5095206" y="2844224"/>
            <a:ext cx="45917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/>
          </a:p>
        </p:txBody>
      </p:sp>
      <p:sp>
        <p:nvSpPr>
          <p:cNvPr id="311" name="Google Shape;311;p12"/>
          <p:cNvSpPr/>
          <p:nvPr/>
        </p:nvSpPr>
        <p:spPr>
          <a:xfrm>
            <a:off x="1197227" y="4335074"/>
            <a:ext cx="63017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</a:t>
            </a:r>
            <a:endParaRPr/>
          </a:p>
        </p:txBody>
      </p:sp>
      <p:sp>
        <p:nvSpPr>
          <p:cNvPr id="312" name="Google Shape;312;p12"/>
          <p:cNvSpPr/>
          <p:nvPr/>
        </p:nvSpPr>
        <p:spPr>
          <a:xfrm>
            <a:off x="1197227" y="5858569"/>
            <a:ext cx="4366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</a:t>
            </a:r>
            <a:endParaRPr/>
          </a:p>
        </p:txBody>
      </p:sp>
      <p:sp>
        <p:nvSpPr>
          <p:cNvPr id="22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pic>
        <p:nvPicPr>
          <p:cNvPr id="24" name="Google Shape;363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8684" y="64250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18" name="Google Shape;31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3"/>
          <p:cNvSpPr/>
          <p:nvPr/>
        </p:nvSpPr>
        <p:spPr>
          <a:xfrm>
            <a:off x="595421" y="2459722"/>
            <a:ext cx="1114709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AU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hot deserts receive low rainfall, they have minimal biodiversity.</a:t>
            </a:r>
            <a:endParaRPr/>
          </a:p>
        </p:txBody>
      </p:sp>
      <p:sp>
        <p:nvSpPr>
          <p:cNvPr id="324" name="Google Shape;324;p13"/>
          <p:cNvSpPr/>
          <p:nvPr/>
        </p:nvSpPr>
        <p:spPr>
          <a:xfrm>
            <a:off x="595420" y="3844281"/>
            <a:ext cx="95263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Elephants can walk rapidly although they cannot run.</a:t>
            </a:r>
            <a:endParaRPr/>
          </a:p>
        </p:txBody>
      </p:sp>
      <p:sp>
        <p:nvSpPr>
          <p:cNvPr id="325" name="Google Shape;325;p13"/>
          <p:cNvSpPr/>
          <p:nvPr/>
        </p:nvSpPr>
        <p:spPr>
          <a:xfrm>
            <a:off x="595420" y="5353373"/>
            <a:ext cx="907338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The lungs are the centre of the respiratory system.</a:t>
            </a:r>
            <a:endParaRPr/>
          </a:p>
        </p:txBody>
      </p:sp>
      <p:sp>
        <p:nvSpPr>
          <p:cNvPr id="327" name="Google Shape;327;p13"/>
          <p:cNvSpPr/>
          <p:nvPr/>
        </p:nvSpPr>
        <p:spPr>
          <a:xfrm>
            <a:off x="1344657" y="2201122"/>
            <a:ext cx="807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c                      S              V                                      S        V</a:t>
            </a: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1500188" y="3528125"/>
            <a:ext cx="79169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               V                                             c               S           V</a:t>
            </a: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1344658" y="5044174"/>
            <a:ext cx="5592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S          V</a:t>
            </a:r>
            <a:endParaRPr/>
          </a:p>
        </p:txBody>
      </p:sp>
      <p:sp>
        <p:nvSpPr>
          <p:cNvPr id="330" name="Google Shape;330;p13"/>
          <p:cNvSpPr/>
          <p:nvPr/>
        </p:nvSpPr>
        <p:spPr>
          <a:xfrm>
            <a:off x="1069949" y="2735792"/>
            <a:ext cx="59362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</a:t>
            </a:r>
            <a:endParaRPr/>
          </a:p>
        </p:txBody>
      </p:sp>
      <p:sp>
        <p:nvSpPr>
          <p:cNvPr id="331" name="Google Shape;331;p13"/>
          <p:cNvSpPr/>
          <p:nvPr/>
        </p:nvSpPr>
        <p:spPr>
          <a:xfrm>
            <a:off x="5632987" y="4132869"/>
            <a:ext cx="418576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</a:t>
            </a:r>
            <a:endParaRPr/>
          </a:p>
        </p:txBody>
      </p:sp>
      <p:sp>
        <p:nvSpPr>
          <p:cNvPr id="332" name="Google Shape;332;p13"/>
          <p:cNvSpPr/>
          <p:nvPr/>
        </p:nvSpPr>
        <p:spPr>
          <a:xfrm>
            <a:off x="7013234" y="2727126"/>
            <a:ext cx="45704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/>
          </a:p>
        </p:txBody>
      </p:sp>
      <p:sp>
        <p:nvSpPr>
          <p:cNvPr id="333" name="Google Shape;333;p13"/>
          <p:cNvSpPr/>
          <p:nvPr/>
        </p:nvSpPr>
        <p:spPr>
          <a:xfrm>
            <a:off x="1185863" y="4183329"/>
            <a:ext cx="4560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</a:t>
            </a:r>
            <a:endParaRPr/>
          </a:p>
        </p:txBody>
      </p:sp>
      <p:sp>
        <p:nvSpPr>
          <p:cNvPr id="334" name="Google Shape;334;p13"/>
          <p:cNvSpPr/>
          <p:nvPr/>
        </p:nvSpPr>
        <p:spPr>
          <a:xfrm>
            <a:off x="1185864" y="5720137"/>
            <a:ext cx="86328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</a:t>
            </a:r>
            <a:endParaRPr/>
          </a:p>
        </p:txBody>
      </p:sp>
      <p:sp>
        <p:nvSpPr>
          <p:cNvPr id="21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pic>
        <p:nvPicPr>
          <p:cNvPr id="22" name="Google Shape;363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8684" y="642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96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2381" y="64250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45" name="Google Shape;345;p14"/>
          <p:cNvSpPr/>
          <p:nvPr/>
        </p:nvSpPr>
        <p:spPr>
          <a:xfrm>
            <a:off x="481122" y="2404000"/>
            <a:ext cx="69379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When a volcano erupts, it spews lava.</a:t>
            </a: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481121" y="4006917"/>
            <a:ext cx="949740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</a:t>
            </a:r>
            <a:r>
              <a:rPr lang="en-AU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moon is the brightest object in the sky after the sun.</a:t>
            </a:r>
            <a:endParaRPr/>
          </a:p>
        </p:txBody>
      </p:sp>
      <p:sp>
        <p:nvSpPr>
          <p:cNvPr id="347" name="Google Shape;347;p14"/>
          <p:cNvSpPr/>
          <p:nvPr/>
        </p:nvSpPr>
        <p:spPr>
          <a:xfrm>
            <a:off x="481121" y="5609834"/>
            <a:ext cx="120128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Although ants live worldwide, they are most common in hot places. </a:t>
            </a:r>
            <a:endParaRPr/>
          </a:p>
        </p:txBody>
      </p:sp>
      <p:sp>
        <p:nvSpPr>
          <p:cNvPr id="349" name="Google Shape;349;p14"/>
          <p:cNvSpPr/>
          <p:nvPr/>
        </p:nvSpPr>
        <p:spPr>
          <a:xfrm>
            <a:off x="1528763" y="2116983"/>
            <a:ext cx="47720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                  S                V          S        V</a:t>
            </a:r>
            <a:endParaRPr/>
          </a:p>
        </p:txBody>
      </p:sp>
      <p:sp>
        <p:nvSpPr>
          <p:cNvPr id="350" name="Google Shape;350;p14"/>
          <p:cNvSpPr/>
          <p:nvPr/>
        </p:nvSpPr>
        <p:spPr>
          <a:xfrm>
            <a:off x="1528763" y="3709801"/>
            <a:ext cx="102831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S        V                                                                                                          </a:t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>
            <a:off x="1528763" y="5293525"/>
            <a:ext cx="59089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              S         V                                     S        V</a:t>
            </a:r>
            <a:endParaRPr/>
          </a:p>
        </p:txBody>
      </p:sp>
      <p:sp>
        <p:nvSpPr>
          <p:cNvPr id="352" name="Google Shape;352;p14"/>
          <p:cNvSpPr/>
          <p:nvPr/>
        </p:nvSpPr>
        <p:spPr>
          <a:xfrm>
            <a:off x="1014698" y="2672008"/>
            <a:ext cx="39356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</a:t>
            </a:r>
            <a:endParaRPr/>
          </a:p>
        </p:txBody>
      </p:sp>
      <p:sp>
        <p:nvSpPr>
          <p:cNvPr id="353" name="Google Shape;353;p14"/>
          <p:cNvSpPr/>
          <p:nvPr/>
        </p:nvSpPr>
        <p:spPr>
          <a:xfrm>
            <a:off x="996172" y="5922568"/>
            <a:ext cx="49359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</a:t>
            </a:r>
            <a:endParaRPr/>
          </a:p>
        </p:txBody>
      </p:sp>
      <p:sp>
        <p:nvSpPr>
          <p:cNvPr id="354" name="Google Shape;354;p14"/>
          <p:cNvSpPr/>
          <p:nvPr/>
        </p:nvSpPr>
        <p:spPr>
          <a:xfrm>
            <a:off x="4952505" y="2716234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/>
          </a:p>
        </p:txBody>
      </p:sp>
      <p:sp>
        <p:nvSpPr>
          <p:cNvPr id="355" name="Google Shape;355;p14"/>
          <p:cNvSpPr/>
          <p:nvPr/>
        </p:nvSpPr>
        <p:spPr>
          <a:xfrm>
            <a:off x="1014698" y="4328847"/>
            <a:ext cx="89562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</a:t>
            </a:r>
            <a:endParaRPr/>
          </a:p>
        </p:txBody>
      </p:sp>
      <p:sp>
        <p:nvSpPr>
          <p:cNvPr id="356" name="Google Shape;356;p14"/>
          <p:cNvSpPr/>
          <p:nvPr/>
        </p:nvSpPr>
        <p:spPr>
          <a:xfrm>
            <a:off x="6083584" y="5946894"/>
            <a:ext cx="60708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</a:t>
            </a:r>
            <a:endParaRPr/>
          </a:p>
        </p:txBody>
      </p:sp>
      <p:sp>
        <p:nvSpPr>
          <p:cNvPr id="21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pic>
        <p:nvPicPr>
          <p:cNvPr id="22" name="Google Shape;318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63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8684" y="64250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96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2381" y="64250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63" name="Google Shape;363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5"/>
          <p:cNvSpPr/>
          <p:nvPr/>
        </p:nvSpPr>
        <p:spPr>
          <a:xfrm>
            <a:off x="209659" y="2597096"/>
            <a:ext cx="121331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Jill found it hard to study in the restaurant because it was very noisy.</a:t>
            </a:r>
            <a:endParaRPr/>
          </a:p>
        </p:txBody>
      </p:sp>
      <p:sp>
        <p:nvSpPr>
          <p:cNvPr id="366" name="Google Shape;366;p15"/>
          <p:cNvSpPr/>
          <p:nvPr/>
        </p:nvSpPr>
        <p:spPr>
          <a:xfrm>
            <a:off x="209659" y="3706907"/>
            <a:ext cx="105591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I have to finish my homework before I can watch television.</a:t>
            </a:r>
            <a:endParaRPr/>
          </a:p>
        </p:txBody>
      </p:sp>
      <p:sp>
        <p:nvSpPr>
          <p:cNvPr id="367" name="Google Shape;367;p15"/>
          <p:cNvSpPr/>
          <p:nvPr/>
        </p:nvSpPr>
        <p:spPr>
          <a:xfrm>
            <a:off x="209657" y="4908223"/>
            <a:ext cx="1069369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Sir Edmund Barton was the first Prime Minister of Australia.</a:t>
            </a:r>
            <a:endParaRPr/>
          </a:p>
        </p:txBody>
      </p:sp>
      <p:sp>
        <p:nvSpPr>
          <p:cNvPr id="368" name="Google Shape;368;p15"/>
          <p:cNvSpPr/>
          <p:nvPr/>
        </p:nvSpPr>
        <p:spPr>
          <a:xfrm>
            <a:off x="209658" y="6109539"/>
            <a:ext cx="121331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 3% of Earth’s water is fresh, although only 0.5% of it is available.</a:t>
            </a:r>
            <a:endParaRPr dirty="0"/>
          </a:p>
        </p:txBody>
      </p:sp>
      <p:sp>
        <p:nvSpPr>
          <p:cNvPr id="369" name="Google Shape;369;p15"/>
          <p:cNvSpPr/>
          <p:nvPr/>
        </p:nvSpPr>
        <p:spPr>
          <a:xfrm>
            <a:off x="787046" y="2379119"/>
            <a:ext cx="110572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V                                                                                                 c          S     V</a:t>
            </a:r>
            <a:endParaRPr/>
          </a:p>
        </p:txBody>
      </p:sp>
      <p:sp>
        <p:nvSpPr>
          <p:cNvPr id="370" name="Google Shape;370;p15"/>
          <p:cNvSpPr/>
          <p:nvPr/>
        </p:nvSpPr>
        <p:spPr>
          <a:xfrm>
            <a:off x="614361" y="3433405"/>
            <a:ext cx="82724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      V                                                                     c        S    V</a:t>
            </a:r>
            <a:endParaRPr/>
          </a:p>
        </p:txBody>
      </p:sp>
      <p:sp>
        <p:nvSpPr>
          <p:cNvPr id="371" name="Google Shape;371;p15"/>
          <p:cNvSpPr/>
          <p:nvPr/>
        </p:nvSpPr>
        <p:spPr>
          <a:xfrm>
            <a:off x="2954567" y="4623259"/>
            <a:ext cx="47005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             V</a:t>
            </a:r>
            <a:endParaRPr/>
          </a:p>
        </p:txBody>
      </p:sp>
      <p:sp>
        <p:nvSpPr>
          <p:cNvPr id="372" name="Google Shape;372;p15"/>
          <p:cNvSpPr/>
          <p:nvPr/>
        </p:nvSpPr>
        <p:spPr>
          <a:xfrm>
            <a:off x="1514475" y="5816880"/>
            <a:ext cx="93461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S       V                            c                                           S  V</a:t>
            </a:r>
            <a:endParaRPr dirty="0"/>
          </a:p>
        </p:txBody>
      </p:sp>
      <p:sp>
        <p:nvSpPr>
          <p:cNvPr id="373" name="Google Shape;373;p15"/>
          <p:cNvSpPr/>
          <p:nvPr/>
        </p:nvSpPr>
        <p:spPr>
          <a:xfrm>
            <a:off x="7833413" y="2828999"/>
            <a:ext cx="41489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</a:t>
            </a:r>
            <a:endParaRPr/>
          </a:p>
        </p:txBody>
      </p:sp>
      <p:sp>
        <p:nvSpPr>
          <p:cNvPr id="374" name="Google Shape;374;p15"/>
          <p:cNvSpPr/>
          <p:nvPr/>
        </p:nvSpPr>
        <p:spPr>
          <a:xfrm>
            <a:off x="5800725" y="4015177"/>
            <a:ext cx="470058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</a:t>
            </a:r>
            <a:endParaRPr/>
          </a:p>
        </p:txBody>
      </p:sp>
      <p:sp>
        <p:nvSpPr>
          <p:cNvPr id="375" name="Google Shape;375;p15"/>
          <p:cNvSpPr/>
          <p:nvPr/>
        </p:nvSpPr>
        <p:spPr>
          <a:xfrm>
            <a:off x="5406602" y="6401926"/>
            <a:ext cx="69362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----------------------------------------------</a:t>
            </a:r>
            <a:endParaRPr dirty="0"/>
          </a:p>
        </p:txBody>
      </p:sp>
      <p:sp>
        <p:nvSpPr>
          <p:cNvPr id="376" name="Google Shape;376;p15"/>
          <p:cNvSpPr/>
          <p:nvPr/>
        </p:nvSpPr>
        <p:spPr>
          <a:xfrm>
            <a:off x="787046" y="2880466"/>
            <a:ext cx="76009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</a:t>
            </a:r>
            <a:endParaRPr/>
          </a:p>
        </p:txBody>
      </p:sp>
      <p:sp>
        <p:nvSpPr>
          <p:cNvPr id="377" name="Google Shape;377;p15"/>
          <p:cNvSpPr/>
          <p:nvPr/>
        </p:nvSpPr>
        <p:spPr>
          <a:xfrm>
            <a:off x="787046" y="4033705"/>
            <a:ext cx="50136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endParaRPr/>
          </a:p>
        </p:txBody>
      </p:sp>
      <p:sp>
        <p:nvSpPr>
          <p:cNvPr id="378" name="Google Shape;378;p15"/>
          <p:cNvSpPr/>
          <p:nvPr/>
        </p:nvSpPr>
        <p:spPr>
          <a:xfrm>
            <a:off x="787046" y="5220661"/>
            <a:ext cx="97142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___________________________________________________________________________________</a:t>
            </a:r>
            <a:endParaRPr/>
          </a:p>
        </p:txBody>
      </p:sp>
      <p:sp>
        <p:nvSpPr>
          <p:cNvPr id="379" name="Google Shape;379;p15"/>
          <p:cNvSpPr/>
          <p:nvPr/>
        </p:nvSpPr>
        <p:spPr>
          <a:xfrm>
            <a:off x="700380" y="6441944"/>
            <a:ext cx="4643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</a:t>
            </a:r>
            <a:endParaRPr/>
          </a:p>
        </p:txBody>
      </p:sp>
      <p:sp>
        <p:nvSpPr>
          <p:cNvPr id="22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9413421" y="1232807"/>
            <a:ext cx="2430916" cy="5232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/>
              <a:t>Insert sentences from texts/content taught in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4130311" y="472809"/>
            <a:ext cx="343315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 and paste these icons to the appropriate slides to indicate engagement norms/CFU strategies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identify independent and dependent clauses in sentences.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20" name="Google Shape;120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598311"/>
            <a:ext cx="11845504" cy="60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54907" y="497883"/>
            <a:ext cx="8858464" cy="287396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group of words that contain a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AU"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a word that shows action, mental action, state of being or possession.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names who or what does the action.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lang="en-AU" sz="1800" dirty="0">
              <a:solidFill>
                <a:schemeClr val="dk1"/>
              </a:solidFill>
              <a:latin typeface="Century Gothic"/>
              <a:sym typeface="Century Gothic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sym typeface="Century Gothic"/>
              </a:rPr>
              <a:t>Sentences can contain one or more clauses. </a:t>
            </a:r>
            <a:endParaRPr dirty="0"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54228" y="1250631"/>
            <a:ext cx="2216375" cy="95406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subject/verb in each sentence?</a:t>
            </a:r>
            <a:endParaRPr dirty="0"/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607" y="3451233"/>
            <a:ext cx="566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single-clause sentences.</a:t>
            </a:r>
          </a:p>
        </p:txBody>
      </p:sp>
      <p:sp>
        <p:nvSpPr>
          <p:cNvPr id="17" name="Google Shape;171;p6"/>
          <p:cNvSpPr txBox="1"/>
          <p:nvPr/>
        </p:nvSpPr>
        <p:spPr>
          <a:xfrm>
            <a:off x="7949162" y="4839037"/>
            <a:ext cx="4051249" cy="175428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Types of Verbs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Action: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eat, fly, jump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Mental: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think, guess, believe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 of Being: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am, is, are, was, were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Possession: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has, have</a:t>
            </a:r>
            <a:endParaRPr sz="18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9607" y="3897710"/>
            <a:ext cx="81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  <a:r>
              <a:rPr lang="en-AU" sz="3200" dirty="0">
                <a:latin typeface="Century Gothic" panose="020B0502020202020204" pitchFamily="34" charset="0"/>
              </a:rPr>
              <a:t>I ran fast.         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4907" y="4396936"/>
            <a:ext cx="81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  <a:r>
              <a:rPr lang="en-AU" sz="3200" dirty="0">
                <a:latin typeface="Century Gothic" panose="020B0502020202020204" pitchFamily="34" charset="0"/>
              </a:rPr>
              <a:t>The cat meowed.         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7455" y="4969621"/>
            <a:ext cx="81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>
                <a:latin typeface="Century Gothic" panose="020B0502020202020204" pitchFamily="34" charset="0"/>
              </a:rPr>
              <a:t> </a:t>
            </a:r>
            <a:r>
              <a:rPr lang="en-AU" sz="3200">
                <a:latin typeface="Century Gothic" panose="020B0502020202020204" pitchFamily="34" charset="0"/>
              </a:rPr>
              <a:t>The dog is fat.</a:t>
            </a:r>
            <a:endParaRPr lang="en-AU" sz="32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7454" y="5555275"/>
            <a:ext cx="81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  <a:r>
              <a:rPr lang="en-AU" sz="3200" dirty="0">
                <a:latin typeface="Century Gothic" panose="020B0502020202020204" pitchFamily="34" charset="0"/>
              </a:rPr>
              <a:t>We have chips.         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454" y="6109172"/>
            <a:ext cx="8142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  <a:r>
              <a:rPr lang="en-AU" sz="3200" dirty="0">
                <a:latin typeface="Century Gothic" panose="020B0502020202020204" pitchFamily="34" charset="0"/>
              </a:rPr>
              <a:t>Wendy guessed the answer.       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598311"/>
            <a:ext cx="11845504" cy="60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54907" y="497884"/>
            <a:ext cx="8858464" cy="18207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Clauses can be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dependent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clause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stand alone.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dependent clause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cannot stand alone (and contains a subordinate conjunction).</a:t>
            </a:r>
            <a:endParaRPr dirty="0"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54228" y="1250631"/>
            <a:ext cx="2216375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difference between an independent and a dependent clause? Explain.  </a:t>
            </a:r>
            <a:endParaRPr dirty="0"/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76181" y="2762337"/>
            <a:ext cx="8142893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</a:p>
          <a:p>
            <a:pPr>
              <a:spcBef>
                <a:spcPts val="1000"/>
              </a:spcBef>
            </a:pPr>
            <a:r>
              <a:rPr lang="en-AU" sz="3200" dirty="0">
                <a:latin typeface="Century Gothic" panose="020B0502020202020204" pitchFamily="34" charset="0"/>
              </a:rPr>
              <a:t> I ran fast          </a:t>
            </a:r>
          </a:p>
          <a:p>
            <a:pPr>
              <a:spcBef>
                <a:spcPts val="1000"/>
              </a:spcBef>
            </a:pPr>
            <a:r>
              <a:rPr lang="en-AU" sz="3200" dirty="0">
                <a:latin typeface="Century Gothic" panose="020B0502020202020204" pitchFamily="34" charset="0"/>
              </a:rPr>
              <a:t>The cat meowed</a:t>
            </a:r>
            <a:endParaRPr lang="en-AU" sz="3200" dirty="0"/>
          </a:p>
          <a:p>
            <a:br>
              <a:rPr lang="en-AU" dirty="0"/>
            </a:b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4907" y="2562282"/>
            <a:ext cx="5667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independent clauses.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6181" y="4926339"/>
            <a:ext cx="8142893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AU" dirty="0">
                <a:latin typeface="Century Gothic" panose="020B0502020202020204" pitchFamily="34" charset="0"/>
              </a:rPr>
              <a:t> </a:t>
            </a:r>
          </a:p>
          <a:p>
            <a:pPr>
              <a:spcBef>
                <a:spcPts val="1000"/>
              </a:spcBef>
            </a:pPr>
            <a:r>
              <a:rPr lang="en-AU" sz="3200" dirty="0">
                <a:latin typeface="Century Gothic" panose="020B0502020202020204" pitchFamily="34" charset="0"/>
              </a:rPr>
              <a:t>because it was so hot         </a:t>
            </a:r>
          </a:p>
          <a:p>
            <a:pPr>
              <a:spcBef>
                <a:spcPts val="1000"/>
              </a:spcBef>
            </a:pPr>
            <a:r>
              <a:rPr lang="en-AU" sz="3200" dirty="0">
                <a:latin typeface="Century Gothic" panose="020B0502020202020204" pitchFamily="34" charset="0"/>
              </a:rPr>
              <a:t>Although is was winter</a:t>
            </a:r>
            <a:endParaRPr lang="en-AU" sz="3200" dirty="0"/>
          </a:p>
          <a:p>
            <a:br>
              <a:rPr lang="en-AU" dirty="0"/>
            </a:b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176181" y="4478709"/>
            <a:ext cx="814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 of dependent clauses (cannot stand alone as a sentence).</a:t>
            </a:r>
          </a:p>
        </p:txBody>
      </p:sp>
    </p:spTree>
    <p:extLst>
      <p:ext uri="{BB962C8B-B14F-4D97-AF65-F5344CB8AC3E}">
        <p14:creationId xmlns:p14="http://schemas.microsoft.com/office/powerpoint/2010/main" val="31105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154907" y="598311"/>
            <a:ext cx="11845504" cy="607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26" name="Google Shape;126;p4"/>
          <p:cNvSpPr txBox="1"/>
          <p:nvPr/>
        </p:nvSpPr>
        <p:spPr>
          <a:xfrm>
            <a:off x="154907" y="497884"/>
            <a:ext cx="8858464" cy="1160937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independent clause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 a subject and a verb. (SV)</a:t>
            </a:r>
            <a:endParaRPr lang="en-AU" sz="18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dependent clause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has a subject, a verb and a subordinating conjunction. (</a:t>
            </a:r>
            <a:r>
              <a:rPr lang="en-AU" sz="18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A SC shows the relationship between two clauses.</a:t>
            </a:r>
            <a:endParaRPr lang="en-AU" sz="1800"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endParaRPr dirty="0"/>
          </a:p>
          <a:p>
            <a:pPr marL="685800" marR="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325099" y="3304569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dirty="0"/>
          </a:p>
        </p:txBody>
      </p:sp>
      <p:sp>
        <p:nvSpPr>
          <p:cNvPr id="129" name="Google Shape;129;p4"/>
          <p:cNvSpPr txBox="1"/>
          <p:nvPr/>
        </p:nvSpPr>
        <p:spPr>
          <a:xfrm>
            <a:off x="447563" y="4707607"/>
            <a:ext cx="11845504" cy="96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c          S            V                                 S            V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When the rains come, </a:t>
            </a:r>
            <a:r>
              <a:rPr lang="en-AU" sz="18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dormant seeds germinate quickly.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dependent clause                     independent clause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u="sng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2105874" y="3265502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954228" y="1250631"/>
            <a:ext cx="2216375" cy="203128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clause?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subordinating conjunction in this sentence?</a:t>
            </a:r>
            <a:endParaRPr lang="en-AU" dirty="0">
              <a:ea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What is the dependent clause? How do you know?</a:t>
            </a: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9811" y="2147203"/>
            <a:ext cx="109332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Subordinating Conjunctions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while    where    when    then    after    before    since    although    because    if    until</a:t>
            </a:r>
            <a:endParaRPr dirty="0"/>
          </a:p>
        </p:txBody>
      </p:sp>
      <p:sp>
        <p:nvSpPr>
          <p:cNvPr id="137" name="Google Shape;137;p4"/>
          <p:cNvSpPr txBox="1"/>
          <p:nvPr/>
        </p:nvSpPr>
        <p:spPr>
          <a:xfrm>
            <a:off x="920293" y="5651836"/>
            <a:ext cx="23711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6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162" name="Google Shape;162;p6"/>
          <p:cNvSpPr/>
          <p:nvPr/>
        </p:nvSpPr>
        <p:spPr>
          <a:xfrm>
            <a:off x="-1134545" y="2558329"/>
            <a:ext cx="70775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1.   The ribcage protects the heart.</a:t>
            </a:r>
            <a:endParaRPr dirty="0"/>
          </a:p>
        </p:txBody>
      </p:sp>
      <p:sp>
        <p:nvSpPr>
          <p:cNvPr id="163" name="Google Shape;163;p6"/>
          <p:cNvSpPr txBox="1"/>
          <p:nvPr/>
        </p:nvSpPr>
        <p:spPr>
          <a:xfrm>
            <a:off x="154907" y="3845466"/>
            <a:ext cx="12999252" cy="52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When a mammal is born, it feeds on its mother’s milk.</a:t>
            </a:r>
            <a:endParaRPr dirty="0"/>
          </a:p>
        </p:txBody>
      </p:sp>
      <p:sp>
        <p:nvSpPr>
          <p:cNvPr id="164" name="Google Shape;164;p6"/>
          <p:cNvSpPr txBox="1"/>
          <p:nvPr/>
        </p:nvSpPr>
        <p:spPr>
          <a:xfrm>
            <a:off x="165119" y="4953386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You need to make some preparations before you get a dog.</a:t>
            </a:r>
            <a:endParaRPr dirty="0"/>
          </a:p>
        </p:txBody>
      </p:sp>
      <p:sp>
        <p:nvSpPr>
          <p:cNvPr id="166" name="Google Shape;166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I do</a:t>
            </a:r>
            <a:endParaRPr dirty="0"/>
          </a:p>
        </p:txBody>
      </p:sp>
      <p:pic>
        <p:nvPicPr>
          <p:cNvPr id="168" name="Google Shape;168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/>
          <p:nvPr/>
        </p:nvSpPr>
        <p:spPr>
          <a:xfrm>
            <a:off x="1329030" y="2328999"/>
            <a:ext cx="20297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           V</a:t>
            </a:r>
            <a:endParaRPr dirty="0"/>
          </a:p>
        </p:txBody>
      </p:sp>
      <p:sp>
        <p:nvSpPr>
          <p:cNvPr id="173" name="Google Shape;173;p6"/>
          <p:cNvSpPr/>
          <p:nvPr/>
        </p:nvSpPr>
        <p:spPr>
          <a:xfrm>
            <a:off x="1145302" y="3555792"/>
            <a:ext cx="46923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             S                 V                S       V</a:t>
            </a:r>
            <a:endParaRPr dirty="0"/>
          </a:p>
        </p:txBody>
      </p:sp>
      <p:sp>
        <p:nvSpPr>
          <p:cNvPr id="174" name="Google Shape;174;p6"/>
          <p:cNvSpPr/>
          <p:nvPr/>
        </p:nvSpPr>
        <p:spPr>
          <a:xfrm>
            <a:off x="1044634" y="4691313"/>
            <a:ext cx="84144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                   V                                                           c           S        V</a:t>
            </a:r>
            <a:endParaRPr dirty="0"/>
          </a:p>
        </p:txBody>
      </p:sp>
      <p:sp>
        <p:nvSpPr>
          <p:cNvPr id="175" name="Google Shape;175;p6"/>
          <p:cNvSpPr txBox="1"/>
          <p:nvPr/>
        </p:nvSpPr>
        <p:spPr>
          <a:xfrm>
            <a:off x="814680" y="2719052"/>
            <a:ext cx="52629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</a:t>
            </a:r>
            <a:endParaRPr dirty="0"/>
          </a:p>
        </p:txBody>
      </p:sp>
      <p:sp>
        <p:nvSpPr>
          <p:cNvPr id="176" name="Google Shape;176;p6"/>
          <p:cNvSpPr/>
          <p:nvPr/>
        </p:nvSpPr>
        <p:spPr>
          <a:xfrm>
            <a:off x="4793259" y="3973861"/>
            <a:ext cx="45704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 dirty="0"/>
          </a:p>
        </p:txBody>
      </p:sp>
      <p:sp>
        <p:nvSpPr>
          <p:cNvPr id="177" name="Google Shape;177;p6"/>
          <p:cNvSpPr/>
          <p:nvPr/>
        </p:nvSpPr>
        <p:spPr>
          <a:xfrm>
            <a:off x="756528" y="5045719"/>
            <a:ext cx="61863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</a:t>
            </a:r>
            <a:endParaRPr dirty="0"/>
          </a:p>
        </p:txBody>
      </p:sp>
      <p:sp>
        <p:nvSpPr>
          <p:cNvPr id="178" name="Google Shape;178;p6"/>
          <p:cNvSpPr txBox="1"/>
          <p:nvPr/>
        </p:nvSpPr>
        <p:spPr>
          <a:xfrm>
            <a:off x="929597" y="3949581"/>
            <a:ext cx="38106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</a:t>
            </a:r>
            <a:endParaRPr dirty="0"/>
          </a:p>
        </p:txBody>
      </p:sp>
      <p:sp>
        <p:nvSpPr>
          <p:cNvPr id="179" name="Google Shape;179;p6"/>
          <p:cNvSpPr/>
          <p:nvPr/>
        </p:nvSpPr>
        <p:spPr>
          <a:xfrm>
            <a:off x="6958615" y="5045719"/>
            <a:ext cx="356059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</a:t>
            </a:r>
            <a:endParaRPr dirty="0"/>
          </a:p>
        </p:txBody>
      </p:sp>
      <p:sp>
        <p:nvSpPr>
          <p:cNvPr id="22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pic>
        <p:nvPicPr>
          <p:cNvPr id="24" name="Google Shape;235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4174" y="96554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32;p9"/>
          <p:cNvSpPr txBox="1"/>
          <p:nvPr/>
        </p:nvSpPr>
        <p:spPr>
          <a:xfrm>
            <a:off x="10165860" y="964347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subject?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verb?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 identify the dependent clause?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Development: We do</a:t>
            </a:r>
            <a:endParaRPr lang="en-AU" sz="1800" dirty="0"/>
          </a:p>
        </p:txBody>
      </p:sp>
      <p:sp>
        <p:nvSpPr>
          <p:cNvPr id="232" name="Google Shape;232;p9"/>
          <p:cNvSpPr txBox="1"/>
          <p:nvPr/>
        </p:nvSpPr>
        <p:spPr>
          <a:xfrm>
            <a:off x="10165860" y="964347"/>
            <a:ext cx="1988664" cy="138495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subject?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verb?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 identify the dependent clause?</a:t>
            </a:r>
            <a:endParaRPr dirty="0"/>
          </a:p>
        </p:txBody>
      </p:sp>
      <p:pic>
        <p:nvPicPr>
          <p:cNvPr id="233" name="Google Shape;23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/>
        </p:nvSpPr>
        <p:spPr>
          <a:xfrm>
            <a:off x="557213" y="2478036"/>
            <a:ext cx="6862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He is playing tennis until five o’clock. 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509242" y="3924586"/>
            <a:ext cx="1026761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We need to go to the shops before we run out of food.   </a:t>
            </a:r>
            <a:endParaRPr dirty="0"/>
          </a:p>
        </p:txBody>
      </p:sp>
      <p:sp>
        <p:nvSpPr>
          <p:cNvPr id="238" name="Google Shape;238;p9"/>
          <p:cNvSpPr txBox="1"/>
          <p:nvPr/>
        </p:nvSpPr>
        <p:spPr>
          <a:xfrm>
            <a:off x="557213" y="5575034"/>
            <a:ext cx="776289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The famous children played on the swings.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1185863" y="2180065"/>
            <a:ext cx="54210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V                                       </a:t>
            </a:r>
            <a:endParaRPr/>
          </a:p>
        </p:txBody>
      </p:sp>
      <p:sp>
        <p:nvSpPr>
          <p:cNvPr id="240" name="Google Shape;240;p9"/>
          <p:cNvSpPr/>
          <p:nvPr/>
        </p:nvSpPr>
        <p:spPr>
          <a:xfrm>
            <a:off x="1185863" y="3610524"/>
            <a:ext cx="75361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V                                                          c         S       V</a:t>
            </a:r>
            <a:endParaRPr/>
          </a:p>
        </p:txBody>
      </p:sp>
      <p:sp>
        <p:nvSpPr>
          <p:cNvPr id="241" name="Google Shape;241;p9"/>
          <p:cNvSpPr/>
          <p:nvPr/>
        </p:nvSpPr>
        <p:spPr>
          <a:xfrm>
            <a:off x="3590520" y="5185366"/>
            <a:ext cx="55578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               V</a:t>
            </a:r>
            <a:endParaRPr/>
          </a:p>
        </p:txBody>
      </p:sp>
      <p:sp>
        <p:nvSpPr>
          <p:cNvPr id="242" name="Google Shape;242;p9"/>
          <p:cNvSpPr/>
          <p:nvPr/>
        </p:nvSpPr>
        <p:spPr>
          <a:xfrm>
            <a:off x="5657540" y="4193962"/>
            <a:ext cx="44351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</a:t>
            </a:r>
            <a:endParaRPr/>
          </a:p>
        </p:txBody>
      </p:sp>
      <p:sp>
        <p:nvSpPr>
          <p:cNvPr id="243" name="Google Shape;243;p9"/>
          <p:cNvSpPr/>
          <p:nvPr/>
        </p:nvSpPr>
        <p:spPr>
          <a:xfrm>
            <a:off x="1071563" y="2783592"/>
            <a:ext cx="62293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</a:t>
            </a:r>
            <a:endParaRPr/>
          </a:p>
        </p:txBody>
      </p:sp>
      <p:sp>
        <p:nvSpPr>
          <p:cNvPr id="244" name="Google Shape;244;p9"/>
          <p:cNvSpPr/>
          <p:nvPr/>
        </p:nvSpPr>
        <p:spPr>
          <a:xfrm>
            <a:off x="1071565" y="4250570"/>
            <a:ext cx="458597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</a:t>
            </a:r>
            <a:endParaRPr/>
          </a:p>
        </p:txBody>
      </p:sp>
      <p:sp>
        <p:nvSpPr>
          <p:cNvPr id="245" name="Google Shape;245;p9"/>
          <p:cNvSpPr/>
          <p:nvPr/>
        </p:nvSpPr>
        <p:spPr>
          <a:xfrm>
            <a:off x="1071564" y="5923304"/>
            <a:ext cx="702181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___________________________________________________________</a:t>
            </a:r>
            <a:endParaRPr/>
          </a:p>
        </p:txBody>
      </p:sp>
      <p:sp>
        <p:nvSpPr>
          <p:cNvPr id="18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pic>
        <p:nvPicPr>
          <p:cNvPr id="19" name="Google Shape;252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251" name="Google Shape;25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8342" y="11060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0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19969" y="81393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0"/>
          <p:cNvSpPr/>
          <p:nvPr/>
        </p:nvSpPr>
        <p:spPr>
          <a:xfrm>
            <a:off x="53471" y="468634"/>
            <a:ext cx="8904871" cy="1631175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carefully.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independent clause (label the subject SV and underline)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dependent clause, if any. (label </a:t>
            </a:r>
            <a:r>
              <a:rPr lang="en-AU" sz="200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cSV</a:t>
            </a: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dotted underline)</a:t>
            </a:r>
            <a:endParaRPr dirty="0"/>
          </a:p>
        </p:txBody>
      </p:sp>
      <p:sp>
        <p:nvSpPr>
          <p:cNvPr id="257" name="Google Shape;257;p10"/>
          <p:cNvSpPr/>
          <p:nvPr/>
        </p:nvSpPr>
        <p:spPr>
          <a:xfrm>
            <a:off x="666860" y="2426369"/>
            <a:ext cx="80219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My dog likes it when I throw the ball to him.</a:t>
            </a: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666860" y="3846857"/>
            <a:ext cx="66590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 The human skeleton has 206 bones.</a:t>
            </a:r>
            <a:endParaRPr/>
          </a:p>
        </p:txBody>
      </p:sp>
      <p:sp>
        <p:nvSpPr>
          <p:cNvPr id="259" name="Google Shape;259;p10"/>
          <p:cNvSpPr/>
          <p:nvPr/>
        </p:nvSpPr>
        <p:spPr>
          <a:xfrm>
            <a:off x="666860" y="5267345"/>
            <a:ext cx="84442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I like bananas while my brother prefers apples.</a:t>
            </a:r>
            <a:endParaRPr/>
          </a:p>
        </p:txBody>
      </p:sp>
      <p:sp>
        <p:nvSpPr>
          <p:cNvPr id="260" name="Google Shape;260;p10"/>
          <p:cNvSpPr/>
          <p:nvPr/>
        </p:nvSpPr>
        <p:spPr>
          <a:xfrm>
            <a:off x="3426526" y="3490555"/>
            <a:ext cx="69675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              V                        </a:t>
            </a:r>
            <a:endParaRPr/>
          </a:p>
        </p:txBody>
      </p:sp>
      <p:sp>
        <p:nvSpPr>
          <p:cNvPr id="261" name="Google Shape;261;p10"/>
          <p:cNvSpPr/>
          <p:nvPr/>
        </p:nvSpPr>
        <p:spPr>
          <a:xfrm>
            <a:off x="1943100" y="2057037"/>
            <a:ext cx="487104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        V                 c      S       V</a:t>
            </a:r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1211175" y="4898013"/>
            <a:ext cx="71612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   V                               c             S                             V</a:t>
            </a:r>
            <a:endParaRPr/>
          </a:p>
        </p:txBody>
      </p:sp>
      <p:sp>
        <p:nvSpPr>
          <p:cNvPr id="263" name="Google Shape;263;p10"/>
          <p:cNvSpPr/>
          <p:nvPr/>
        </p:nvSpPr>
        <p:spPr>
          <a:xfrm>
            <a:off x="3789274" y="2659559"/>
            <a:ext cx="46858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</a:t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3569192" y="5559732"/>
            <a:ext cx="54361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------------------------------------------</a:t>
            </a: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1204400" y="2716928"/>
            <a:ext cx="249299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</a:t>
            </a: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1204399" y="4171849"/>
            <a:ext cx="61214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___________________________________________________</a:t>
            </a:r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1204399" y="5597441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</a:t>
            </a:r>
            <a:endParaRPr/>
          </a:p>
        </p:txBody>
      </p:sp>
      <p:sp>
        <p:nvSpPr>
          <p:cNvPr id="20" name="Google Shape;232;p9"/>
          <p:cNvSpPr txBox="1"/>
          <p:nvPr/>
        </p:nvSpPr>
        <p:spPr>
          <a:xfrm>
            <a:off x="10165860" y="964347"/>
            <a:ext cx="1988664" cy="160039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subject/verb in each clause?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did you identify the dependent clause?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1407</Words>
  <Application>Microsoft Office PowerPoint</Application>
  <PresentationFormat>Widescreen</PresentationFormat>
  <Paragraphs>235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Century Gothic</vt:lpstr>
      <vt:lpstr>Quattrocento Sans</vt:lpstr>
      <vt:lpstr>Calibri</vt:lpstr>
      <vt:lpstr>Noto Sans Symbols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7</cp:revision>
  <dcterms:created xsi:type="dcterms:W3CDTF">2021-08-04T08:19:39Z</dcterms:created>
  <dcterms:modified xsi:type="dcterms:W3CDTF">2023-06-19T02:32:10Z</dcterms:modified>
</cp:coreProperties>
</file>