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3" r:id="rId3"/>
    <p:sldId id="284" r:id="rId4"/>
    <p:sldId id="260" r:id="rId5"/>
    <p:sldId id="261" r:id="rId6"/>
    <p:sldId id="287" r:id="rId7"/>
    <p:sldId id="288" r:id="rId8"/>
    <p:sldId id="289" r:id="rId9"/>
    <p:sldId id="290" r:id="rId10"/>
    <p:sldId id="262" r:id="rId11"/>
    <p:sldId id="285" r:id="rId12"/>
    <p:sldId id="263" r:id="rId13"/>
    <p:sldId id="276" r:id="rId14"/>
    <p:sldId id="266" r:id="rId15"/>
    <p:sldId id="267" r:id="rId16"/>
    <p:sldId id="28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D327"/>
    <a:srgbClr val="79FF9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5" autoAdjust="0"/>
    <p:restoredTop sz="94660"/>
  </p:normalViewPr>
  <p:slideViewPr>
    <p:cSldViewPr snapToGrid="0">
      <p:cViewPr varScale="1">
        <p:scale>
          <a:sx n="88" d="100"/>
          <a:sy n="88" d="100"/>
        </p:scale>
        <p:origin x="35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25/07/2022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512915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25/07/2022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45108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25/07/2022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8924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305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ceptual Understan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EA4C0-DFEB-416B-9F49-DC26B90F42A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54907" y="766354"/>
            <a:ext cx="11845504" cy="5904410"/>
          </a:xfrm>
          <a:prstGeom prst="rect">
            <a:avLst/>
          </a:prstGeom>
        </p:spPr>
        <p:txBody>
          <a:bodyPr/>
          <a:lstStyle>
            <a:lvl1pPr>
              <a:defRPr sz="2000">
                <a:latin typeface="Century Gothic" panose="020B0502020202020204" pitchFamily="34" charset="0"/>
                <a:ea typeface="Verdana" panose="020B0604030504040204" pitchFamily="34" charset="0"/>
              </a:defRPr>
            </a:lvl1pPr>
          </a:lstStyle>
          <a:p>
            <a:pPr marL="0" indent="0">
              <a:buNone/>
            </a:pPr>
            <a:r>
              <a:rPr lang="en-AU" sz="2000" dirty="0">
                <a:latin typeface="Verdana" panose="020B0604030504040204" pitchFamily="34" charset="0"/>
                <a:ea typeface="Verdana" panose="020B0604030504040204" pitchFamily="34" charset="0"/>
              </a:rPr>
              <a:t>Click to add text</a:t>
            </a:r>
            <a:endParaRPr lang="en-AU" dirty="0"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50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25/07/2022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4332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25/07/2022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47040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25/07/2022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58081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25/07/2022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299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25/07/2022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07194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25/07/2022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788535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25/07/2022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85640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F4EABA-7327-4C9B-A25B-2EC6D8E7B2ED}" type="datetimeFigureOut">
              <a:rPr lang="en-AU" smtClean="0"/>
              <a:t>25/07/2022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82C3C5-518F-455F-891D-918179D3F322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98522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E6F4EABA-7327-4C9B-A25B-2EC6D8E7B2ED}" type="datetimeFigureOut">
              <a:rPr lang="en-AU" smtClean="0"/>
              <a:pPr/>
              <a:t>25/07/2022</a:t>
            </a:fld>
            <a:endParaRPr lang="en-A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fld id="{1482C3C5-518F-455F-891D-918179D3F322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145172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74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6.png"/><Relationship Id="rId9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1D40BDE3-08CA-4B6C-9FF3-036D3F2405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61323" y="1773238"/>
            <a:ext cx="9144000" cy="3190648"/>
          </a:xfrm>
          <a:solidFill>
            <a:srgbClr val="00B050"/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l"/>
            <a:r>
              <a:rPr lang="en-AU" b="1" dirty="0"/>
              <a:t>Year: 2</a:t>
            </a:r>
            <a:endParaRPr lang="en-AU" dirty="0"/>
          </a:p>
          <a:p>
            <a:pPr algn="l"/>
            <a:endParaRPr lang="en-AU" dirty="0"/>
          </a:p>
          <a:p>
            <a:pPr algn="l"/>
            <a:r>
              <a:rPr lang="en-AU" b="1" dirty="0"/>
              <a:t>Term: 1</a:t>
            </a:r>
          </a:p>
          <a:p>
            <a:pPr algn="l"/>
            <a:endParaRPr lang="en-AU" dirty="0"/>
          </a:p>
          <a:p>
            <a:pPr algn="l"/>
            <a:r>
              <a:rPr lang="en-AU" b="1" dirty="0"/>
              <a:t>Objective:  </a:t>
            </a:r>
            <a:r>
              <a:rPr lang="en-AU" dirty="0"/>
              <a:t>Identify and define adverbs</a:t>
            </a:r>
            <a:r>
              <a:rPr lang="en-AU"/>
              <a:t>. </a:t>
            </a:r>
            <a:endParaRPr lang="en-AU" dirty="0"/>
          </a:p>
          <a:p>
            <a:pPr algn="l"/>
            <a:endParaRPr lang="en-AU" dirty="0"/>
          </a:p>
          <a:p>
            <a:pPr algn="l"/>
            <a:r>
              <a:rPr lang="en-AU" b="1" dirty="0"/>
              <a:t>Author: </a:t>
            </a:r>
            <a:r>
              <a:rPr lang="en-AU" dirty="0"/>
              <a:t>Yvonne Cooper </a:t>
            </a:r>
          </a:p>
        </p:txBody>
      </p:sp>
    </p:spTree>
    <p:extLst>
      <p:ext uri="{BB962C8B-B14F-4D97-AF65-F5344CB8AC3E}">
        <p14:creationId xmlns:p14="http://schemas.microsoft.com/office/powerpoint/2010/main" val="346134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3" name="Rectangle 2"/>
          <p:cNvSpPr/>
          <p:nvPr/>
        </p:nvSpPr>
        <p:spPr>
          <a:xfrm>
            <a:off x="299709" y="3529947"/>
            <a:ext cx="57663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The time passed slowly after lunch.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99709" y="4544650"/>
            <a:ext cx="12420517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All the children laughed happily when they were given the reward.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9934" y="5458080"/>
            <a:ext cx="11845504" cy="1060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Arnold wrote quickly and neatly so he could play with his friends.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3CA6AF55-86DA-4323-A3F1-454A7955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166" y="89735"/>
            <a:ext cx="674079" cy="674079"/>
          </a:xfrm>
          <a:prstGeom prst="rect">
            <a:avLst/>
          </a:prstGeom>
        </p:spPr>
      </p:pic>
      <p:pic>
        <p:nvPicPr>
          <p:cNvPr id="3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52DCB0-9829-46C5-BDD3-1B1C296F2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7738" y="100831"/>
            <a:ext cx="674079" cy="674079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3084A7F6-5960-4936-93FA-873F871AE1B9}"/>
              </a:ext>
            </a:extLst>
          </p:cNvPr>
          <p:cNvSpPr/>
          <p:nvPr/>
        </p:nvSpPr>
        <p:spPr>
          <a:xfrm>
            <a:off x="1787661" y="3496288"/>
            <a:ext cx="1282710" cy="66216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E9F593-29EF-4C8A-84DE-3A5F5D4EA069}"/>
              </a:ext>
            </a:extLst>
          </p:cNvPr>
          <p:cNvSpPr/>
          <p:nvPr/>
        </p:nvSpPr>
        <p:spPr>
          <a:xfrm flipV="1">
            <a:off x="3069260" y="3976670"/>
            <a:ext cx="949068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C19116B-CF04-4B14-8513-171E197DC3AB}"/>
              </a:ext>
            </a:extLst>
          </p:cNvPr>
          <p:cNvSpPr/>
          <p:nvPr/>
        </p:nvSpPr>
        <p:spPr>
          <a:xfrm>
            <a:off x="2789445" y="4432661"/>
            <a:ext cx="1455384" cy="639960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4022188-B84F-4857-86EB-DFB0A68966B5}"/>
              </a:ext>
            </a:extLst>
          </p:cNvPr>
          <p:cNvSpPr/>
          <p:nvPr/>
        </p:nvSpPr>
        <p:spPr>
          <a:xfrm flipV="1">
            <a:off x="4283734" y="4959384"/>
            <a:ext cx="1206072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C6494A7-2D36-467E-9423-1A57EE751BC1}"/>
              </a:ext>
            </a:extLst>
          </p:cNvPr>
          <p:cNvSpPr/>
          <p:nvPr/>
        </p:nvSpPr>
        <p:spPr>
          <a:xfrm>
            <a:off x="7429336" y="5428516"/>
            <a:ext cx="858987" cy="54428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8E6423C-21A8-4646-BCCE-FBE169118842}"/>
              </a:ext>
            </a:extLst>
          </p:cNvPr>
          <p:cNvSpPr/>
          <p:nvPr/>
        </p:nvSpPr>
        <p:spPr>
          <a:xfrm>
            <a:off x="1439710" y="5458080"/>
            <a:ext cx="1018264" cy="436227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F133A08-24AB-445C-8649-032395A37799}"/>
              </a:ext>
            </a:extLst>
          </p:cNvPr>
          <p:cNvSpPr/>
          <p:nvPr/>
        </p:nvSpPr>
        <p:spPr>
          <a:xfrm flipV="1">
            <a:off x="4414537" y="5877498"/>
            <a:ext cx="1061001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5138FE9-2740-4ABB-8764-1AC31A6551CF}"/>
              </a:ext>
            </a:extLst>
          </p:cNvPr>
          <p:cNvSpPr/>
          <p:nvPr/>
        </p:nvSpPr>
        <p:spPr>
          <a:xfrm flipV="1">
            <a:off x="2539448" y="5877447"/>
            <a:ext cx="1061001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FC53F7A-27C1-4305-9839-4360FD2494B8}"/>
              </a:ext>
            </a:extLst>
          </p:cNvPr>
          <p:cNvSpPr txBox="1"/>
          <p:nvPr/>
        </p:nvSpPr>
        <p:spPr>
          <a:xfrm>
            <a:off x="10160558" y="1014082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CFU: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Which </a:t>
            </a:r>
            <a:r>
              <a:rPr kumimoji="0" lang="en-A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words are the adverbs?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How do you know which verbs they are </a:t>
            </a:r>
            <a:r>
              <a:rPr kumimoji="0" lang="en-A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modifying?</a:t>
            </a:r>
            <a:endParaRPr kumimoji="0" lang="en-AU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C2DB32A-6350-461F-AC80-F73AEDD988B0}"/>
              </a:ext>
            </a:extLst>
          </p:cNvPr>
          <p:cNvSpPr/>
          <p:nvPr/>
        </p:nvSpPr>
        <p:spPr>
          <a:xfrm>
            <a:off x="8189711" y="4571212"/>
            <a:ext cx="996234" cy="436227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36B578-7233-4440-AD24-5C4CFD0B33C3}"/>
              </a:ext>
            </a:extLst>
          </p:cNvPr>
          <p:cNvSpPr txBox="1"/>
          <p:nvPr/>
        </p:nvSpPr>
        <p:spPr>
          <a:xfrm>
            <a:off x="-7462" y="366417"/>
            <a:ext cx="7252572" cy="70788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Circle the verbs.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Underline the words used to describe them.</a:t>
            </a:r>
          </a:p>
        </p:txBody>
      </p:sp>
    </p:spTree>
    <p:extLst>
      <p:ext uri="{BB962C8B-B14F-4D97-AF65-F5344CB8AC3E}">
        <p14:creationId xmlns:p14="http://schemas.microsoft.com/office/powerpoint/2010/main" val="380363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5" grpId="0" animBg="1"/>
      <p:bldP spid="20" grpId="0" animBg="1"/>
      <p:bldP spid="22" grpId="0" animBg="1"/>
      <p:bldP spid="23" grpId="0" animBg="1"/>
      <p:bldP spid="26" grpId="0" animBg="1"/>
      <p:bldP spid="30" grpId="0" animBg="1"/>
      <p:bldP spid="33" grpId="0" animBg="1"/>
      <p:bldP spid="34" grpId="0" animBg="1"/>
      <p:bldP spid="3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3" name="Rectangle 2"/>
          <p:cNvSpPr/>
          <p:nvPr/>
        </p:nvSpPr>
        <p:spPr>
          <a:xfrm>
            <a:off x="299709" y="3529947"/>
            <a:ext cx="7954422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600" dirty="0">
                <a:solidFill>
                  <a:prstClr val="black"/>
                </a:solidFill>
                <a:latin typeface="Century Gothic" panose="020B0502020202020204" pitchFamily="34" charset="0"/>
              </a:rPr>
              <a:t>Don’t talk loudly when other people are singing</a:t>
            </a:r>
            <a:r>
              <a:rPr kumimoji="0" lang="en-A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.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11779" y="4324809"/>
            <a:ext cx="9797260" cy="82461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None/>
              <a:tabLst/>
              <a:defRPr/>
            </a:pPr>
            <a:r>
              <a:rPr kumimoji="0" lang="en-A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Raymond</a:t>
            </a:r>
            <a:r>
              <a:rPr kumimoji="0" lang="en-AU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 carefully measured the ingredients and slowly poured them into the bowl</a:t>
            </a:r>
            <a:r>
              <a:rPr kumimoji="0" lang="en-A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.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9934" y="5458080"/>
            <a:ext cx="9580352" cy="106028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AU" sz="2600" dirty="0">
                <a:solidFill>
                  <a:prstClr val="black"/>
                </a:solidFill>
                <a:latin typeface="Century Gothic" panose="020B0502020202020204" pitchFamily="34" charset="0"/>
              </a:rPr>
              <a:t>We sang loudly and happily as we waited patiently for the next train to arrive. </a:t>
            </a:r>
            <a:endParaRPr kumimoji="0" lang="en-A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Concept Development</a:t>
            </a:r>
          </a:p>
        </p:txBody>
      </p:sp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3CA6AF55-86DA-4323-A3F1-454A7955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166" y="89735"/>
            <a:ext cx="674079" cy="674079"/>
          </a:xfrm>
          <a:prstGeom prst="rect">
            <a:avLst/>
          </a:prstGeom>
        </p:spPr>
      </p:pic>
      <p:pic>
        <p:nvPicPr>
          <p:cNvPr id="3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52DCB0-9829-46C5-BDD3-1B1C296F2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7738" y="100831"/>
            <a:ext cx="674079" cy="674079"/>
          </a:xfrm>
          <a:prstGeom prst="rect">
            <a:avLst/>
          </a:prstGeom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3084A7F6-5960-4936-93FA-873F871AE1B9}"/>
              </a:ext>
            </a:extLst>
          </p:cNvPr>
          <p:cNvSpPr/>
          <p:nvPr/>
        </p:nvSpPr>
        <p:spPr>
          <a:xfrm>
            <a:off x="1325369" y="3553185"/>
            <a:ext cx="713853" cy="45194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0E9F593-29EF-4C8A-84DE-3A5F5D4EA069}"/>
              </a:ext>
            </a:extLst>
          </p:cNvPr>
          <p:cNvSpPr/>
          <p:nvPr/>
        </p:nvSpPr>
        <p:spPr>
          <a:xfrm flipV="1">
            <a:off x="2050931" y="3959411"/>
            <a:ext cx="868438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5BABAD4B-B0B6-40B3-8BAA-AF637403B42D}"/>
              </a:ext>
            </a:extLst>
          </p:cNvPr>
          <p:cNvSpPr/>
          <p:nvPr/>
        </p:nvSpPr>
        <p:spPr>
          <a:xfrm flipV="1">
            <a:off x="2082961" y="4687912"/>
            <a:ext cx="1294326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C6494A7-2D36-467E-9423-1A57EE751BC1}"/>
              </a:ext>
            </a:extLst>
          </p:cNvPr>
          <p:cNvSpPr/>
          <p:nvPr/>
        </p:nvSpPr>
        <p:spPr>
          <a:xfrm>
            <a:off x="5876722" y="5451842"/>
            <a:ext cx="1253920" cy="458723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8E6423C-21A8-4646-BCCE-FBE169118842}"/>
              </a:ext>
            </a:extLst>
          </p:cNvPr>
          <p:cNvSpPr/>
          <p:nvPr/>
        </p:nvSpPr>
        <p:spPr>
          <a:xfrm>
            <a:off x="915088" y="5474339"/>
            <a:ext cx="888545" cy="436227"/>
          </a:xfrm>
          <a:prstGeom prst="ellipse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DBEC99F-AAA4-4A9C-87E0-51D9B5BB0BED}"/>
              </a:ext>
            </a:extLst>
          </p:cNvPr>
          <p:cNvSpPr/>
          <p:nvPr/>
        </p:nvSpPr>
        <p:spPr>
          <a:xfrm flipV="1">
            <a:off x="7165348" y="5885774"/>
            <a:ext cx="1366256" cy="5467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5138FE9-2740-4ABB-8764-1AC31A6551CF}"/>
              </a:ext>
            </a:extLst>
          </p:cNvPr>
          <p:cNvSpPr/>
          <p:nvPr/>
        </p:nvSpPr>
        <p:spPr>
          <a:xfrm flipV="1">
            <a:off x="1858309" y="5814947"/>
            <a:ext cx="888545" cy="70828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948AF973-F942-4B85-A661-D654F698F94D}"/>
              </a:ext>
            </a:extLst>
          </p:cNvPr>
          <p:cNvSpPr/>
          <p:nvPr/>
        </p:nvSpPr>
        <p:spPr>
          <a:xfrm>
            <a:off x="3482314" y="4301727"/>
            <a:ext cx="1760731" cy="492444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4A1DEF6-D237-4035-B296-6CD584FF81F5}"/>
              </a:ext>
            </a:extLst>
          </p:cNvPr>
          <p:cNvSpPr txBox="1"/>
          <p:nvPr/>
        </p:nvSpPr>
        <p:spPr>
          <a:xfrm>
            <a:off x="10160558" y="1014082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AU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CFU: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A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Which words are the adverbs?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A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How do you know which verbs they are modifying?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6110EA3-E81D-43EC-8B3C-73DB3DB3BE8A}"/>
              </a:ext>
            </a:extLst>
          </p:cNvPr>
          <p:cNvSpPr/>
          <p:nvPr/>
        </p:nvSpPr>
        <p:spPr>
          <a:xfrm>
            <a:off x="6799355" y="3467073"/>
            <a:ext cx="1237298" cy="662192"/>
          </a:xfrm>
          <a:prstGeom prst="ellipse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F0F24935-7329-4F4B-9E4B-238D279B25C6}"/>
              </a:ext>
            </a:extLst>
          </p:cNvPr>
          <p:cNvSpPr/>
          <p:nvPr/>
        </p:nvSpPr>
        <p:spPr>
          <a:xfrm>
            <a:off x="315695" y="4650418"/>
            <a:ext cx="1353714" cy="563887"/>
          </a:xfrm>
          <a:prstGeom prst="ellipse">
            <a:avLst/>
          </a:prstGeom>
          <a:noFill/>
          <a:ln w="19050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8B9A135-FC01-4838-BC15-F8B310EF8AAD}"/>
              </a:ext>
            </a:extLst>
          </p:cNvPr>
          <p:cNvSpPr/>
          <p:nvPr/>
        </p:nvSpPr>
        <p:spPr>
          <a:xfrm>
            <a:off x="8426605" y="4670085"/>
            <a:ext cx="901953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FDEC960-D27B-4BAD-A7F6-EDC4E07A7E86}"/>
              </a:ext>
            </a:extLst>
          </p:cNvPr>
          <p:cNvSpPr/>
          <p:nvPr/>
        </p:nvSpPr>
        <p:spPr>
          <a:xfrm flipV="1">
            <a:off x="3654438" y="5831316"/>
            <a:ext cx="1144065" cy="5445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346FBEEE-CC44-4651-8EF6-F11F5FCD0AC4}"/>
              </a:ext>
            </a:extLst>
          </p:cNvPr>
          <p:cNvSpPr/>
          <p:nvPr/>
        </p:nvSpPr>
        <p:spPr>
          <a:xfrm>
            <a:off x="2324360" y="5885773"/>
            <a:ext cx="914400" cy="373075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36B578-7233-4440-AD24-5C4CFD0B33C3}"/>
              </a:ext>
            </a:extLst>
          </p:cNvPr>
          <p:cNvSpPr txBox="1"/>
          <p:nvPr/>
        </p:nvSpPr>
        <p:spPr>
          <a:xfrm>
            <a:off x="0" y="319289"/>
            <a:ext cx="7252572" cy="70788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Circle the verbs.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Underline the words used to describe them.</a:t>
            </a:r>
          </a:p>
        </p:txBody>
      </p:sp>
    </p:spTree>
    <p:extLst>
      <p:ext uri="{BB962C8B-B14F-4D97-AF65-F5344CB8AC3E}">
        <p14:creationId xmlns:p14="http://schemas.microsoft.com/office/powerpoint/2010/main" val="1380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5" grpId="0" animBg="1"/>
      <p:bldP spid="20" grpId="0" animBg="1"/>
      <p:bldP spid="24" grpId="0" animBg="1"/>
      <p:bldP spid="26" grpId="0" animBg="1"/>
      <p:bldP spid="30" grpId="0" animBg="1"/>
      <p:bldP spid="32" grpId="0" animBg="1"/>
      <p:bldP spid="34" grpId="0" animBg="1"/>
      <p:bldP spid="36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9A5F27-7E5F-4A24-8100-3AB0542AB0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9709" y="594043"/>
            <a:ext cx="7310950" cy="94465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AU" sz="2000" b="1" dirty="0"/>
              <a:t>Which sentence(s) show all the adverbs underlined correctly?</a:t>
            </a:r>
            <a:endParaRPr lang="en-AU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Hinge Point Question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134199" y="864619"/>
            <a:ext cx="1988664" cy="738664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it/ isn’t it a an </a:t>
            </a:r>
            <a:r>
              <a:rPr lang="en-AU" sz="1400" dirty="0" smtClean="0">
                <a:latin typeface="Century Gothic" panose="020B0502020202020204" pitchFamily="34" charset="0"/>
              </a:rPr>
              <a:t>example?</a:t>
            </a:r>
            <a:endParaRPr lang="en-AU" sz="1400" dirty="0">
              <a:latin typeface="Century Gothic" panose="020B0502020202020204" pitchFamily="34" charset="0"/>
            </a:endParaRP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A9924460-5361-4D50-859B-CC97537E0F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4772" y="204651"/>
            <a:ext cx="674078" cy="674078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3C3420E7-CE57-4B1D-AD62-CB7FA61E3E1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8850" y="204651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4D65545B-321E-4257-A265-A295D435BB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4772" y="878729"/>
            <a:ext cx="674078" cy="674078"/>
          </a:xfrm>
          <a:prstGeom prst="rect">
            <a:avLst/>
          </a:prstGeom>
        </p:spPr>
      </p:pic>
      <p:pic>
        <p:nvPicPr>
          <p:cNvPr id="18" name="Picture 17" descr="Icon&#10;&#10;Description automatically generated">
            <a:extLst>
              <a:ext uri="{FF2B5EF4-FFF2-40B4-BE49-F238E27FC236}">
                <a16:creationId xmlns:a16="http://schemas.microsoft.com/office/drawing/2014/main" id="{9F15CF06-C2C5-494C-8B69-F60F1C1758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18850" y="864619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7CD2348E-2FC0-4A73-A33B-C206275A7F6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90845" y="89736"/>
            <a:ext cx="674079" cy="674079"/>
          </a:xfrm>
          <a:prstGeom prst="rect">
            <a:avLst/>
          </a:prstGeom>
        </p:spPr>
      </p:pic>
      <p:pic>
        <p:nvPicPr>
          <p:cNvPr id="21" name="Picture 20" descr="Logo, icon&#10;&#10;Description automatically generated">
            <a:extLst>
              <a:ext uri="{FF2B5EF4-FFF2-40B4-BE49-F238E27FC236}">
                <a16:creationId xmlns:a16="http://schemas.microsoft.com/office/drawing/2014/main" id="{DC419A34-FCAF-4915-A05F-561BCEFA481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287869" y="1687069"/>
            <a:ext cx="9799991" cy="2348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endParaRPr lang="en-AU" sz="1000" dirty="0">
              <a:solidFill>
                <a:srgbClr val="333333"/>
              </a:solidFill>
              <a:latin typeface="Century Gothic" panose="020B0502020202020204" pitchFamily="34" charset="0"/>
              <a:ea typeface="Verdana" panose="020B0604030504040204" pitchFamily="34" charset="0"/>
            </a:endParaRP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AU" dirty="0">
                <a:latin typeface="Century Gothic" panose="020B0502020202020204" pitchFamily="34" charset="0"/>
              </a:rPr>
              <a:t>Jada </a:t>
            </a:r>
            <a:r>
              <a:rPr lang="en-AU" u="sng" dirty="0">
                <a:latin typeface="Century Gothic" panose="020B0502020202020204" pitchFamily="34" charset="0"/>
              </a:rPr>
              <a:t>quietly</a:t>
            </a:r>
            <a:r>
              <a:rPr lang="en-AU" dirty="0">
                <a:latin typeface="Century Gothic" panose="020B0502020202020204" pitchFamily="34" charset="0"/>
              </a:rPr>
              <a:t> watched the movie as she </a:t>
            </a:r>
            <a:r>
              <a:rPr lang="en-AU" u="sng" dirty="0">
                <a:latin typeface="Century Gothic" panose="020B0502020202020204" pitchFamily="34" charset="0"/>
              </a:rPr>
              <a:t>ate</a:t>
            </a:r>
            <a:r>
              <a:rPr lang="en-AU" dirty="0">
                <a:latin typeface="Century Gothic" panose="020B0502020202020204" pitchFamily="34" charset="0"/>
              </a:rPr>
              <a:t> her popcorn.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AU" dirty="0">
                <a:latin typeface="Century Gothic" panose="020B0502020202020204" pitchFamily="34" charset="0"/>
              </a:rPr>
              <a:t>The tired puppy</a:t>
            </a:r>
            <a:r>
              <a:rPr lang="en-AU" u="sng" dirty="0">
                <a:latin typeface="Century Gothic" panose="020B0502020202020204" pitchFamily="34" charset="0"/>
              </a:rPr>
              <a:t> lazily </a:t>
            </a:r>
            <a:r>
              <a:rPr lang="en-AU" dirty="0">
                <a:latin typeface="Century Gothic" panose="020B0502020202020204" pitchFamily="34" charset="0"/>
              </a:rPr>
              <a:t>licked its bone, </a:t>
            </a:r>
            <a:r>
              <a:rPr lang="en-AU" u="sng" dirty="0">
                <a:latin typeface="Century Gothic" panose="020B0502020202020204" pitchFamily="34" charset="0"/>
              </a:rPr>
              <a:t>slowly </a:t>
            </a:r>
            <a:r>
              <a:rPr lang="en-AU" dirty="0">
                <a:latin typeface="Century Gothic" panose="020B0502020202020204" pitchFamily="34" charset="0"/>
              </a:rPr>
              <a:t>closed his eyes and slept </a:t>
            </a:r>
            <a:r>
              <a:rPr lang="en-AU" u="sng" dirty="0">
                <a:latin typeface="Century Gothic" panose="020B0502020202020204" pitchFamily="34" charset="0"/>
              </a:rPr>
              <a:t>soundly</a:t>
            </a:r>
            <a:r>
              <a:rPr lang="en-AU" dirty="0">
                <a:latin typeface="Century Gothic" panose="020B0502020202020204" pitchFamily="34" charset="0"/>
              </a:rPr>
              <a:t>. 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AU" dirty="0">
                <a:latin typeface="Century Gothic" panose="020B0502020202020204" pitchFamily="34" charset="0"/>
              </a:rPr>
              <a:t>Lilly </a:t>
            </a:r>
            <a:r>
              <a:rPr lang="en-AU" u="sng" dirty="0">
                <a:latin typeface="Century Gothic" panose="020B0502020202020204" pitchFamily="34" charset="0"/>
              </a:rPr>
              <a:t>suddenly</a:t>
            </a:r>
            <a:r>
              <a:rPr lang="en-AU" dirty="0">
                <a:latin typeface="Century Gothic" panose="020B0502020202020204" pitchFamily="34" charset="0"/>
              </a:rPr>
              <a:t> stopped her bike and stared </a:t>
            </a:r>
            <a:r>
              <a:rPr lang="en-AU" u="sng" dirty="0">
                <a:latin typeface="Century Gothic" panose="020B0502020202020204" pitchFamily="34" charset="0"/>
              </a:rPr>
              <a:t>hungrily</a:t>
            </a:r>
            <a:r>
              <a:rPr lang="en-AU" dirty="0">
                <a:latin typeface="Century Gothic" panose="020B0502020202020204" pitchFamily="34" charset="0"/>
              </a:rPr>
              <a:t> at the advert for fried chicken.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AU" dirty="0">
                <a:latin typeface="Century Gothic" panose="020B0502020202020204" pitchFamily="34" charset="0"/>
              </a:rPr>
              <a:t>The wind </a:t>
            </a:r>
            <a:r>
              <a:rPr lang="en-AU" u="sng" dirty="0">
                <a:latin typeface="Century Gothic" panose="020B0502020202020204" pitchFamily="34" charset="0"/>
              </a:rPr>
              <a:t>wailed</a:t>
            </a:r>
            <a:r>
              <a:rPr lang="en-AU" dirty="0">
                <a:latin typeface="Century Gothic" panose="020B0502020202020204" pitchFamily="34" charset="0"/>
              </a:rPr>
              <a:t> wearily through the </a:t>
            </a:r>
            <a:r>
              <a:rPr lang="en-AU" u="sng" dirty="0">
                <a:latin typeface="Century Gothic" panose="020B0502020202020204" pitchFamily="34" charset="0"/>
              </a:rPr>
              <a:t>bare</a:t>
            </a:r>
            <a:r>
              <a:rPr lang="en-AU" dirty="0">
                <a:latin typeface="Century Gothic" panose="020B0502020202020204" pitchFamily="34" charset="0"/>
              </a:rPr>
              <a:t> branches of the storm </a:t>
            </a:r>
            <a:r>
              <a:rPr lang="en-AU" u="sng" dirty="0">
                <a:latin typeface="Century Gothic" panose="020B0502020202020204" pitchFamily="34" charset="0"/>
              </a:rPr>
              <a:t>tossed</a:t>
            </a:r>
            <a:r>
              <a:rPr lang="en-AU" dirty="0">
                <a:latin typeface="Century Gothic" panose="020B0502020202020204" pitchFamily="34" charset="0"/>
              </a:rPr>
              <a:t> trees.</a:t>
            </a:r>
          </a:p>
          <a:p>
            <a:pPr marL="514350" indent="-514350">
              <a:lnSpc>
                <a:spcPct val="150000"/>
              </a:lnSpc>
              <a:buFont typeface="+mj-lt"/>
              <a:buAutoNum type="alphaLcParenR"/>
            </a:pPr>
            <a:r>
              <a:rPr lang="en-AU" dirty="0">
                <a:latin typeface="Century Gothic" panose="020B0502020202020204" pitchFamily="34" charset="0"/>
              </a:rPr>
              <a:t>The teenager </a:t>
            </a:r>
            <a:r>
              <a:rPr lang="en-AU" u="sng" dirty="0">
                <a:latin typeface="Century Gothic" panose="020B0502020202020204" pitchFamily="34" charset="0"/>
              </a:rPr>
              <a:t>tiredly</a:t>
            </a:r>
            <a:r>
              <a:rPr lang="en-AU" dirty="0">
                <a:latin typeface="Century Gothic" panose="020B0502020202020204" pitchFamily="34" charset="0"/>
              </a:rPr>
              <a:t> typed throughout the night to </a:t>
            </a:r>
            <a:r>
              <a:rPr lang="en-AU" u="sng" dirty="0">
                <a:latin typeface="Century Gothic" panose="020B0502020202020204" pitchFamily="34" charset="0"/>
              </a:rPr>
              <a:t>finally</a:t>
            </a:r>
            <a:r>
              <a:rPr lang="en-AU" dirty="0">
                <a:latin typeface="Century Gothic" panose="020B0502020202020204" pitchFamily="34" charset="0"/>
              </a:rPr>
              <a:t> finish his assignment. </a:t>
            </a:r>
          </a:p>
        </p:txBody>
      </p:sp>
      <p:pic>
        <p:nvPicPr>
          <p:cNvPr id="14" name="Picture 6" descr="See the source image">
            <a:extLst>
              <a:ext uri="{FF2B5EF4-FFF2-40B4-BE49-F238E27FC236}">
                <a16:creationId xmlns:a16="http://schemas.microsoft.com/office/drawing/2014/main" id="{A4737F7B-D43A-46C1-B615-BB0395EDA3F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9562648" y="3357876"/>
            <a:ext cx="236671" cy="2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cdn3.vectorstock.com/i/1000x1000/77/52/yes-tick-icon-vector-22957752.jpg">
            <a:extLst>
              <a:ext uri="{FF2B5EF4-FFF2-40B4-BE49-F238E27FC236}">
                <a16:creationId xmlns:a16="http://schemas.microsoft.com/office/drawing/2014/main" id="{ACCC9C18-888F-46DA-8A99-A9ADC26604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10038395" y="2944947"/>
            <a:ext cx="304900" cy="22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See the source image">
            <a:extLst>
              <a:ext uri="{FF2B5EF4-FFF2-40B4-BE49-F238E27FC236}">
                <a16:creationId xmlns:a16="http://schemas.microsoft.com/office/drawing/2014/main" id="{231EA62A-751D-4809-8216-08C049FEE8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7427394" y="2078609"/>
            <a:ext cx="236671" cy="2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https://cdn3.vectorstock.com/i/1000x1000/77/52/yes-tick-icon-vector-22957752.jpg">
            <a:extLst>
              <a:ext uri="{FF2B5EF4-FFF2-40B4-BE49-F238E27FC236}">
                <a16:creationId xmlns:a16="http://schemas.microsoft.com/office/drawing/2014/main" id="{56DE0E5E-D439-4149-BACA-C1B9ECDFA4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9562648" y="2496038"/>
            <a:ext cx="304900" cy="22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Content Placeholder 3">
            <a:extLst>
              <a:ext uri="{FF2B5EF4-FFF2-40B4-BE49-F238E27FC236}">
                <a16:creationId xmlns:a16="http://schemas.microsoft.com/office/drawing/2014/main" id="{B60DF048-E6D7-4454-BA14-60DCC2CBEDF2}"/>
              </a:ext>
            </a:extLst>
          </p:cNvPr>
          <p:cNvSpPr txBox="1">
            <a:spLocks/>
          </p:cNvSpPr>
          <p:nvPr/>
        </p:nvSpPr>
        <p:spPr>
          <a:xfrm>
            <a:off x="287869" y="4844921"/>
            <a:ext cx="8894801" cy="876610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An adverb is a word that modifies (or </a:t>
            </a:r>
            <a:r>
              <a:rPr lang="en-AU" dirty="0" smtClean="0">
                <a:latin typeface="Century Gothic" panose="020B0502020202020204" pitchFamily="34" charset="0"/>
              </a:rPr>
              <a:t>describes) </a:t>
            </a:r>
            <a:r>
              <a:rPr lang="en-AU" dirty="0">
                <a:latin typeface="Century Gothic" panose="020B0502020202020204" pitchFamily="34" charset="0"/>
              </a:rPr>
              <a:t>a verb</a:t>
            </a:r>
          </a:p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It describes </a:t>
            </a:r>
            <a:r>
              <a:rPr lang="en-AU" i="1" dirty="0">
                <a:latin typeface="Century Gothic" panose="020B0502020202020204" pitchFamily="34" charset="0"/>
              </a:rPr>
              <a:t>how, where </a:t>
            </a:r>
            <a:r>
              <a:rPr lang="en-AU" dirty="0">
                <a:latin typeface="Century Gothic" panose="020B0502020202020204" pitchFamily="34" charset="0"/>
              </a:rPr>
              <a:t>or</a:t>
            </a:r>
            <a:r>
              <a:rPr lang="en-AU" i="1" dirty="0">
                <a:latin typeface="Century Gothic" panose="020B0502020202020204" pitchFamily="34" charset="0"/>
              </a:rPr>
              <a:t> when</a:t>
            </a:r>
            <a:r>
              <a:rPr lang="en-AU" dirty="0">
                <a:latin typeface="Century Gothic" panose="020B0502020202020204" pitchFamily="34" charset="0"/>
              </a:rPr>
              <a:t>.</a:t>
            </a:r>
          </a:p>
        </p:txBody>
      </p:sp>
      <p:pic>
        <p:nvPicPr>
          <p:cNvPr id="28" name="Picture 2" descr="https://cdn3.vectorstock.com/i/1000x1000/77/52/yes-tick-icon-vector-22957752.jpg">
            <a:extLst>
              <a:ext uri="{FF2B5EF4-FFF2-40B4-BE49-F238E27FC236}">
                <a16:creationId xmlns:a16="http://schemas.microsoft.com/office/drawing/2014/main" id="{2C80EF6B-2A10-4EA7-B16E-133E13458B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9617298" y="3757034"/>
            <a:ext cx="304900" cy="226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528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3" name="Rectangle 2"/>
          <p:cNvSpPr/>
          <p:nvPr/>
        </p:nvSpPr>
        <p:spPr>
          <a:xfrm>
            <a:off x="299709" y="3529947"/>
            <a:ext cx="612218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Stir gently so the mixture doesn’t spill.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99709" y="4544650"/>
            <a:ext cx="12420517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The paramedic quickly assessed her patient’s breathing.</a:t>
            </a:r>
          </a:p>
        </p:txBody>
      </p:sp>
      <p:sp>
        <p:nvSpPr>
          <p:cNvPr id="17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70527" y="5417517"/>
            <a:ext cx="9900624" cy="83617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sz="2600" dirty="0">
                <a:latin typeface="Century Gothic" panose="020B0502020202020204" pitchFamily="34" charset="0"/>
                <a:ea typeface="+mn-ea"/>
              </a:rPr>
              <a:t>The chickens squawked loudly as they finally heard their owner arrive with their food.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0" y="-1"/>
            <a:ext cx="3600450" cy="646331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Development- </a:t>
            </a:r>
          </a:p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re-explanation</a:t>
            </a:r>
          </a:p>
        </p:txBody>
      </p:sp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76594" y="89736"/>
            <a:ext cx="674078" cy="674078"/>
          </a:xfrm>
          <a:prstGeom prst="rect">
            <a:avLst/>
          </a:prstGeom>
        </p:spPr>
      </p:pic>
      <p:pic>
        <p:nvPicPr>
          <p:cNvPr id="28" name="Picture 27" descr="Icon&#10;&#10;Description automatically generated">
            <a:extLst>
              <a:ext uri="{FF2B5EF4-FFF2-40B4-BE49-F238E27FC236}">
                <a16:creationId xmlns:a16="http://schemas.microsoft.com/office/drawing/2014/main" id="{3CA6AF55-86DA-4323-A3F1-454A79552C3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82166" y="89735"/>
            <a:ext cx="674079" cy="674079"/>
          </a:xfrm>
          <a:prstGeom prst="rect">
            <a:avLst/>
          </a:prstGeom>
        </p:spPr>
      </p:pic>
      <p:pic>
        <p:nvPicPr>
          <p:cNvPr id="3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52DCB0-9829-46C5-BDD3-1B1C296F26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87738" y="100831"/>
            <a:ext cx="674079" cy="674079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E854C96-9A41-4810-884F-721677443491}"/>
              </a:ext>
            </a:extLst>
          </p:cNvPr>
          <p:cNvSpPr/>
          <p:nvPr/>
        </p:nvSpPr>
        <p:spPr>
          <a:xfrm>
            <a:off x="299710" y="3523344"/>
            <a:ext cx="623080" cy="55797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892F4F-0430-4B51-931C-6F6762C97E5B}"/>
              </a:ext>
            </a:extLst>
          </p:cNvPr>
          <p:cNvSpPr/>
          <p:nvPr/>
        </p:nvSpPr>
        <p:spPr>
          <a:xfrm flipV="1">
            <a:off x="922790" y="3974652"/>
            <a:ext cx="973122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6F1A4771-6CB8-4EEC-B2BC-2CC87C16D452}"/>
              </a:ext>
            </a:extLst>
          </p:cNvPr>
          <p:cNvSpPr/>
          <p:nvPr/>
        </p:nvSpPr>
        <p:spPr>
          <a:xfrm>
            <a:off x="4135512" y="4496107"/>
            <a:ext cx="1456756" cy="54428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0C3AFDA-6D51-41BD-99FC-D1516C4CD455}"/>
              </a:ext>
            </a:extLst>
          </p:cNvPr>
          <p:cNvSpPr/>
          <p:nvPr/>
        </p:nvSpPr>
        <p:spPr>
          <a:xfrm flipV="1">
            <a:off x="2881359" y="4965691"/>
            <a:ext cx="1153745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FA6E0424-3823-4817-8F62-1D126180CB3D}"/>
              </a:ext>
            </a:extLst>
          </p:cNvPr>
          <p:cNvSpPr/>
          <p:nvPr/>
        </p:nvSpPr>
        <p:spPr>
          <a:xfrm>
            <a:off x="2414496" y="5358591"/>
            <a:ext cx="1805165" cy="52337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7F5D9F1-526E-4B7A-A52A-6CEDCE274E5B}"/>
              </a:ext>
            </a:extLst>
          </p:cNvPr>
          <p:cNvSpPr/>
          <p:nvPr/>
        </p:nvSpPr>
        <p:spPr>
          <a:xfrm flipV="1">
            <a:off x="4219661" y="5808447"/>
            <a:ext cx="998291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40294F6F-F1E9-4947-AFF2-5F1824A1BE3B}"/>
              </a:ext>
            </a:extLst>
          </p:cNvPr>
          <p:cNvSpPr txBox="1">
            <a:spLocks/>
          </p:cNvSpPr>
          <p:nvPr/>
        </p:nvSpPr>
        <p:spPr>
          <a:xfrm>
            <a:off x="0" y="646330"/>
            <a:ext cx="8894801" cy="421041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An adverb is a word that modifies </a:t>
            </a:r>
            <a:r>
              <a:rPr lang="en-AU" dirty="0" smtClean="0">
                <a:latin typeface="Century Gothic" panose="020B0502020202020204" pitchFamily="34" charset="0"/>
              </a:rPr>
              <a:t>or describes </a:t>
            </a:r>
            <a:r>
              <a:rPr lang="en-AU" dirty="0">
                <a:latin typeface="Century Gothic" panose="020B0502020202020204" pitchFamily="34" charset="0"/>
              </a:rPr>
              <a:t>a </a:t>
            </a:r>
            <a:r>
              <a:rPr lang="en-AU" dirty="0" smtClean="0">
                <a:latin typeface="Century Gothic" panose="020B0502020202020204" pitchFamily="34" charset="0"/>
              </a:rPr>
              <a:t>verb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1BFF5F7-B571-484C-9361-11387908DF4F}"/>
              </a:ext>
            </a:extLst>
          </p:cNvPr>
          <p:cNvSpPr txBox="1"/>
          <p:nvPr/>
        </p:nvSpPr>
        <p:spPr>
          <a:xfrm>
            <a:off x="-26444" y="1359759"/>
            <a:ext cx="7252572" cy="70788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Circle the verbs.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Underline the adverbs used to modify them.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F5B8A45-C328-4B02-96CE-1709202D3CCF}"/>
              </a:ext>
            </a:extLst>
          </p:cNvPr>
          <p:cNvSpPr txBox="1"/>
          <p:nvPr/>
        </p:nvSpPr>
        <p:spPr>
          <a:xfrm>
            <a:off x="10160558" y="1014082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CFU: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A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Which words are the adverbs?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A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How do you know which verbs they are modifying?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249BCBF7-CDE9-41D7-84DC-0A9220C8ED6B}"/>
              </a:ext>
            </a:extLst>
          </p:cNvPr>
          <p:cNvSpPr/>
          <p:nvPr/>
        </p:nvSpPr>
        <p:spPr>
          <a:xfrm>
            <a:off x="5592268" y="3614130"/>
            <a:ext cx="702739" cy="369144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7692792F-6494-41E5-BDDB-0620FDFA3D82}"/>
              </a:ext>
            </a:extLst>
          </p:cNvPr>
          <p:cNvSpPr/>
          <p:nvPr/>
        </p:nvSpPr>
        <p:spPr>
          <a:xfrm>
            <a:off x="7512506" y="5391689"/>
            <a:ext cx="1059859" cy="457177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23DC4521-F64C-4547-B1F9-E59234ABAF09}"/>
              </a:ext>
            </a:extLst>
          </p:cNvPr>
          <p:cNvSpPr/>
          <p:nvPr/>
        </p:nvSpPr>
        <p:spPr>
          <a:xfrm>
            <a:off x="6563747" y="5797866"/>
            <a:ext cx="890949" cy="4571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2DD748E-73C0-4D0E-8D8B-C346A4A43223}"/>
              </a:ext>
            </a:extLst>
          </p:cNvPr>
          <p:cNvSpPr/>
          <p:nvPr/>
        </p:nvSpPr>
        <p:spPr>
          <a:xfrm>
            <a:off x="1409351" y="5780825"/>
            <a:ext cx="982379" cy="498691"/>
          </a:xfrm>
          <a:prstGeom prst="ellipse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445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7" grpId="0"/>
      <p:bldP spid="13" grpId="0" animBg="1"/>
      <p:bldP spid="18" grpId="0" animBg="1"/>
      <p:bldP spid="20" grpId="0" animBg="1"/>
      <p:bldP spid="21" grpId="0" animBg="1"/>
      <p:bldP spid="26" grpId="0" animBg="1"/>
      <p:bldP spid="29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</a:t>
            </a:r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I </a:t>
            </a:r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do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C2B7F4C1-9044-4DE6-BEDF-E029294AFB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D002484D-835C-42DA-91A4-83E50B174F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pic>
        <p:nvPicPr>
          <p:cNvPr id="1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A62C151-16A0-4880-A6B3-F42DD8072A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8342" y="110605"/>
            <a:ext cx="674079" cy="674079"/>
          </a:xfrm>
          <a:prstGeom prst="rect">
            <a:avLst/>
          </a:prstGeom>
        </p:spPr>
      </p:pic>
      <p:pic>
        <p:nvPicPr>
          <p:cNvPr id="16" name="Picture 15" descr="Icon&#10;&#10;Description automatically generated">
            <a:extLst>
              <a:ext uri="{FF2B5EF4-FFF2-40B4-BE49-F238E27FC236}">
                <a16:creationId xmlns:a16="http://schemas.microsoft.com/office/drawing/2014/main" id="{CD3FDC4E-561B-49CC-B708-6E99A19448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9969" y="81393"/>
            <a:ext cx="674078" cy="6740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F52F84B-9202-43AB-9596-CCA3BBA99C89}"/>
              </a:ext>
            </a:extLst>
          </p:cNvPr>
          <p:cNvSpPr txBox="1"/>
          <p:nvPr/>
        </p:nvSpPr>
        <p:spPr>
          <a:xfrm>
            <a:off x="10177568" y="1047715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CFU: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What is the adjective doing?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Does </a:t>
            </a:r>
            <a:r>
              <a:rPr kumimoji="0" lang="en-A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the sentence make sense?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C3F8804-E4FC-4E8E-8FCD-94AD84E1D71D}"/>
              </a:ext>
            </a:extLst>
          </p:cNvPr>
          <p:cNvSpPr/>
          <p:nvPr/>
        </p:nvSpPr>
        <p:spPr>
          <a:xfrm>
            <a:off x="299709" y="3529947"/>
            <a:ext cx="8193269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The stars shone                   from the dark, silent sky.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2D5E391C-AC54-4421-A8BC-BFCC815EDCB4}"/>
              </a:ext>
            </a:extLst>
          </p:cNvPr>
          <p:cNvSpPr/>
          <p:nvPr/>
        </p:nvSpPr>
        <p:spPr>
          <a:xfrm>
            <a:off x="1800225" y="3529947"/>
            <a:ext cx="998293" cy="527422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60210BFD-09C1-4E29-A1AE-AFEB041498F3}"/>
              </a:ext>
            </a:extLst>
          </p:cNvPr>
          <p:cNvSpPr/>
          <p:nvPr/>
        </p:nvSpPr>
        <p:spPr>
          <a:xfrm flipV="1">
            <a:off x="2986359" y="3875488"/>
            <a:ext cx="1413889" cy="4571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206D47D-0AA6-4188-B0E7-94636B830B71}"/>
              </a:ext>
            </a:extLst>
          </p:cNvPr>
          <p:cNvSpPr/>
          <p:nvPr/>
        </p:nvSpPr>
        <p:spPr>
          <a:xfrm>
            <a:off x="615314" y="2242936"/>
            <a:ext cx="806502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sparkling      darkly      mostly       brightly     sandy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5BF9E7-A2BD-4742-B232-7CEA38B5EF66}"/>
              </a:ext>
            </a:extLst>
          </p:cNvPr>
          <p:cNvSpPr txBox="1"/>
          <p:nvPr/>
        </p:nvSpPr>
        <p:spPr>
          <a:xfrm>
            <a:off x="17938" y="366417"/>
            <a:ext cx="7252572" cy="101566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Circle the verb(s).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Choose an adverb to expand the sentence and </a:t>
            </a:r>
            <a:r>
              <a:rPr lang="en-AU" sz="2000" dirty="0" smtClean="0">
                <a:latin typeface="Century Gothic" panose="020B0502020202020204" pitchFamily="34" charset="0"/>
              </a:rPr>
              <a:t>modify </a:t>
            </a:r>
            <a:r>
              <a:rPr lang="en-AU" sz="2000" dirty="0">
                <a:latin typeface="Century Gothic" panose="020B0502020202020204" pitchFamily="34" charset="0"/>
              </a:rPr>
              <a:t>the verb(s).</a:t>
            </a:r>
          </a:p>
        </p:txBody>
      </p:sp>
    </p:spTree>
    <p:extLst>
      <p:ext uri="{BB962C8B-B14F-4D97-AF65-F5344CB8AC3E}">
        <p14:creationId xmlns:p14="http://schemas.microsoft.com/office/powerpoint/2010/main" val="3478927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0" grpId="0" animBg="1"/>
      <p:bldP spid="21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Skill development: We do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F23302-4960-491B-981F-C2FE9D90C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0482E266-D3A0-48E7-896A-D9C28EE95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2CEC1450-6B5A-441B-8F66-5ADE36AD4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8342" y="110605"/>
            <a:ext cx="674079" cy="6740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63660A4D-3502-451A-99E9-5777E63891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9969" y="81393"/>
            <a:ext cx="674078" cy="6740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AAF0588-FF34-4872-8799-23958304FA72}"/>
              </a:ext>
            </a:extLst>
          </p:cNvPr>
          <p:cNvSpPr/>
          <p:nvPr/>
        </p:nvSpPr>
        <p:spPr>
          <a:xfrm>
            <a:off x="310267" y="3179764"/>
            <a:ext cx="10041748" cy="1216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AU" sz="2600" dirty="0">
                <a:latin typeface="Century Gothic" panose="020B0502020202020204" pitchFamily="34" charset="0"/>
              </a:rPr>
              <a:t>Every student in the school sat                      as they             listened to the serviceman speak about his experiences.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88B472-BF67-4A66-B64C-9B87225E0CF2}"/>
              </a:ext>
            </a:extLst>
          </p:cNvPr>
          <p:cNvSpPr/>
          <p:nvPr/>
        </p:nvSpPr>
        <p:spPr>
          <a:xfrm>
            <a:off x="220661" y="2127197"/>
            <a:ext cx="882966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funny      quietly      assembly       wrong     respectfully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319B0E9-5FD8-4706-80E0-C2A02E2C2990}"/>
              </a:ext>
            </a:extLst>
          </p:cNvPr>
          <p:cNvSpPr/>
          <p:nvPr/>
        </p:nvSpPr>
        <p:spPr>
          <a:xfrm>
            <a:off x="310267" y="3890380"/>
            <a:ext cx="1392572" cy="542201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1178F3F-635E-45C8-878A-0546677B2E8C}"/>
              </a:ext>
            </a:extLst>
          </p:cNvPr>
          <p:cNvSpPr/>
          <p:nvPr/>
        </p:nvSpPr>
        <p:spPr>
          <a:xfrm flipV="1">
            <a:off x="8429627" y="3610927"/>
            <a:ext cx="1512898" cy="4571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1A90E9EF-31A4-4E68-B28E-B856ECAB804F}"/>
              </a:ext>
            </a:extLst>
          </p:cNvPr>
          <p:cNvSpPr/>
          <p:nvPr/>
        </p:nvSpPr>
        <p:spPr>
          <a:xfrm>
            <a:off x="4674241" y="3346199"/>
            <a:ext cx="610823" cy="472867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38CEB76-753D-4D83-96F7-2A54804C5BBE}"/>
              </a:ext>
            </a:extLst>
          </p:cNvPr>
          <p:cNvSpPr/>
          <p:nvPr/>
        </p:nvSpPr>
        <p:spPr>
          <a:xfrm flipV="1">
            <a:off x="5343787" y="3610928"/>
            <a:ext cx="1786855" cy="45719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CFB509A3-419C-4E5B-A3C4-A9109FDFBBC7}"/>
              </a:ext>
            </a:extLst>
          </p:cNvPr>
          <p:cNvSpPr/>
          <p:nvPr/>
        </p:nvSpPr>
        <p:spPr>
          <a:xfrm>
            <a:off x="4640450" y="3952042"/>
            <a:ext cx="1121159" cy="469668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52F84B-9202-43AB-9596-CCA3BBA99C89}"/>
              </a:ext>
            </a:extLst>
          </p:cNvPr>
          <p:cNvSpPr txBox="1"/>
          <p:nvPr/>
        </p:nvSpPr>
        <p:spPr>
          <a:xfrm>
            <a:off x="10177568" y="1047715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CFU: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What is the adjective doing?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Does </a:t>
            </a:r>
            <a:r>
              <a:rPr kumimoji="0" lang="en-A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the sentence make sense?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45BF9E7-A2BD-4742-B232-7CEA38B5EF66}"/>
              </a:ext>
            </a:extLst>
          </p:cNvPr>
          <p:cNvSpPr txBox="1"/>
          <p:nvPr/>
        </p:nvSpPr>
        <p:spPr>
          <a:xfrm>
            <a:off x="17938" y="366417"/>
            <a:ext cx="7252572" cy="101566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Circle the verb(s).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Choose an adverb to expand the sentence and </a:t>
            </a:r>
            <a:r>
              <a:rPr lang="en-AU" sz="2000" dirty="0" smtClean="0">
                <a:latin typeface="Century Gothic" panose="020B0502020202020204" pitchFamily="34" charset="0"/>
              </a:rPr>
              <a:t>modify </a:t>
            </a:r>
            <a:r>
              <a:rPr lang="en-AU" sz="2000" dirty="0">
                <a:latin typeface="Century Gothic" panose="020B0502020202020204" pitchFamily="34" charset="0"/>
              </a:rPr>
              <a:t>the verb(s).</a:t>
            </a:r>
          </a:p>
        </p:txBody>
      </p:sp>
    </p:spTree>
    <p:extLst>
      <p:ext uri="{BB962C8B-B14F-4D97-AF65-F5344CB8AC3E}">
        <p14:creationId xmlns:p14="http://schemas.microsoft.com/office/powerpoint/2010/main" val="1270126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 animBg="1"/>
      <p:bldP spid="24" grpId="0" animBg="1"/>
      <p:bldP spid="22" grpId="0" animBg="1"/>
      <p:bldP spid="23" grpId="0" animBg="1"/>
      <p:bldP spid="2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Skill development: </a:t>
            </a:r>
            <a:r>
              <a:rPr kumimoji="0" lang="en-AU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You </a:t>
            </a: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F23302-4960-491B-981F-C2FE9D90C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0482E266-D3A0-48E7-896A-D9C28EE95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2CEC1450-6B5A-441B-8F66-5ADE36AD4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8342" y="110605"/>
            <a:ext cx="674079" cy="6740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63660A4D-3502-451A-99E9-5777E63891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9969" y="81393"/>
            <a:ext cx="674078" cy="674078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7AAF0588-FF34-4872-8799-23958304FA72}"/>
              </a:ext>
            </a:extLst>
          </p:cNvPr>
          <p:cNvSpPr/>
          <p:nvPr/>
        </p:nvSpPr>
        <p:spPr>
          <a:xfrm>
            <a:off x="220661" y="3509928"/>
            <a:ext cx="10030686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600" dirty="0">
                <a:solidFill>
                  <a:prstClr val="black"/>
                </a:solidFill>
                <a:latin typeface="Century Gothic" panose="020B0502020202020204" pitchFamily="34" charset="0"/>
              </a:rPr>
              <a:t>As he skated                   across the frozen lake, the ice cracked and began to split.</a:t>
            </a:r>
            <a:endParaRPr kumimoji="0" lang="en-A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088B472-BF67-4A66-B64C-9B87225E0CF2}"/>
              </a:ext>
            </a:extLst>
          </p:cNvPr>
          <p:cNvSpPr/>
          <p:nvPr/>
        </p:nvSpPr>
        <p:spPr>
          <a:xfrm>
            <a:off x="220661" y="2127197"/>
            <a:ext cx="821250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600" noProof="0" dirty="0">
                <a:solidFill>
                  <a:prstClr val="black"/>
                </a:solidFill>
                <a:latin typeface="Century Gothic" panose="020B0502020202020204" pitchFamily="34" charset="0"/>
              </a:rPr>
              <a:t>suddenly</a:t>
            </a:r>
            <a:r>
              <a:rPr kumimoji="0" lang="en-A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 wet      cold      </a:t>
            </a:r>
            <a:r>
              <a:rPr lang="en-AU" sz="2600" dirty="0">
                <a:solidFill>
                  <a:prstClr val="black"/>
                </a:solidFill>
                <a:latin typeface="Century Gothic" panose="020B0502020202020204" pitchFamily="34" charset="0"/>
              </a:rPr>
              <a:t>skilfully</a:t>
            </a:r>
            <a:r>
              <a:rPr kumimoji="0" lang="en-A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     frightened    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319B0E9-5FD8-4706-80E0-C2A02E2C2990}"/>
              </a:ext>
            </a:extLst>
          </p:cNvPr>
          <p:cNvSpPr/>
          <p:nvPr/>
        </p:nvSpPr>
        <p:spPr>
          <a:xfrm>
            <a:off x="1234562" y="3496167"/>
            <a:ext cx="1158553" cy="519963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52FE9C1-4A6E-4CC4-A5B3-86E31A4DA12D}"/>
              </a:ext>
            </a:extLst>
          </p:cNvPr>
          <p:cNvSpPr/>
          <p:nvPr/>
        </p:nvSpPr>
        <p:spPr>
          <a:xfrm flipV="1">
            <a:off x="2507237" y="3908913"/>
            <a:ext cx="1512898" cy="4571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C00D433-4337-4913-A88D-DD115AE8A42C}"/>
              </a:ext>
            </a:extLst>
          </p:cNvPr>
          <p:cNvSpPr/>
          <p:nvPr/>
        </p:nvSpPr>
        <p:spPr>
          <a:xfrm>
            <a:off x="306393" y="3907302"/>
            <a:ext cx="1388184" cy="549144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A3BD975-0A7C-476C-BAD7-08E7B9B0AF89}"/>
              </a:ext>
            </a:extLst>
          </p:cNvPr>
          <p:cNvSpPr/>
          <p:nvPr/>
        </p:nvSpPr>
        <p:spPr>
          <a:xfrm flipV="1">
            <a:off x="8919907" y="3859149"/>
            <a:ext cx="1757953" cy="4572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1835D9C2-E998-4286-9D73-C75597A7563A}"/>
              </a:ext>
            </a:extLst>
          </p:cNvPr>
          <p:cNvSpPr/>
          <p:nvPr/>
        </p:nvSpPr>
        <p:spPr>
          <a:xfrm>
            <a:off x="4097431" y="3954215"/>
            <a:ext cx="625571" cy="440276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>
              <a:solidFill>
                <a:srgbClr val="00B050"/>
              </a:solidFill>
              <a:latin typeface="Century Gothic" panose="020B0502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F52F84B-9202-43AB-9596-CCA3BBA99C89}"/>
              </a:ext>
            </a:extLst>
          </p:cNvPr>
          <p:cNvSpPr txBox="1"/>
          <p:nvPr/>
        </p:nvSpPr>
        <p:spPr>
          <a:xfrm>
            <a:off x="10177568" y="1047715"/>
            <a:ext cx="1988664" cy="1384995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CFU: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What is the adjective doing?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AU" sz="140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Does </a:t>
            </a:r>
            <a:r>
              <a:rPr kumimoji="0" lang="en-AU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the sentence make sense?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45BF9E7-A2BD-4742-B232-7CEA38B5EF66}"/>
              </a:ext>
            </a:extLst>
          </p:cNvPr>
          <p:cNvSpPr txBox="1"/>
          <p:nvPr/>
        </p:nvSpPr>
        <p:spPr>
          <a:xfrm>
            <a:off x="17938" y="366417"/>
            <a:ext cx="7252572" cy="1015663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Circle the verb(s).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Choose an adverb to expand the sentence and </a:t>
            </a:r>
            <a:r>
              <a:rPr lang="en-AU" sz="2000" dirty="0" smtClean="0">
                <a:latin typeface="Century Gothic" panose="020B0502020202020204" pitchFamily="34" charset="0"/>
              </a:rPr>
              <a:t>modify </a:t>
            </a:r>
            <a:r>
              <a:rPr lang="en-AU" sz="2000" dirty="0">
                <a:latin typeface="Century Gothic" panose="020B0502020202020204" pitchFamily="34" charset="0"/>
              </a:rPr>
              <a:t>the verb(s).</a:t>
            </a:r>
          </a:p>
        </p:txBody>
      </p:sp>
    </p:spTree>
    <p:extLst>
      <p:ext uri="{BB962C8B-B14F-4D97-AF65-F5344CB8AC3E}">
        <p14:creationId xmlns:p14="http://schemas.microsoft.com/office/powerpoint/2010/main" val="402090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  <p:bldP spid="18" grpId="0" animBg="1"/>
      <p:bldP spid="19" grpId="0" animBg="1"/>
      <p:bldP spid="17" grpId="0" animBg="1"/>
      <p:bldP spid="22" grpId="0" animBg="1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7BF52388-8B41-CD41-AC9A-89B295FC7E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2839" y="4874453"/>
            <a:ext cx="674079" cy="674079"/>
          </a:xfrm>
        </p:spPr>
      </p:pic>
      <p:pic>
        <p:nvPicPr>
          <p:cNvPr id="7" name="Picture 6" descr="Logo, icon&#10;&#10;Description automatically generated">
            <a:extLst>
              <a:ext uri="{FF2B5EF4-FFF2-40B4-BE49-F238E27FC236}">
                <a16:creationId xmlns:a16="http://schemas.microsoft.com/office/drawing/2014/main" id="{8CE80E75-360B-6247-AD73-31368C05B6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121" y="4284569"/>
            <a:ext cx="674078" cy="674078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8D84FB6F-E36B-FC4D-86D4-DC82FD849E2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4065" y="5632726"/>
            <a:ext cx="674078" cy="674078"/>
          </a:xfrm>
          <a:prstGeom prst="rect">
            <a:avLst/>
          </a:prstGeom>
        </p:spPr>
      </p:pic>
      <p:pic>
        <p:nvPicPr>
          <p:cNvPr id="11" name="Picture 10" descr="Logo, icon&#10;&#10;Description automatically generated">
            <a:extLst>
              <a:ext uri="{FF2B5EF4-FFF2-40B4-BE49-F238E27FC236}">
                <a16:creationId xmlns:a16="http://schemas.microsoft.com/office/drawing/2014/main" id="{65EADFB6-40C5-DA4D-BC50-74CB823218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5322" y="2389965"/>
            <a:ext cx="674078" cy="674078"/>
          </a:xfrm>
          <a:prstGeom prst="rect">
            <a:avLst/>
          </a:prstGeom>
        </p:spPr>
      </p:pic>
      <p:pic>
        <p:nvPicPr>
          <p:cNvPr id="13" name="Picture 12" descr="Icon&#10;&#10;Description automatically generated">
            <a:extLst>
              <a:ext uri="{FF2B5EF4-FFF2-40B4-BE49-F238E27FC236}">
                <a16:creationId xmlns:a16="http://schemas.microsoft.com/office/drawing/2014/main" id="{221A1569-9788-9545-9956-36470E1B33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89400" y="2389965"/>
            <a:ext cx="674078" cy="674078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:a16="http://schemas.microsoft.com/office/drawing/2014/main" id="{27855DF8-820B-0849-AA68-4ABF97446E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5322" y="3064043"/>
            <a:ext cx="674078" cy="674078"/>
          </a:xfrm>
          <a:prstGeom prst="rect">
            <a:avLst/>
          </a:prstGeom>
        </p:spPr>
      </p:pic>
      <p:pic>
        <p:nvPicPr>
          <p:cNvPr id="17" name="Picture 16" descr="Icon&#10;&#10;Description automatically generated">
            <a:extLst>
              <a:ext uri="{FF2B5EF4-FFF2-40B4-BE49-F238E27FC236}">
                <a16:creationId xmlns:a16="http://schemas.microsoft.com/office/drawing/2014/main" id="{C21C8DC2-E0E6-FA46-B43E-40B158D5A9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9400" y="3049933"/>
            <a:ext cx="674078" cy="6740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13C56D8-407A-9142-A075-9C38769D698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5384" y="5618025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BC6784FC-A82A-9645-9BB1-5B175106C5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5384" y="4929837"/>
            <a:ext cx="674078" cy="674078"/>
          </a:xfrm>
          <a:prstGeom prst="rect">
            <a:avLst/>
          </a:prstGeom>
        </p:spPr>
      </p:pic>
      <p:pic>
        <p:nvPicPr>
          <p:cNvPr id="23" name="Picture 22" descr="Icon&#10;&#10;Description automatically generated">
            <a:extLst>
              <a:ext uri="{FF2B5EF4-FFF2-40B4-BE49-F238E27FC236}">
                <a16:creationId xmlns:a16="http://schemas.microsoft.com/office/drawing/2014/main" id="{C45F6649-CB44-C64C-8165-AE10CD937E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299121" y="3604476"/>
            <a:ext cx="674078" cy="674078"/>
          </a:xfrm>
          <a:prstGeom prst="rect">
            <a:avLst/>
          </a:prstGeom>
        </p:spPr>
      </p:pic>
      <p:pic>
        <p:nvPicPr>
          <p:cNvPr id="25" name="Picture 24" descr="Icon&#10;&#10;Description automatically generated">
            <a:extLst>
              <a:ext uri="{FF2B5EF4-FFF2-40B4-BE49-F238E27FC236}">
                <a16:creationId xmlns:a16="http://schemas.microsoft.com/office/drawing/2014/main" id="{A0714267-D3A4-EF43-B883-8FDBDCA9825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294064" y="4958647"/>
            <a:ext cx="674079" cy="674079"/>
          </a:xfrm>
          <a:prstGeom prst="rect">
            <a:avLst/>
          </a:prstGeom>
        </p:spPr>
      </p:pic>
      <p:sp>
        <p:nvSpPr>
          <p:cNvPr id="35" name="Title 1">
            <a:extLst>
              <a:ext uri="{FF2B5EF4-FFF2-40B4-BE49-F238E27FC236}">
                <a16:creationId xmlns:a16="http://schemas.microsoft.com/office/drawing/2014/main" id="{3DF4E9DF-B3EF-1E4E-95EB-83EEEF0948D2}"/>
              </a:ext>
            </a:extLst>
          </p:cNvPr>
          <p:cNvSpPr txBox="1">
            <a:spLocks/>
          </p:cNvSpPr>
          <p:nvPr/>
        </p:nvSpPr>
        <p:spPr>
          <a:xfrm>
            <a:off x="1999476" y="2617597"/>
            <a:ext cx="1525356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Multiple Choice 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D12A3178-176D-0940-9838-EB1D93380491}"/>
              </a:ext>
            </a:extLst>
          </p:cNvPr>
          <p:cNvSpPr txBox="1">
            <a:spLocks/>
          </p:cNvSpPr>
          <p:nvPr/>
        </p:nvSpPr>
        <p:spPr>
          <a:xfrm>
            <a:off x="1026266" y="538194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Vote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7" name="Title 1">
            <a:extLst>
              <a:ext uri="{FF2B5EF4-FFF2-40B4-BE49-F238E27FC236}">
                <a16:creationId xmlns:a16="http://schemas.microsoft.com/office/drawing/2014/main" id="{7AA56F04-6084-A34C-9A2A-8937EDC209A0}"/>
              </a:ext>
            </a:extLst>
          </p:cNvPr>
          <p:cNvSpPr txBox="1">
            <a:spLocks/>
          </p:cNvSpPr>
          <p:nvPr/>
        </p:nvSpPr>
        <p:spPr>
          <a:xfrm>
            <a:off x="5005000" y="378255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Pair Share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8" name="Title 1">
            <a:extLst>
              <a:ext uri="{FF2B5EF4-FFF2-40B4-BE49-F238E27FC236}">
                <a16:creationId xmlns:a16="http://schemas.microsoft.com/office/drawing/2014/main" id="{7385DEC1-BFED-A64F-8FE0-0AA7A9052BD2}"/>
              </a:ext>
            </a:extLst>
          </p:cNvPr>
          <p:cNvSpPr txBox="1">
            <a:spLocks/>
          </p:cNvSpPr>
          <p:nvPr/>
        </p:nvSpPr>
        <p:spPr>
          <a:xfrm>
            <a:off x="5005000" y="4447989"/>
            <a:ext cx="2630530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Pick a Stick/Answer (non-volunteer)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B9E3C697-68F7-A549-983D-A93AB336DF4F}"/>
              </a:ext>
            </a:extLst>
          </p:cNvPr>
          <p:cNvSpPr txBox="1">
            <a:spLocks/>
          </p:cNvSpPr>
          <p:nvPr/>
        </p:nvSpPr>
        <p:spPr>
          <a:xfrm>
            <a:off x="5005000" y="5113419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Whiteboards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69384955-5395-684B-9A1B-250A0BD7221E}"/>
              </a:ext>
            </a:extLst>
          </p:cNvPr>
          <p:cNvSpPr txBox="1">
            <a:spLocks/>
          </p:cNvSpPr>
          <p:nvPr/>
        </p:nvSpPr>
        <p:spPr>
          <a:xfrm>
            <a:off x="5005000" y="5787509"/>
            <a:ext cx="2485458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In Your Workbook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sp>
        <p:nvSpPr>
          <p:cNvPr id="50" name="Title 1">
            <a:extLst>
              <a:ext uri="{FF2B5EF4-FFF2-40B4-BE49-F238E27FC236}">
                <a16:creationId xmlns:a16="http://schemas.microsoft.com/office/drawing/2014/main" id="{6056C993-04BF-5642-AEFB-53FF259B42EA}"/>
              </a:ext>
            </a:extLst>
          </p:cNvPr>
          <p:cNvSpPr txBox="1">
            <a:spLocks/>
          </p:cNvSpPr>
          <p:nvPr/>
        </p:nvSpPr>
        <p:spPr>
          <a:xfrm>
            <a:off x="9834568" y="5527738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Read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  <p:pic>
        <p:nvPicPr>
          <p:cNvPr id="51" name="Picture 50" descr="Icon&#10;&#10;Description automatically generated">
            <a:extLst>
              <a:ext uri="{FF2B5EF4-FFF2-40B4-BE49-F238E27FC236}">
                <a16:creationId xmlns:a16="http://schemas.microsoft.com/office/drawing/2014/main" id="{4B441482-545B-4748-A51D-8CA911413B94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391324" y="3607995"/>
            <a:ext cx="693813" cy="679158"/>
          </a:xfrm>
          <a:prstGeom prst="rect">
            <a:avLst/>
          </a:prstGeom>
        </p:spPr>
      </p:pic>
      <p:sp>
        <p:nvSpPr>
          <p:cNvPr id="52" name="Title 1">
            <a:extLst>
              <a:ext uri="{FF2B5EF4-FFF2-40B4-BE49-F238E27FC236}">
                <a16:creationId xmlns:a16="http://schemas.microsoft.com/office/drawing/2014/main" id="{4409ED34-C939-4602-AAEB-48274EFC5CD3}"/>
              </a:ext>
            </a:extLst>
          </p:cNvPr>
          <p:cNvSpPr txBox="1">
            <a:spLocks/>
          </p:cNvSpPr>
          <p:nvPr/>
        </p:nvSpPr>
        <p:spPr>
          <a:xfrm>
            <a:off x="9866214" y="4295514"/>
            <a:ext cx="1807327" cy="50459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Segoe UI Symbol" panose="020B0502040204020203" pitchFamily="34" charset="0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Segoe UI Symbol" panose="020B0502040204020203" pitchFamily="34" charset="0"/>
                <a:ea typeface="+mj-ea"/>
                <a:cs typeface="+mj-cs"/>
              </a:rPr>
              <a:t>Track with me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Segoe UI Symbol" panose="020B05020402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4072058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3925" y="2190750"/>
            <a:ext cx="10553700" cy="523220"/>
          </a:xfrm>
          <a:prstGeom prst="rect">
            <a:avLst/>
          </a:prstGeom>
          <a:solidFill>
            <a:schemeClr val="bg1"/>
          </a:solidFill>
          <a:ln w="19050">
            <a:solidFill>
              <a:srgbClr val="00B05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We are learning to identify and define </a:t>
            </a:r>
            <a:r>
              <a:rPr kumimoji="0" lang="en-AU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adverbs.</a:t>
            </a:r>
            <a:endParaRPr kumimoji="0" lang="en-A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Learning Objective</a:t>
            </a:r>
          </a:p>
        </p:txBody>
      </p:sp>
      <p:pic>
        <p:nvPicPr>
          <p:cNvPr id="7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16066D5-6604-4985-B021-5CBC12B1812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61364" y="184665"/>
            <a:ext cx="674079" cy="674079"/>
          </a:xfrm>
        </p:spPr>
      </p:pic>
    </p:spTree>
    <p:extLst>
      <p:ext uri="{BB962C8B-B14F-4D97-AF65-F5344CB8AC3E}">
        <p14:creationId xmlns:p14="http://schemas.microsoft.com/office/powerpoint/2010/main" val="72912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9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-15285" y="339291"/>
            <a:ext cx="8894801" cy="494499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dirty="0" smtClean="0">
                <a:latin typeface="Century Gothic" panose="020B0502020202020204" pitchFamily="34" charset="0"/>
              </a:rPr>
              <a:t>An </a:t>
            </a:r>
            <a:r>
              <a:rPr lang="en-AU" dirty="0">
                <a:latin typeface="Century Gothic" panose="020B0502020202020204" pitchFamily="34" charset="0"/>
              </a:rPr>
              <a:t>adverb is a word that </a:t>
            </a:r>
            <a:r>
              <a:rPr lang="en-AU" dirty="0" smtClean="0">
                <a:latin typeface="Century Gothic" panose="020B0502020202020204" pitchFamily="34" charset="0"/>
              </a:rPr>
              <a:t>modifies or describes </a:t>
            </a:r>
            <a:r>
              <a:rPr lang="en-AU" dirty="0">
                <a:latin typeface="Century Gothic" panose="020B0502020202020204" pitchFamily="34" charset="0"/>
              </a:rPr>
              <a:t>a </a:t>
            </a:r>
            <a:r>
              <a:rPr lang="en-AU" dirty="0" smtClean="0">
                <a:latin typeface="Century Gothic" panose="020B0502020202020204" pitchFamily="34" charset="0"/>
              </a:rPr>
              <a:t>verb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25099" y="2412958"/>
            <a:ext cx="18582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9899" y="3558217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AutoNum type="arabicPeriod"/>
            </a:pPr>
            <a:r>
              <a:rPr lang="en-AU" b="1" dirty="0">
                <a:latin typeface="Century Gothic" panose="020B0502020202020204" pitchFamily="34" charset="0"/>
              </a:rPr>
              <a:t>The sneaky fox crept </a:t>
            </a:r>
            <a:r>
              <a:rPr lang="en-AU" b="1" u="sng" dirty="0">
                <a:latin typeface="Century Gothic" panose="020B0502020202020204" pitchFamily="34" charset="0"/>
              </a:rPr>
              <a:t>quietly</a:t>
            </a:r>
            <a:r>
              <a:rPr lang="en-AU" b="1" dirty="0">
                <a:latin typeface="Century Gothic" panose="020B0502020202020204" pitchFamily="34" charset="0"/>
              </a:rPr>
              <a:t> into the hen house.</a:t>
            </a:r>
          </a:p>
          <a:p>
            <a:pPr marL="457200" indent="-457200">
              <a:buAutoNum type="arabicPeriod"/>
            </a:pPr>
            <a:endParaRPr lang="en-AU" b="1" dirty="0">
              <a:latin typeface="Century Gothic" panose="020B0502020202020204" pitchFamily="34" charset="0"/>
            </a:endParaRPr>
          </a:p>
          <a:p>
            <a:pPr marL="457200" indent="-457200">
              <a:buAutoNum type="arabicPeriod"/>
            </a:pPr>
            <a:endParaRPr lang="en-AU" b="1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25099" y="4452688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b="1" dirty="0">
                <a:latin typeface="Century Gothic" panose="020B0502020202020204" pitchFamily="34" charset="0"/>
              </a:rPr>
              <a:t>2.  Susan cried </a:t>
            </a:r>
            <a:r>
              <a:rPr lang="en-AU" b="1" u="sng" dirty="0">
                <a:latin typeface="Century Gothic" panose="020B0502020202020204" pitchFamily="34" charset="0"/>
              </a:rPr>
              <a:t>loudly</a:t>
            </a:r>
            <a:r>
              <a:rPr lang="en-AU" b="1" dirty="0">
                <a:latin typeface="Century Gothic" panose="020B0502020202020204" pitchFamily="34" charset="0"/>
              </a:rPr>
              <a:t> when she was not allowed to play on the tablet.</a:t>
            </a: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325099" y="5393997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b="1" dirty="0">
                <a:latin typeface="Century Gothic" panose="020B0502020202020204" pitchFamily="34" charset="0"/>
              </a:rPr>
              <a:t>3. Brent threw the ball </a:t>
            </a:r>
            <a:r>
              <a:rPr lang="en-AU" b="1" u="sng" dirty="0">
                <a:latin typeface="Century Gothic" panose="020B0502020202020204" pitchFamily="34" charset="0"/>
              </a:rPr>
              <a:t>long</a:t>
            </a:r>
            <a:r>
              <a:rPr lang="en-AU" b="1" dirty="0">
                <a:latin typeface="Century Gothic" panose="020B0502020202020204" pitchFamily="34" charset="0"/>
              </a:rPr>
              <a:t> and </a:t>
            </a:r>
            <a:r>
              <a:rPr lang="en-AU" b="1" u="sng" dirty="0">
                <a:latin typeface="Century Gothic" panose="020B0502020202020204" pitchFamily="34" charset="0"/>
              </a:rPr>
              <a:t>low</a:t>
            </a:r>
            <a:r>
              <a:rPr lang="en-AU" b="1" dirty="0">
                <a:latin typeface="Century Gothic" panose="020B0502020202020204" pitchFamily="34" charset="0"/>
              </a:rPr>
              <a:t> towards his team mate at the other end of the field. </a:t>
            </a:r>
            <a:r>
              <a:rPr lang="en-AU" dirty="0">
                <a:latin typeface="Century Gothic" panose="020B0502020202020204" pitchFamily="34" charset="0"/>
              </a:rPr>
              <a:t> </a:t>
            </a:r>
          </a:p>
        </p:txBody>
      </p:sp>
      <p:pic>
        <p:nvPicPr>
          <p:cNvPr id="16" name="Picture 2" descr="https://cdn3.vectorstock.com/i/1000x1000/77/52/yes-tick-icon-vector-2295775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82"/>
          <a:stretch/>
        </p:blipFill>
        <p:spPr bwMode="auto">
          <a:xfrm>
            <a:off x="5431378" y="2574577"/>
            <a:ext cx="837870" cy="621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181939" y="1250631"/>
            <a:ext cx="1988664" cy="2246769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 smtClean="0">
                <a:latin typeface="Century Gothic" panose="020B0502020202020204" pitchFamily="34" charset="0"/>
              </a:rPr>
              <a:t>What </a:t>
            </a:r>
            <a:r>
              <a:rPr lang="en-AU" sz="1400" dirty="0">
                <a:latin typeface="Century Gothic" panose="020B0502020202020204" pitchFamily="34" charset="0"/>
              </a:rPr>
              <a:t>is an adverb?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this an example of the use of an adverb in this sentence?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What is the adverb in this sentence?</a:t>
            </a: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4FEBD567-C5A9-482A-B60B-3B397AB646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37B39385-9D01-4620-857A-B91B1C1A02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A2B7E20C-7DA4-44E0-B1AC-924A53ED4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71566" y="154632"/>
            <a:ext cx="693813" cy="679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074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13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4" name="Rectangle 3"/>
          <p:cNvSpPr/>
          <p:nvPr/>
        </p:nvSpPr>
        <p:spPr>
          <a:xfrm>
            <a:off x="334429" y="2528638"/>
            <a:ext cx="2592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4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Non-Examples:</a:t>
            </a:r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8597" y="3336172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1.  Sam ran to his mother and told her what he had found.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 </a:t>
            </a: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8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258597" y="4617719"/>
            <a:ext cx="11845504" cy="544286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b="1" dirty="0">
                <a:latin typeface="Century Gothic" panose="020B0502020202020204" pitchFamily="34" charset="0"/>
              </a:rPr>
              <a:t>2. We washed the dishes before we watched television.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429" y="3827842"/>
            <a:ext cx="11284323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‘Ran’ and ‘told’ are the </a:t>
            </a:r>
            <a:r>
              <a:rPr lang="en-AU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verbs.</a:t>
            </a:r>
          </a:p>
          <a:p>
            <a:pPr algn="ctr"/>
            <a:r>
              <a:rPr lang="en-AU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No </a:t>
            </a:r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adverbs have been used.</a:t>
            </a:r>
          </a:p>
        </p:txBody>
      </p:sp>
      <p:pic>
        <p:nvPicPr>
          <p:cNvPr id="14" name="Picture 6" descr="See the source imag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750"/>
          <a:stretch/>
        </p:blipFill>
        <p:spPr bwMode="auto">
          <a:xfrm>
            <a:off x="5157528" y="2419123"/>
            <a:ext cx="857250" cy="784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203336" y="1141144"/>
            <a:ext cx="1988664" cy="1446550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r>
              <a:rPr lang="en-AU" sz="1400" b="1" dirty="0">
                <a:latin typeface="Century Gothic" panose="020B0502020202020204" pitchFamily="34" charset="0"/>
              </a:rPr>
              <a:t>CFU: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Century Gothic" panose="020B0502020202020204" pitchFamily="34" charset="0"/>
              </a:rPr>
              <a:t>Why is this not an example of an adverb being used?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dirty="0">
              <a:latin typeface="Century Gothic" panose="020B0502020202020204" pitchFamily="34" charset="0"/>
            </a:endParaRPr>
          </a:p>
        </p:txBody>
      </p:sp>
      <p:pic>
        <p:nvPicPr>
          <p:cNvPr id="19" name="Picture 18" descr="Logo, icon&#10;&#10;Description automatically generated">
            <a:extLst>
              <a:ext uri="{FF2B5EF4-FFF2-40B4-BE49-F238E27FC236}">
                <a16:creationId xmlns:a16="http://schemas.microsoft.com/office/drawing/2014/main" id="{6721F7CA-B0DD-4DA2-BD63-81AD180890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11429" y="111175"/>
            <a:ext cx="674078" cy="674078"/>
          </a:xfrm>
          <a:prstGeom prst="rect">
            <a:avLst/>
          </a:prstGeom>
        </p:spPr>
      </p:pic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2FAE460A-3378-41A3-8701-BA2FA601B4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04475" y="127102"/>
            <a:ext cx="674078" cy="674078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8E86966E-4E93-43EA-BE73-03052D9777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86282" y="142360"/>
            <a:ext cx="693813" cy="67915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8C74E56-CC48-4245-845C-93DBBAF2F7BF}"/>
              </a:ext>
            </a:extLst>
          </p:cNvPr>
          <p:cNvSpPr txBox="1"/>
          <p:nvPr/>
        </p:nvSpPr>
        <p:spPr>
          <a:xfrm>
            <a:off x="334429" y="5288040"/>
            <a:ext cx="10713872" cy="646331"/>
          </a:xfrm>
          <a:prstGeom prst="rect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‘Washed’ and ‘ watched’ are the </a:t>
            </a:r>
            <a:r>
              <a:rPr lang="en-AU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verbs.</a:t>
            </a:r>
          </a:p>
          <a:p>
            <a:pPr algn="ctr"/>
            <a:r>
              <a:rPr lang="en-AU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No </a:t>
            </a:r>
            <a:r>
              <a:rPr lang="en-AU" dirty="0">
                <a:solidFill>
                  <a:srgbClr val="FF0000"/>
                </a:solidFill>
                <a:latin typeface="Century Gothic" panose="020B0502020202020204" pitchFamily="34" charset="0"/>
              </a:rPr>
              <a:t>adverbs have been used.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-15285" y="339291"/>
            <a:ext cx="8894801" cy="494499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dirty="0" smtClean="0">
                <a:latin typeface="Century Gothic" panose="020B0502020202020204" pitchFamily="34" charset="0"/>
              </a:rPr>
              <a:t>An </a:t>
            </a:r>
            <a:r>
              <a:rPr lang="en-AU" dirty="0">
                <a:latin typeface="Century Gothic" panose="020B0502020202020204" pitchFamily="34" charset="0"/>
              </a:rPr>
              <a:t>adverb is a word that </a:t>
            </a:r>
            <a:r>
              <a:rPr lang="en-AU" dirty="0" smtClean="0">
                <a:latin typeface="Century Gothic" panose="020B0502020202020204" pitchFamily="34" charset="0"/>
              </a:rPr>
              <a:t>modifies or describes </a:t>
            </a:r>
            <a:r>
              <a:rPr lang="en-AU" dirty="0">
                <a:latin typeface="Century Gothic" panose="020B0502020202020204" pitchFamily="34" charset="0"/>
              </a:rPr>
              <a:t>a </a:t>
            </a:r>
            <a:r>
              <a:rPr lang="en-AU" dirty="0" smtClean="0">
                <a:latin typeface="Century Gothic" panose="020B0502020202020204" pitchFamily="34" charset="0"/>
              </a:rPr>
              <a:t>verb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988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/>
      <p:bldP spid="8" grpId="0"/>
      <p:bldP spid="5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43F7D7-5A93-4D1D-8E7D-8136E6F2E2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AU" dirty="0"/>
          </a:p>
          <a:p>
            <a:pPr>
              <a:buFont typeface="Wingdings" panose="05000000000000000000" pitchFamily="2" charset="2"/>
              <a:buChar char="§"/>
            </a:pPr>
            <a:endParaRPr lang="en-AU" dirty="0"/>
          </a:p>
          <a:p>
            <a:pPr marL="0" indent="0">
              <a:buNone/>
            </a:pPr>
            <a:endParaRPr lang="en-AU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Concept Development</a:t>
            </a:r>
          </a:p>
        </p:txBody>
      </p:sp>
      <p:pic>
        <p:nvPicPr>
          <p:cNvPr id="27" name="Picture 26" descr="Logo, icon&#10;&#10;Description automatically generated">
            <a:extLst>
              <a:ext uri="{FF2B5EF4-FFF2-40B4-BE49-F238E27FC236}">
                <a16:creationId xmlns:a16="http://schemas.microsoft.com/office/drawing/2014/main" id="{65ED7967-80A3-47AE-ABBD-AA2D47E138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37223" y="100832"/>
            <a:ext cx="674078" cy="674078"/>
          </a:xfrm>
          <a:prstGeom prst="rect">
            <a:avLst/>
          </a:prstGeom>
        </p:spPr>
      </p:pic>
      <p:pic>
        <p:nvPicPr>
          <p:cNvPr id="31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F852DCB0-9829-46C5-BDD3-1B1C296F26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5690" y="100831"/>
            <a:ext cx="674079" cy="674079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3FC53F7A-27C1-4305-9839-4360FD2494B8}"/>
              </a:ext>
            </a:extLst>
          </p:cNvPr>
          <p:cNvSpPr txBox="1"/>
          <p:nvPr/>
        </p:nvSpPr>
        <p:spPr>
          <a:xfrm>
            <a:off x="10160558" y="1014082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CFU: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AU" sz="1400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How is the adverb modifying the verb? What is it telling us about the verb?</a:t>
            </a:r>
            <a:endParaRPr kumimoji="0" lang="en-AU" sz="14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pic>
        <p:nvPicPr>
          <p:cNvPr id="1026" name="Picture 2" descr="Ensure Your Next Trip to a Playground is Both Fun and Safe">
            <a:extLst>
              <a:ext uri="{FF2B5EF4-FFF2-40B4-BE49-F238E27FC236}">
                <a16:creationId xmlns:a16="http://schemas.microsoft.com/office/drawing/2014/main" id="{D5D91B07-4650-4E75-8DE8-9E50ACAFE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17" y="2263688"/>
            <a:ext cx="4049610" cy="2699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F7C6E31D-6412-4964-BF4F-11D6B71C6617}"/>
              </a:ext>
            </a:extLst>
          </p:cNvPr>
          <p:cNvSpPr txBox="1">
            <a:spLocks/>
          </p:cNvSpPr>
          <p:nvPr/>
        </p:nvSpPr>
        <p:spPr>
          <a:xfrm>
            <a:off x="4695641" y="1943208"/>
            <a:ext cx="5486525" cy="358646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buNone/>
            </a:pPr>
            <a:r>
              <a:rPr lang="en-AU" sz="2600" b="1" dirty="0">
                <a:solidFill>
                  <a:srgbClr val="00B050"/>
                </a:solidFill>
                <a:latin typeface="Century Gothic" panose="020B0502020202020204" pitchFamily="34" charset="0"/>
              </a:rPr>
              <a:t>Verb</a:t>
            </a:r>
            <a:r>
              <a:rPr lang="en-AU" sz="2600" dirty="0">
                <a:solidFill>
                  <a:prstClr val="black"/>
                </a:solidFill>
                <a:latin typeface="Century Gothic" panose="020B0502020202020204" pitchFamily="34" charset="0"/>
              </a:rPr>
              <a:t>                      </a:t>
            </a:r>
            <a:r>
              <a:rPr lang="en-AU" sz="2600" b="1" dirty="0">
                <a:solidFill>
                  <a:schemeClr val="accent2">
                    <a:lumMod val="75000"/>
                  </a:schemeClr>
                </a:solidFill>
                <a:latin typeface="Century Gothic" panose="020B0502020202020204" pitchFamily="34" charset="0"/>
              </a:rPr>
              <a:t>Adverb</a:t>
            </a:r>
          </a:p>
          <a:p>
            <a:pPr marL="0" lvl="0" indent="0">
              <a:buNone/>
            </a:pPr>
            <a:r>
              <a:rPr lang="en-AU" sz="2600" dirty="0">
                <a:solidFill>
                  <a:prstClr val="black"/>
                </a:solidFill>
                <a:latin typeface="Century Gothic" panose="020B0502020202020204" pitchFamily="34" charset="0"/>
              </a:rPr>
              <a:t>smiled                    brightly</a:t>
            </a:r>
          </a:p>
          <a:p>
            <a:pPr marL="0" lvl="0" indent="0">
              <a:buNone/>
            </a:pPr>
            <a:r>
              <a:rPr kumimoji="0" lang="en-A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slid                         </a:t>
            </a:r>
            <a:r>
              <a:rPr kumimoji="0" lang="en-AU" sz="26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 </a:t>
            </a:r>
            <a:r>
              <a:rPr kumimoji="0" lang="en-A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excitedly</a:t>
            </a:r>
          </a:p>
          <a:p>
            <a:pPr marL="0" lvl="0" indent="0">
              <a:buNone/>
            </a:pPr>
            <a:r>
              <a:rPr lang="en-AU" sz="2600" dirty="0">
                <a:solidFill>
                  <a:prstClr val="black"/>
                </a:solidFill>
                <a:latin typeface="Century Gothic" panose="020B0502020202020204" pitchFamily="34" charset="0"/>
              </a:rPr>
              <a:t>waved                   happily</a:t>
            </a:r>
          </a:p>
          <a:p>
            <a:pPr marL="0" lvl="0" indent="0">
              <a:buNone/>
            </a:pPr>
            <a:r>
              <a:rPr kumimoji="0" lang="en-A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Verdana" panose="020B0604030504040204" pitchFamily="34" charset="0"/>
                <a:cs typeface="+mn-cs"/>
              </a:rPr>
              <a:t>waited                   patiently</a:t>
            </a:r>
          </a:p>
          <a:p>
            <a:pPr marL="0" lvl="0" indent="0">
              <a:buNone/>
            </a:pPr>
            <a:r>
              <a:rPr lang="en-AU" sz="2600" dirty="0">
                <a:solidFill>
                  <a:prstClr val="black"/>
                </a:solidFill>
                <a:latin typeface="Century Gothic" panose="020B0502020202020204" pitchFamily="34" charset="0"/>
              </a:rPr>
              <a:t>played                   together</a:t>
            </a:r>
          </a:p>
          <a:p>
            <a:pPr marL="0" lvl="0" indent="0">
              <a:buNone/>
            </a:pPr>
            <a:endParaRPr kumimoji="0" lang="en-A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  <a:cs typeface="+mn-cs"/>
            </a:endParaRPr>
          </a:p>
          <a:p>
            <a:pPr marL="0" lvl="0" indent="0">
              <a:buNone/>
            </a:pPr>
            <a:r>
              <a:rPr lang="en-AU" sz="2600" dirty="0">
                <a:solidFill>
                  <a:prstClr val="black"/>
                </a:solidFill>
                <a:latin typeface="Century Gothic" panose="020B0502020202020204" pitchFamily="34" charset="0"/>
              </a:rPr>
              <a:t>Can you think of any more?</a:t>
            </a:r>
            <a:endParaRPr kumimoji="0" lang="en-AU" sz="2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05ECB126-5402-49D0-A7AC-AE7D948BABE0}"/>
              </a:ext>
            </a:extLst>
          </p:cNvPr>
          <p:cNvSpPr txBox="1">
            <a:spLocks/>
          </p:cNvSpPr>
          <p:nvPr/>
        </p:nvSpPr>
        <p:spPr>
          <a:xfrm>
            <a:off x="-15285" y="339291"/>
            <a:ext cx="8894801" cy="494499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Calibri" panose="020F0502020204030204" pitchFamily="34" charset="0"/>
              <a:buNone/>
            </a:pPr>
            <a:r>
              <a:rPr lang="en-AU" dirty="0" smtClean="0">
                <a:latin typeface="Century Gothic" panose="020B0502020202020204" pitchFamily="34" charset="0"/>
              </a:rPr>
              <a:t>An </a:t>
            </a:r>
            <a:r>
              <a:rPr lang="en-AU" dirty="0">
                <a:latin typeface="Century Gothic" panose="020B0502020202020204" pitchFamily="34" charset="0"/>
              </a:rPr>
              <a:t>adverb is a word that </a:t>
            </a:r>
            <a:r>
              <a:rPr lang="en-AU" dirty="0" smtClean="0">
                <a:latin typeface="Century Gothic" panose="020B0502020202020204" pitchFamily="34" charset="0"/>
              </a:rPr>
              <a:t>modifies or describes </a:t>
            </a:r>
            <a:r>
              <a:rPr lang="en-AU" dirty="0">
                <a:latin typeface="Century Gothic" panose="020B0502020202020204" pitchFamily="34" charset="0"/>
              </a:rPr>
              <a:t>a </a:t>
            </a:r>
            <a:r>
              <a:rPr lang="en-AU" dirty="0" smtClean="0">
                <a:latin typeface="Century Gothic" panose="020B0502020202020204" pitchFamily="34" charset="0"/>
              </a:rPr>
              <a:t>verb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873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  <a:endParaRPr lang="en-AU" b="1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203D082B-EDA1-492F-AD0E-C1C7D9E22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E37FC0F5-A689-492B-9DEA-5BD9887AC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0291" y="110605"/>
            <a:ext cx="674079" cy="674079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01492C07-C7B4-4084-AA43-16D9A4B98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3751" y="110605"/>
            <a:ext cx="674078" cy="6740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C41F12A4-F74C-4DB1-B24F-DDC8B877EFD7}"/>
              </a:ext>
            </a:extLst>
          </p:cNvPr>
          <p:cNvSpPr txBox="1"/>
          <p:nvPr/>
        </p:nvSpPr>
        <p:spPr>
          <a:xfrm>
            <a:off x="10177568" y="1047715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AU" sz="1400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CFU</a:t>
            </a:r>
            <a:r>
              <a:rPr lang="en-AU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: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A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Which words are the adverbs?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A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How do you know which verbs they are modifying?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EF511F0-AA68-41E0-9DC1-E253A9A34DA4}"/>
              </a:ext>
            </a:extLst>
          </p:cNvPr>
          <p:cNvSpPr/>
          <p:nvPr/>
        </p:nvSpPr>
        <p:spPr>
          <a:xfrm>
            <a:off x="190652" y="2464545"/>
            <a:ext cx="926374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I. The sun shone brightly from the summer sky.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A61AD861-1F20-4BBB-9910-E95E9D50A81D}"/>
              </a:ext>
            </a:extLst>
          </p:cNvPr>
          <p:cNvSpPr/>
          <p:nvPr/>
        </p:nvSpPr>
        <p:spPr>
          <a:xfrm>
            <a:off x="1772370" y="2533475"/>
            <a:ext cx="1018476" cy="423513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C6F4CB6-2B13-40A4-984F-8DD222D59CBF}"/>
              </a:ext>
            </a:extLst>
          </p:cNvPr>
          <p:cNvSpPr/>
          <p:nvPr/>
        </p:nvSpPr>
        <p:spPr>
          <a:xfrm flipV="1">
            <a:off x="2882050" y="2911269"/>
            <a:ext cx="1044301" cy="4571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736B578-7233-4440-AD24-5C4CFD0B33C3}"/>
              </a:ext>
            </a:extLst>
          </p:cNvPr>
          <p:cNvSpPr txBox="1"/>
          <p:nvPr/>
        </p:nvSpPr>
        <p:spPr>
          <a:xfrm>
            <a:off x="0" y="368998"/>
            <a:ext cx="7252572" cy="70788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Circle the verbs.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Underline the words used to describe them.</a:t>
            </a:r>
          </a:p>
        </p:txBody>
      </p:sp>
      <p:sp>
        <p:nvSpPr>
          <p:cNvPr id="16" name="Content Placeholder 3">
            <a:extLst>
              <a:ext uri="{FF2B5EF4-FFF2-40B4-BE49-F238E27FC236}">
                <a16:creationId xmlns:a16="http://schemas.microsoft.com/office/drawing/2014/main" id="{85454751-4AAC-415D-AB2A-A5DED9BD38D3}"/>
              </a:ext>
            </a:extLst>
          </p:cNvPr>
          <p:cNvSpPr txBox="1">
            <a:spLocks/>
          </p:cNvSpPr>
          <p:nvPr/>
        </p:nvSpPr>
        <p:spPr>
          <a:xfrm>
            <a:off x="211258" y="5162284"/>
            <a:ext cx="8894801" cy="1046927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An adverb is a word that modifies (or described) a verb</a:t>
            </a:r>
          </a:p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It describes </a:t>
            </a:r>
            <a:r>
              <a:rPr lang="en-AU" i="1" dirty="0">
                <a:latin typeface="Century Gothic" panose="020B0502020202020204" pitchFamily="34" charset="0"/>
              </a:rPr>
              <a:t>how, where </a:t>
            </a:r>
            <a:r>
              <a:rPr lang="en-AU" dirty="0">
                <a:latin typeface="Century Gothic" panose="020B0502020202020204" pitchFamily="34" charset="0"/>
              </a:rPr>
              <a:t>or</a:t>
            </a:r>
            <a:r>
              <a:rPr lang="en-AU" i="1" dirty="0">
                <a:latin typeface="Century Gothic" panose="020B0502020202020204" pitchFamily="34" charset="0"/>
              </a:rPr>
              <a:t> when</a:t>
            </a:r>
            <a:r>
              <a:rPr lang="en-AU" dirty="0">
                <a:latin typeface="Century Gothic" panose="020B0502020202020204" pitchFamily="34" charset="0"/>
              </a:rPr>
              <a:t>.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6467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5" grpId="0" animBg="1"/>
      <p:bldP spid="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pic>
        <p:nvPicPr>
          <p:cNvPr id="13" name="Picture 12" descr="Logo, icon&#10;&#10;Description automatically generated">
            <a:extLst>
              <a:ext uri="{FF2B5EF4-FFF2-40B4-BE49-F238E27FC236}">
                <a16:creationId xmlns:a16="http://schemas.microsoft.com/office/drawing/2014/main" id="{E7F23302-4960-491B-981F-C2FE9D90C8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4" name="Picture 13" descr="Icon&#10;&#10;Description automatically generated">
            <a:extLst>
              <a:ext uri="{FF2B5EF4-FFF2-40B4-BE49-F238E27FC236}">
                <a16:creationId xmlns:a16="http://schemas.microsoft.com/office/drawing/2014/main" id="{0482E266-D3A0-48E7-896A-D9C28EE951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3589" y="99539"/>
            <a:ext cx="674079" cy="674079"/>
          </a:xfrm>
          <a:prstGeom prst="rect">
            <a:avLst/>
          </a:prstGeom>
        </p:spPr>
      </p:pic>
      <p:pic>
        <p:nvPicPr>
          <p:cNvPr id="20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2CEC1450-6B5A-441B-8F66-5ADE36AD4F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8342" y="110605"/>
            <a:ext cx="674079" cy="674079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63660A4D-3502-451A-99E9-5777E63891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9969" y="81393"/>
            <a:ext cx="674078" cy="67407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7B4763B-13C3-490D-B507-180B72F7C74C}"/>
              </a:ext>
            </a:extLst>
          </p:cNvPr>
          <p:cNvSpPr txBox="1"/>
          <p:nvPr/>
        </p:nvSpPr>
        <p:spPr>
          <a:xfrm>
            <a:off x="10177568" y="1047715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AU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CFU: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A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Which words are the adverbs?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A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How do you know which verbs they are modifying?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F614FE9-9B3A-47F7-A0CD-4541724D73F2}"/>
              </a:ext>
            </a:extLst>
          </p:cNvPr>
          <p:cNvSpPr/>
          <p:nvPr/>
        </p:nvSpPr>
        <p:spPr>
          <a:xfrm>
            <a:off x="190652" y="2464545"/>
            <a:ext cx="96664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The dancer carefully chose the most stunning outfit for her performance .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9C1739B3-12EC-4E0A-A677-2C31781D54FF}"/>
              </a:ext>
            </a:extLst>
          </p:cNvPr>
          <p:cNvSpPr/>
          <p:nvPr/>
        </p:nvSpPr>
        <p:spPr>
          <a:xfrm>
            <a:off x="3600449" y="2474272"/>
            <a:ext cx="1097385" cy="502657"/>
          </a:xfrm>
          <a:prstGeom prst="ellipse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653A3BE4-8688-4234-B37E-96CE14EE161D}"/>
              </a:ext>
            </a:extLst>
          </p:cNvPr>
          <p:cNvSpPr txBox="1">
            <a:spLocks/>
          </p:cNvSpPr>
          <p:nvPr/>
        </p:nvSpPr>
        <p:spPr>
          <a:xfrm>
            <a:off x="211258" y="5162284"/>
            <a:ext cx="8894801" cy="1088133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An adverb is a word that modifies (or described) a verb</a:t>
            </a:r>
          </a:p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It describes </a:t>
            </a:r>
            <a:r>
              <a:rPr lang="en-AU" i="1" dirty="0">
                <a:latin typeface="Century Gothic" panose="020B0502020202020204" pitchFamily="34" charset="0"/>
              </a:rPr>
              <a:t>how, where </a:t>
            </a:r>
            <a:r>
              <a:rPr lang="en-AU" dirty="0">
                <a:latin typeface="Century Gothic" panose="020B0502020202020204" pitchFamily="34" charset="0"/>
              </a:rPr>
              <a:t>or</a:t>
            </a:r>
            <a:r>
              <a:rPr lang="en-AU" i="1" dirty="0">
                <a:latin typeface="Century Gothic" panose="020B0502020202020204" pitchFamily="34" charset="0"/>
              </a:rPr>
              <a:t> when</a:t>
            </a:r>
            <a:r>
              <a:rPr lang="en-AU" dirty="0" smtClean="0">
                <a:latin typeface="Century Gothic" panose="020B0502020202020204" pitchFamily="34" charset="0"/>
              </a:rPr>
              <a:t>.</a:t>
            </a: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84BB414-4871-4D9D-96D9-565924A2A1E8}"/>
              </a:ext>
            </a:extLst>
          </p:cNvPr>
          <p:cNvSpPr/>
          <p:nvPr/>
        </p:nvSpPr>
        <p:spPr>
          <a:xfrm flipV="1">
            <a:off x="2187234" y="2898498"/>
            <a:ext cx="1336142" cy="45719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504053D-1CFB-497D-A10D-FCD8CD754CE7}"/>
              </a:ext>
            </a:extLst>
          </p:cNvPr>
          <p:cNvSpPr/>
          <p:nvPr/>
        </p:nvSpPr>
        <p:spPr>
          <a:xfrm>
            <a:off x="211258" y="3648791"/>
            <a:ext cx="966641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She expertly styled her hair and proudly laced up her ballet slippers.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956EF2E7-F4D8-42E6-86E4-F641E9D30048}"/>
              </a:ext>
            </a:extLst>
          </p:cNvPr>
          <p:cNvSpPr/>
          <p:nvPr/>
        </p:nvSpPr>
        <p:spPr>
          <a:xfrm>
            <a:off x="2248754" y="3648791"/>
            <a:ext cx="1090064" cy="541003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B91CA53-23C0-47C7-8AA9-13F87CBF6E89}"/>
              </a:ext>
            </a:extLst>
          </p:cNvPr>
          <p:cNvSpPr/>
          <p:nvPr/>
        </p:nvSpPr>
        <p:spPr>
          <a:xfrm flipV="1">
            <a:off x="977750" y="4093825"/>
            <a:ext cx="1183948" cy="46959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98EA5E6E-3445-470E-9D1D-48EBF4ED3C7C}"/>
              </a:ext>
            </a:extLst>
          </p:cNvPr>
          <p:cNvSpPr/>
          <p:nvPr/>
        </p:nvSpPr>
        <p:spPr>
          <a:xfrm>
            <a:off x="6638859" y="3666577"/>
            <a:ext cx="1090064" cy="474209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024F124-A70A-4342-89F9-2BF8E7E673C8}"/>
              </a:ext>
            </a:extLst>
          </p:cNvPr>
          <p:cNvSpPr/>
          <p:nvPr/>
        </p:nvSpPr>
        <p:spPr>
          <a:xfrm flipV="1">
            <a:off x="5395888" y="4093826"/>
            <a:ext cx="1155914" cy="4695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36B578-7233-4440-AD24-5C4CFD0B33C3}"/>
              </a:ext>
            </a:extLst>
          </p:cNvPr>
          <p:cNvSpPr txBox="1"/>
          <p:nvPr/>
        </p:nvSpPr>
        <p:spPr>
          <a:xfrm>
            <a:off x="0" y="369928"/>
            <a:ext cx="7252572" cy="70788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Circle the verbs.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Underline the words used to describe them.</a:t>
            </a:r>
          </a:p>
        </p:txBody>
      </p:sp>
    </p:spTree>
    <p:extLst>
      <p:ext uri="{BB962C8B-B14F-4D97-AF65-F5344CB8AC3E}">
        <p14:creationId xmlns:p14="http://schemas.microsoft.com/office/powerpoint/2010/main" val="99014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2" grpId="0" animBg="1"/>
      <p:bldP spid="25" grpId="0" animBg="1"/>
      <p:bldP spid="26" grpId="0"/>
      <p:bldP spid="27" grpId="0" animBg="1"/>
      <p:bldP spid="28" grpId="0" animBg="1"/>
      <p:bldP spid="29" grpId="0" animBg="1"/>
      <p:bldP spid="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0" y="-1"/>
            <a:ext cx="3600450" cy="369332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/>
                </a:solidFill>
                <a:latin typeface="Century Gothic" panose="020B0502020202020204" pitchFamily="34" charset="0"/>
              </a:rPr>
              <a:t>Concept Development</a:t>
            </a:r>
          </a:p>
        </p:txBody>
      </p:sp>
      <p:pic>
        <p:nvPicPr>
          <p:cNvPr id="15" name="Picture 14" descr="Logo, icon&#10;&#10;Description automatically generated">
            <a:extLst>
              <a:ext uri="{FF2B5EF4-FFF2-40B4-BE49-F238E27FC236}">
                <a16:creationId xmlns:a16="http://schemas.microsoft.com/office/drawing/2014/main" id="{203D082B-EDA1-492F-AD0E-C1C7D9E228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27210" y="69145"/>
            <a:ext cx="674078" cy="674078"/>
          </a:xfrm>
          <a:prstGeom prst="rect">
            <a:avLst/>
          </a:prstGeom>
        </p:spPr>
      </p:pic>
      <p:pic>
        <p:nvPicPr>
          <p:cNvPr id="18" name="Content Placeholder 4" descr="Icon&#10;&#10;Description automatically generated">
            <a:extLst>
              <a:ext uri="{FF2B5EF4-FFF2-40B4-BE49-F238E27FC236}">
                <a16:creationId xmlns:a16="http://schemas.microsoft.com/office/drawing/2014/main" id="{E37FC0F5-A689-492B-9DEA-5BD9887AC8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0291" y="110605"/>
            <a:ext cx="674079" cy="674079"/>
          </a:xfrm>
          <a:prstGeom prst="rect">
            <a:avLst/>
          </a:prstGeom>
        </p:spPr>
      </p:pic>
      <p:pic>
        <p:nvPicPr>
          <p:cNvPr id="19" name="Picture 18" descr="Icon&#10;&#10;Description automatically generated">
            <a:extLst>
              <a:ext uri="{FF2B5EF4-FFF2-40B4-BE49-F238E27FC236}">
                <a16:creationId xmlns:a16="http://schemas.microsoft.com/office/drawing/2014/main" id="{01492C07-C7B4-4084-AA43-16D9A4B981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63751" y="110605"/>
            <a:ext cx="674078" cy="674078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E5976650-91FF-4943-8EC3-D0FE21F458FC}"/>
              </a:ext>
            </a:extLst>
          </p:cNvPr>
          <p:cNvSpPr/>
          <p:nvPr/>
        </p:nvSpPr>
        <p:spPr>
          <a:xfrm>
            <a:off x="190652" y="2464545"/>
            <a:ext cx="926374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AU" sz="2600" dirty="0">
                <a:latin typeface="Century Gothic" panose="020B0502020202020204" pitchFamily="34" charset="0"/>
              </a:rPr>
              <a:t>After the siren blew loudly across the oval, the students raced hurriedly to their classrooms.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7E46B80F-73CE-4EB8-9B29-C949029DED8A}"/>
              </a:ext>
            </a:extLst>
          </p:cNvPr>
          <p:cNvSpPr/>
          <p:nvPr/>
        </p:nvSpPr>
        <p:spPr>
          <a:xfrm>
            <a:off x="224961" y="2875243"/>
            <a:ext cx="1128703" cy="500992"/>
          </a:xfrm>
          <a:prstGeom prst="ellipse">
            <a:avLst/>
          </a:prstGeom>
          <a:noFill/>
          <a:ln w="28575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5A01406-CE83-4980-B0B4-36340BBA1CB4}"/>
              </a:ext>
            </a:extLst>
          </p:cNvPr>
          <p:cNvSpPr/>
          <p:nvPr/>
        </p:nvSpPr>
        <p:spPr>
          <a:xfrm>
            <a:off x="2522024" y="2475076"/>
            <a:ext cx="837006" cy="445887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8E5EE05-56C3-4497-9FA7-6F6916E6ABBC}"/>
              </a:ext>
            </a:extLst>
          </p:cNvPr>
          <p:cNvSpPr/>
          <p:nvPr/>
        </p:nvSpPr>
        <p:spPr>
          <a:xfrm flipV="1">
            <a:off x="3432643" y="2875243"/>
            <a:ext cx="912854" cy="45720"/>
          </a:xfrm>
          <a:prstGeom prst="rect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D20B6577-670E-45FF-B3FA-797017C481C9}"/>
              </a:ext>
            </a:extLst>
          </p:cNvPr>
          <p:cNvSpPr/>
          <p:nvPr/>
        </p:nvSpPr>
        <p:spPr>
          <a:xfrm flipV="1">
            <a:off x="1353664" y="3292973"/>
            <a:ext cx="1314035" cy="4571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52B39C6A-3DC6-4697-9CF0-FB6DB67C5FEF}"/>
              </a:ext>
            </a:extLst>
          </p:cNvPr>
          <p:cNvSpPr txBox="1">
            <a:spLocks/>
          </p:cNvSpPr>
          <p:nvPr/>
        </p:nvSpPr>
        <p:spPr>
          <a:xfrm>
            <a:off x="273231" y="5078295"/>
            <a:ext cx="8894801" cy="913202"/>
          </a:xfrm>
          <a:prstGeom prst="rect">
            <a:avLst/>
          </a:prstGeom>
          <a:solidFill>
            <a:srgbClr val="F5D327"/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Calibri" panose="020F0502020204030204" pitchFamily="34" charset="0"/>
              <a:buChar char="»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An adverb is a word that modifies (or described) a verb</a:t>
            </a:r>
          </a:p>
          <a:p>
            <a:pPr marL="0" indent="0">
              <a:buNone/>
            </a:pPr>
            <a:r>
              <a:rPr lang="en-AU" dirty="0">
                <a:latin typeface="Century Gothic" panose="020B0502020202020204" pitchFamily="34" charset="0"/>
              </a:rPr>
              <a:t>It describes </a:t>
            </a:r>
            <a:r>
              <a:rPr lang="en-AU" i="1" dirty="0">
                <a:latin typeface="Century Gothic" panose="020B0502020202020204" pitchFamily="34" charset="0"/>
              </a:rPr>
              <a:t>how, where </a:t>
            </a:r>
            <a:r>
              <a:rPr lang="en-AU" dirty="0">
                <a:latin typeface="Century Gothic" panose="020B0502020202020204" pitchFamily="34" charset="0"/>
              </a:rPr>
              <a:t>or</a:t>
            </a:r>
            <a:r>
              <a:rPr lang="en-AU" i="1" dirty="0">
                <a:latin typeface="Century Gothic" panose="020B0502020202020204" pitchFamily="34" charset="0"/>
              </a:rPr>
              <a:t> when</a:t>
            </a:r>
            <a:r>
              <a:rPr lang="en-AU" dirty="0">
                <a:latin typeface="Century Gothic" panose="020B0502020202020204" pitchFamily="34" charset="0"/>
              </a:rPr>
              <a:t>.</a:t>
            </a: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  <a:p>
            <a:pPr marL="0" indent="0">
              <a:buFont typeface="Calibri" panose="020F0502020204030204" pitchFamily="34" charset="0"/>
              <a:buNone/>
            </a:pPr>
            <a:endParaRPr lang="en-AU" dirty="0">
              <a:latin typeface="Century Gothic" panose="020B0502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930A79A-F268-40C1-B2AB-8BC33F2F4021}"/>
              </a:ext>
            </a:extLst>
          </p:cNvPr>
          <p:cNvSpPr txBox="1"/>
          <p:nvPr/>
        </p:nvSpPr>
        <p:spPr>
          <a:xfrm>
            <a:off x="10177568" y="1047715"/>
            <a:ext cx="1988664" cy="1600438"/>
          </a:xfrm>
          <a:prstGeom prst="rect">
            <a:avLst/>
          </a:prstGeom>
          <a:solidFill>
            <a:srgbClr val="79FF9C"/>
          </a:solidFill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AU" sz="1400" b="1" dirty="0">
                <a:solidFill>
                  <a:prstClr val="black"/>
                </a:solidFill>
                <a:latin typeface="Century Gothic" panose="020B0502020202020204" pitchFamily="34" charset="0"/>
              </a:rPr>
              <a:t>CFU: 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A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Which words are the adverbs?</a:t>
            </a:r>
          </a:p>
          <a:p>
            <a:pPr marL="285750" lvl="0" indent="-285750">
              <a:buFont typeface="Arial" panose="020B0604020202020204" pitchFamily="34" charset="0"/>
              <a:buChar char="•"/>
              <a:defRPr/>
            </a:pPr>
            <a:r>
              <a:rPr lang="en-AU" sz="1400" dirty="0">
                <a:solidFill>
                  <a:prstClr val="black"/>
                </a:solidFill>
                <a:latin typeface="Century Gothic" panose="020B0502020202020204" pitchFamily="34" charset="0"/>
              </a:rPr>
              <a:t>How do you know which verbs they are modifying?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736B578-7233-4440-AD24-5C4CFD0B33C3}"/>
              </a:ext>
            </a:extLst>
          </p:cNvPr>
          <p:cNvSpPr txBox="1"/>
          <p:nvPr/>
        </p:nvSpPr>
        <p:spPr>
          <a:xfrm>
            <a:off x="21932" y="554435"/>
            <a:ext cx="7252572" cy="707886"/>
          </a:xfrm>
          <a:prstGeom prst="rect">
            <a:avLst/>
          </a:prstGeom>
          <a:noFill/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Circle the verbs.</a:t>
            </a:r>
          </a:p>
          <a:p>
            <a:pPr marL="342900" indent="-342900">
              <a:buFont typeface="+mj-lt"/>
              <a:buAutoNum type="arabicPeriod"/>
            </a:pPr>
            <a:r>
              <a:rPr lang="en-AU" sz="2000" dirty="0">
                <a:latin typeface="Century Gothic" panose="020B0502020202020204" pitchFamily="34" charset="0"/>
              </a:rPr>
              <a:t>Underline the words used to describe them.</a:t>
            </a:r>
          </a:p>
        </p:txBody>
      </p:sp>
    </p:spTree>
    <p:extLst>
      <p:ext uri="{BB962C8B-B14F-4D97-AF65-F5344CB8AC3E}">
        <p14:creationId xmlns:p14="http://schemas.microsoft.com/office/powerpoint/2010/main" val="1362050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4" grpId="0" animBg="1"/>
      <p:bldP spid="17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2731</TotalTime>
  <Words>981</Words>
  <Application>Microsoft Office PowerPoint</Application>
  <PresentationFormat>Widescreen</PresentationFormat>
  <Paragraphs>151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Arial Rounded MT Bold</vt:lpstr>
      <vt:lpstr>Calibri</vt:lpstr>
      <vt:lpstr>Century Gothic</vt:lpstr>
      <vt:lpstr>Segoe UI Symbol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Department of Education Western Australia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Appositives</dc:title>
  <dc:creator>LE LIEVRE Stephanie [Serpentine Primary School]</dc:creator>
  <cp:lastModifiedBy>LE LIEVRE Stephanie [Serpentine Primary School]</cp:lastModifiedBy>
  <cp:revision>109</cp:revision>
  <dcterms:created xsi:type="dcterms:W3CDTF">2021-08-04T08:19:39Z</dcterms:created>
  <dcterms:modified xsi:type="dcterms:W3CDTF">2022-07-25T05:43:48Z</dcterms:modified>
</cp:coreProperties>
</file>