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8" r:id="rId5"/>
    <p:sldId id="289" r:id="rId6"/>
    <p:sldId id="290" r:id="rId7"/>
    <p:sldId id="273" r:id="rId8"/>
    <p:sldId id="260" r:id="rId9"/>
    <p:sldId id="263" r:id="rId10"/>
    <p:sldId id="292" r:id="rId11"/>
    <p:sldId id="291" r:id="rId12"/>
    <p:sldId id="293" r:id="rId13"/>
    <p:sldId id="294" r:id="rId14"/>
    <p:sldId id="295" r:id="rId15"/>
    <p:sldId id="262" r:id="rId16"/>
    <p:sldId id="296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1Z5T05CoopI2+kaTVe+TClfb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69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88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76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63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98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55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6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9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0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199073"/>
            <a:ext cx="9144000" cy="483941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Year: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Term: </a:t>
            </a:r>
            <a:r>
              <a:rPr lang="en-AU" sz="2800" b="1" dirty="0" smtClean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>
              <a:buSzPts val="2800"/>
            </a:pPr>
            <a:r>
              <a:rPr lang="en-AU" sz="2800" b="1" dirty="0" smtClean="0"/>
              <a:t>Objective: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AU" sz="1800" dirty="0">
                <a:latin typeface="Century Gothic" panose="020B0502020202020204" pitchFamily="34" charset="0"/>
              </a:rPr>
              <a:t>Identify and define complex sentences and subordinating </a:t>
            </a:r>
            <a:r>
              <a:rPr lang="en-AU" sz="1800" dirty="0" smtClean="0">
                <a:latin typeface="Century Gothic" panose="020B0502020202020204" pitchFamily="34" charset="0"/>
              </a:rPr>
              <a:t>conjunctions</a:t>
            </a:r>
            <a:endParaRPr lang="en-AU" sz="1800" dirty="0">
              <a:latin typeface="Century Gothic" panose="020B0502020202020204" pitchFamily="34" charset="0"/>
            </a:endParaRPr>
          </a:p>
          <a:p>
            <a:pPr marL="0" lvl="0" indent="0" algn="l">
              <a:buSzPts val="2800"/>
            </a:pPr>
            <a:endParaRPr sz="1800" dirty="0" smtClean="0"/>
          </a:p>
          <a:p>
            <a:pPr marL="0" indent="0" algn="l">
              <a:buSzPts val="2800"/>
            </a:pPr>
            <a:r>
              <a:rPr lang="en-AU" sz="2800" b="1" dirty="0" smtClean="0"/>
              <a:t>Author</a:t>
            </a:r>
            <a:r>
              <a:rPr lang="en-AU" sz="2800" b="1" dirty="0"/>
              <a:t>: </a:t>
            </a:r>
            <a:r>
              <a:rPr lang="en-AU" sz="2800" dirty="0"/>
              <a:t>Loren </a:t>
            </a:r>
            <a:r>
              <a:rPr lang="en-AU" sz="2800" dirty="0" smtClean="0"/>
              <a:t>O’Connor, Stephanie Le Lievre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144127" y="3408935"/>
            <a:ext cx="11898193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graded the test quickly even though there were a lot of papers to go through. 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3210" y="377468"/>
            <a:ext cx="7010664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dashes under the subordinate clause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45393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1800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2;p6"/>
          <p:cNvSpPr txBox="1"/>
          <p:nvPr/>
        </p:nvSpPr>
        <p:spPr>
          <a:xfrm>
            <a:off x="10221800" y="1027753"/>
            <a:ext cx="1988664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subordinate conjunction is it? Time, place, concession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49471" y="3832346"/>
            <a:ext cx="5401201" cy="211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127" y="4221510"/>
            <a:ext cx="3494018" cy="29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3149" y="3853543"/>
            <a:ext cx="5689089" cy="1931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93223" y="3368426"/>
            <a:ext cx="2155832" cy="4639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33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144127" y="3408935"/>
            <a:ext cx="11898193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the sky was cloudy, the sun managed to shine through and light up the day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3210" y="377468"/>
            <a:ext cx="7010664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dashes under the subordinate clause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45393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2;p6"/>
          <p:cNvSpPr txBox="1"/>
          <p:nvPr/>
        </p:nvSpPr>
        <p:spPr>
          <a:xfrm>
            <a:off x="10221800" y="1027753"/>
            <a:ext cx="1988664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subordinate conjunction is it? Time, place, concession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68111" y="3853543"/>
            <a:ext cx="65825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127" y="4221510"/>
            <a:ext cx="2599073" cy="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3149" y="3853543"/>
            <a:ext cx="4463404" cy="193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127" y="3408935"/>
            <a:ext cx="1645762" cy="4639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8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144127" y="3408935"/>
            <a:ext cx="11898193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played outside because the weather was perfect for a picnic.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3210" y="377468"/>
            <a:ext cx="7010664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dashes under the subordinate clause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45393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2;p6"/>
          <p:cNvSpPr txBox="1"/>
          <p:nvPr/>
        </p:nvSpPr>
        <p:spPr>
          <a:xfrm>
            <a:off x="10221800" y="1027753"/>
            <a:ext cx="1988664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subordinate conjunction is it? Time, place, concession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828299" y="3842944"/>
            <a:ext cx="6822373" cy="1059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127" y="4221510"/>
            <a:ext cx="1091286" cy="29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3149" y="3842944"/>
            <a:ext cx="4366128" cy="2991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27627" y="3408935"/>
            <a:ext cx="1521844" cy="4639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6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144127" y="3408935"/>
            <a:ext cx="1189819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  the baby was sleeping, the parents relaxed in front of the TV.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3210" y="377468"/>
            <a:ext cx="7010664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dashes under the subordinate clause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45393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2;p6"/>
          <p:cNvSpPr txBox="1"/>
          <p:nvPr/>
        </p:nvSpPr>
        <p:spPr>
          <a:xfrm>
            <a:off x="10221800" y="1027753"/>
            <a:ext cx="1988664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subordinate conjunction is it? Time, place, concession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42307" y="3902583"/>
            <a:ext cx="6001966" cy="284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3149" y="3872855"/>
            <a:ext cx="4580136" cy="2848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127" y="3408935"/>
            <a:ext cx="1130196" cy="4639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8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144127" y="3408935"/>
            <a:ext cx="1189819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he was exhausted, the runner finished the race.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3210" y="377468"/>
            <a:ext cx="7010664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dashes under the subordinate clause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45393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2;p6"/>
          <p:cNvSpPr txBox="1"/>
          <p:nvPr/>
        </p:nvSpPr>
        <p:spPr>
          <a:xfrm>
            <a:off x="10221800" y="1027753"/>
            <a:ext cx="1988664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subordinate conjunction is it? Time, place, concession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55692" y="3832346"/>
            <a:ext cx="4528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3149" y="3832346"/>
            <a:ext cx="4385583" cy="405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126" y="3408935"/>
            <a:ext cx="1567941" cy="4639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5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3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2000" b="1" dirty="0"/>
              <a:t>What sentences </a:t>
            </a:r>
            <a:r>
              <a:rPr lang="en-AU" sz="2000" b="1" dirty="0" smtClean="0"/>
              <a:t>are complex?</a:t>
            </a:r>
            <a:endParaRPr dirty="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0203336" y="917628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subordinate conjunction in a complex sentence?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189845" y="1422459"/>
            <a:ext cx="9458287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the game was over, the team celebrated their victory.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weather was so nice so we decided to have a picnic.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band rehearsed every morning because they wanted to perform their best.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AU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I love to eat spaghetti and cheese. 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804" y="171784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1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926" y="316440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926" y="431066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3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1" y="562963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87;p7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9054281" y="2189486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89;p7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 flipV="1">
            <a:off x="9739853" y="3326783"/>
            <a:ext cx="350327" cy="3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87;p7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9648132" y="4625838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89;p7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 flipV="1">
            <a:off x="9598742" y="5694375"/>
            <a:ext cx="350327" cy="3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17049" y="6550223"/>
            <a:ext cx="812398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Remember ‘so’ is a coordinating conjunction- so B is not an example of a complex sentence.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/>
          <p:nvPr/>
        </p:nvSpPr>
        <p:spPr>
          <a:xfrm>
            <a:off x="3210" y="377468"/>
            <a:ext cx="7010664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dashes under the subordinate clause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45393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149" y="1692613"/>
            <a:ext cx="892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Insert sentences based on themes, topics, knowledge units covered in class. Be sure they are COMPLEX sentences and not just simple sentences containing a phrase! </a:t>
            </a:r>
            <a:endParaRPr lang="en-AU" dirty="0"/>
          </a:p>
        </p:txBody>
      </p:sp>
      <p:pic>
        <p:nvPicPr>
          <p:cNvPr id="15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4740" y="10059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6;p8"/>
          <p:cNvSpPr/>
          <p:nvPr/>
        </p:nvSpPr>
        <p:spPr>
          <a:xfrm>
            <a:off x="103095" y="2817400"/>
            <a:ext cx="11898193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 the wind was howling outside, the family sat by the fireplace and told stories. 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96;p8"/>
          <p:cNvSpPr/>
          <p:nvPr/>
        </p:nvSpPr>
        <p:spPr>
          <a:xfrm>
            <a:off x="176573" y="4641820"/>
            <a:ext cx="1189819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Despite the cold weather, the skater practised on the rink for hours.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96;p8"/>
          <p:cNvSpPr/>
          <p:nvPr/>
        </p:nvSpPr>
        <p:spPr>
          <a:xfrm>
            <a:off x="103095" y="6013850"/>
            <a:ext cx="1189819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employee worked diligently until the project was completed. 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74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15696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AU" sz="2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are learning </a:t>
            </a:r>
            <a:r>
              <a:rPr lang="en-AU" sz="2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to:</a:t>
            </a:r>
          </a:p>
          <a:p>
            <a:pPr lvl="0" algn="ctr"/>
            <a:endParaRPr lang="en-AU" sz="2800" b="0" i="0" u="none" strike="noStrike" cap="none" dirty="0" smtClean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entury Gothic" panose="020B0502020202020204" pitchFamily="34" charset="0"/>
              </a:rPr>
              <a:t>Identify </a:t>
            </a:r>
            <a:r>
              <a:rPr lang="en-AU" sz="2000" dirty="0">
                <a:latin typeface="Century Gothic" panose="020B0502020202020204" pitchFamily="34" charset="0"/>
              </a:rPr>
              <a:t>and </a:t>
            </a:r>
            <a:r>
              <a:rPr lang="en-AU" sz="2000" dirty="0" smtClean="0">
                <a:latin typeface="Century Gothic" panose="020B0502020202020204" pitchFamily="34" charset="0"/>
              </a:rPr>
              <a:t>define complex sentences and subordinating conjunctions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63528"/>
            <a:ext cx="9131414" cy="3139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dependent clause 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cannot be a sentence on its own.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323" y="963089"/>
            <a:ext cx="9150060" cy="3139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independent clause 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 be a stand alone sentence.</a:t>
            </a:r>
            <a:endParaRPr lang="en-AU" sz="16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1229"/>
            <a:ext cx="9150060" cy="3139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complex sentence has an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independent clause 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with one or more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dependent clauses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779" y="2933729"/>
            <a:ext cx="97563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dotted" dirty="0" smtClean="0">
                <a:latin typeface="Century Gothic" panose="020B0502020202020204" pitchFamily="34" charset="0"/>
              </a:rPr>
              <a:t>Before we go to bed</a:t>
            </a:r>
            <a:r>
              <a:rPr lang="en-AU" sz="3200" dirty="0" smtClean="0">
                <a:latin typeface="Century Gothic" panose="020B0502020202020204" pitchFamily="34" charset="0"/>
              </a:rPr>
              <a:t>, </a:t>
            </a:r>
            <a:r>
              <a:rPr lang="en-AU" sz="3200" u="sng" dirty="0" smtClean="0">
                <a:latin typeface="Century Gothic" panose="020B0502020202020204" pitchFamily="34" charset="0"/>
              </a:rPr>
              <a:t>we must brush out teeth.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u="sng" dirty="0" smtClean="0">
                <a:latin typeface="Century Gothic" panose="020B0502020202020204" pitchFamily="34" charset="0"/>
              </a:rPr>
              <a:t>We must brush our teeth </a:t>
            </a:r>
            <a:r>
              <a:rPr lang="en-AU" sz="3200" u="dotted" dirty="0" smtClean="0">
                <a:latin typeface="Century Gothic" panose="020B0502020202020204" pitchFamily="34" charset="0"/>
              </a:rPr>
              <a:t>before we go to bed. </a:t>
            </a:r>
            <a:endParaRPr lang="en-AU" sz="3200" u="dotted" dirty="0">
              <a:latin typeface="Century Gothic" panose="020B0502020202020204" pitchFamily="34" charset="0"/>
            </a:endParaRPr>
          </a:p>
        </p:txBody>
      </p:sp>
      <p:sp>
        <p:nvSpPr>
          <p:cNvPr id="24" name="Google Shape;131;p4"/>
          <p:cNvSpPr txBox="1"/>
          <p:nvPr/>
        </p:nvSpPr>
        <p:spPr>
          <a:xfrm>
            <a:off x="10181939" y="1250631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‘before we go to bed’ dependent?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‘we must brush our teeth’ independent?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872" y="3486298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dependent clause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7402286" y="4982791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dependent clause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7506266" y="3464335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independent clause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587411" y="4982790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independent clause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994332" y="5752609"/>
            <a:ext cx="101819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Remember: the independent clause can stand alone! Think about the meaning of the word ‘independent’- someone who is independent can do things on their own.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2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15285" y="350369"/>
            <a:ext cx="9150060" cy="9787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Complex sentences contain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subordinating conjunctions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. They are used to connect a dependent clause to an independent clause. </a:t>
            </a: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Sometimes they are at the start of the sentence, and other times they are in the middle of a sentence- depending on where the dependent clause is within the sentence. 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908" y="2138088"/>
            <a:ext cx="11748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u="dotted" dirty="0" smtClean="0">
                <a:latin typeface="Century Gothic" panose="020B0502020202020204" pitchFamily="34" charset="0"/>
              </a:rPr>
              <a:t>Despite</a:t>
            </a:r>
            <a:r>
              <a:rPr lang="en-AU" sz="3200" u="dotted" dirty="0" smtClean="0">
                <a:latin typeface="Century Gothic" panose="020B0502020202020204" pitchFamily="34" charset="0"/>
              </a:rPr>
              <a:t> being known for its timid nature</a:t>
            </a:r>
            <a:r>
              <a:rPr lang="en-AU" sz="3200" dirty="0" smtClean="0">
                <a:latin typeface="Century Gothic" panose="020B0502020202020204" pitchFamily="34" charset="0"/>
              </a:rPr>
              <a:t>, </a:t>
            </a:r>
            <a:r>
              <a:rPr lang="en-AU" sz="3200" u="sng" dirty="0" smtClean="0">
                <a:latin typeface="Century Gothic" panose="020B0502020202020204" pitchFamily="34" charset="0"/>
              </a:rPr>
              <a:t>the fox </a:t>
            </a:r>
          </a:p>
          <a:p>
            <a:endParaRPr lang="en-AU" sz="3200" u="sng" dirty="0">
              <a:latin typeface="Century Gothic" panose="020B0502020202020204" pitchFamily="34" charset="0"/>
            </a:endParaRPr>
          </a:p>
          <a:p>
            <a:r>
              <a:rPr lang="en-AU" sz="3200" u="sng" dirty="0" smtClean="0">
                <a:latin typeface="Century Gothic" panose="020B0502020202020204" pitchFamily="34" charset="0"/>
              </a:rPr>
              <a:t>outsmarted the hunters.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u="sng" dirty="0" smtClean="0">
                <a:latin typeface="Century Gothic" panose="020B0502020202020204" pitchFamily="34" charset="0"/>
              </a:rPr>
              <a:t>The fox outsmarted the hunters, </a:t>
            </a:r>
            <a:r>
              <a:rPr lang="en-AU" sz="3200" b="1" u="dotted" dirty="0" smtClean="0">
                <a:latin typeface="Century Gothic" panose="020B0502020202020204" pitchFamily="34" charset="0"/>
              </a:rPr>
              <a:t>despite</a:t>
            </a:r>
            <a:r>
              <a:rPr lang="en-AU" sz="3200" u="dotted" dirty="0" smtClean="0">
                <a:latin typeface="Century Gothic" panose="020B0502020202020204" pitchFamily="34" charset="0"/>
              </a:rPr>
              <a:t> being known for its timid nature.</a:t>
            </a:r>
            <a:endParaRPr lang="en-AU" sz="3200" u="dotted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7410" y="2660906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dependent clause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8112578" y="5025112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dependent clause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8269753" y="2633155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independent clause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2732263" y="5025112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independent clause</a:t>
            </a:r>
            <a:endParaRPr lang="en-AU" dirty="0"/>
          </a:p>
        </p:txBody>
      </p:sp>
      <p:sp>
        <p:nvSpPr>
          <p:cNvPr id="19" name="Google Shape;131;p4"/>
          <p:cNvSpPr txBox="1"/>
          <p:nvPr/>
        </p:nvSpPr>
        <p:spPr>
          <a:xfrm>
            <a:off x="10181939" y="1250631"/>
            <a:ext cx="1988664" cy="24621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‘the fox outsmarted the hunters’ the independent clause?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‘despite being known for its timid nature’ the dependent clause’?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94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8E64503-E669-4EBC-9490-B2D1913AA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208577"/>
              </p:ext>
            </p:extLst>
          </p:nvPr>
        </p:nvGraphicFramePr>
        <p:xfrm>
          <a:off x="1600199" y="883739"/>
          <a:ext cx="8964387" cy="5339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8129">
                  <a:extLst>
                    <a:ext uri="{9D8B030D-6E8A-4147-A177-3AD203B41FA5}">
                      <a16:colId xmlns:a16="http://schemas.microsoft.com/office/drawing/2014/main" val="3692181376"/>
                    </a:ext>
                  </a:extLst>
                </a:gridCol>
                <a:gridCol w="2988129">
                  <a:extLst>
                    <a:ext uri="{9D8B030D-6E8A-4147-A177-3AD203B41FA5}">
                      <a16:colId xmlns:a16="http://schemas.microsoft.com/office/drawing/2014/main" val="2113599344"/>
                    </a:ext>
                  </a:extLst>
                </a:gridCol>
                <a:gridCol w="2988129">
                  <a:extLst>
                    <a:ext uri="{9D8B030D-6E8A-4147-A177-3AD203B41FA5}">
                      <a16:colId xmlns:a16="http://schemas.microsoft.com/office/drawing/2014/main" val="736999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Concession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01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because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even 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6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as soon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9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dirty="0" smtClean="0"/>
                        <a:t>while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68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just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despite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71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now 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5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77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5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13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2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4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whenever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5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332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A36725-0FFE-4856-BAC4-791643044669}"/>
              </a:ext>
            </a:extLst>
          </p:cNvPr>
          <p:cNvSpPr txBox="1"/>
          <p:nvPr/>
        </p:nvSpPr>
        <p:spPr>
          <a:xfrm>
            <a:off x="1804126" y="6275614"/>
            <a:ext cx="9824720" cy="381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Adapted </a:t>
            </a:r>
            <a:r>
              <a:rPr lang="en-AU" dirty="0"/>
              <a:t>from </a:t>
            </a:r>
            <a:r>
              <a:rPr lang="en-AU" i="1" dirty="0"/>
              <a:t>Writing Matters Developing Sentence Skills in Students of All Ages </a:t>
            </a:r>
            <a:r>
              <a:rPr lang="en-AU" dirty="0"/>
              <a:t>(William Van Cleave)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69693"/>
            <a:ext cx="9150060" cy="3139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Some types of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subordinate conjunctions 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are time, cause, and concession.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7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9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97455" y="223685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soon as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sun rose,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birds began to sing their songs.</a:t>
            </a:r>
            <a:endParaRPr dirty="0"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15867" y="303360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walked into the classroom, 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despite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being very nervous.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15867" y="371284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Since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missed the bus,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had to walk to school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867" y="1250631"/>
            <a:ext cx="6323275" cy="762661"/>
            <a:chOff x="215867" y="1250631"/>
            <a:chExt cx="6323275" cy="762661"/>
          </a:xfrm>
        </p:grpSpPr>
        <p:sp>
          <p:nvSpPr>
            <p:cNvPr id="125" name="Google Shape;125;p4"/>
            <p:cNvSpPr/>
            <p:nvPr/>
          </p:nvSpPr>
          <p:spPr>
            <a:xfrm>
              <a:off x="215867" y="1250631"/>
              <a:ext cx="574406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 smtClean="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Examples of complex sentences:</a:t>
              </a:r>
              <a:endParaRPr dirty="0"/>
            </a:p>
          </p:txBody>
        </p:sp>
        <p:pic>
          <p:nvPicPr>
            <p:cNvPr id="129" name="Google Shape;129;p4" descr="https://cdn3.vectorstock.com/i/1000x1000/77/52/yes-tick-icon-vector-22957752.jpg"/>
            <p:cNvPicPr preferRelativeResize="0"/>
            <p:nvPr/>
          </p:nvPicPr>
          <p:blipFill rotWithShape="1">
            <a:blip r:embed="rId3">
              <a:alphaModFix/>
            </a:blip>
            <a:srcRect b="10582"/>
            <a:stretch/>
          </p:blipFill>
          <p:spPr>
            <a:xfrm>
              <a:off x="5701272" y="1392203"/>
              <a:ext cx="837870" cy="621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207200" y="107957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complex sentence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8;p4"/>
          <p:cNvSpPr txBox="1"/>
          <p:nvPr/>
        </p:nvSpPr>
        <p:spPr>
          <a:xfrm>
            <a:off x="185387" y="442692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bell rang,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ran to class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all of these sentences, the independent clause is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240003" y="19283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don’t want to go to school.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451769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kids get an answer wrong too, but they don’t seem too bothered.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3338207"/>
            <a:ext cx="10627658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is an independent clause. It does not have a subordinate conjunction or a dependent clause.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70010" y="5595146"/>
            <a:ext cx="10627658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two independent clauses with a coordinating conjunction. It does not have a subordinate conjunction or a dependent clause. 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144" y="859329"/>
            <a:ext cx="4458959" cy="784725"/>
            <a:chOff x="171144" y="859329"/>
            <a:chExt cx="4458959" cy="784725"/>
          </a:xfrm>
        </p:grpSpPr>
        <p:sp>
          <p:nvSpPr>
            <p:cNvPr id="140" name="Google Shape;140;p5"/>
            <p:cNvSpPr/>
            <p:nvPr/>
          </p:nvSpPr>
          <p:spPr>
            <a:xfrm>
              <a:off x="171144" y="1020860"/>
              <a:ext cx="25926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Non-Examples:</a:t>
              </a:r>
              <a:endParaRPr dirty="0"/>
            </a:p>
          </p:txBody>
        </p:sp>
        <p:pic>
          <p:nvPicPr>
            <p:cNvPr id="145" name="Google Shape;145;p5" descr="See the source image"/>
            <p:cNvPicPr preferRelativeResize="0"/>
            <p:nvPr/>
          </p:nvPicPr>
          <p:blipFill rotWithShape="1">
            <a:blip r:embed="rId3">
              <a:alphaModFix/>
            </a:blip>
            <a:srcRect l="50750"/>
            <a:stretch/>
          </p:blipFill>
          <p:spPr>
            <a:xfrm>
              <a:off x="3772853" y="859329"/>
              <a:ext cx="857250" cy="784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141144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subordinate conjunction used in a complex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144127" y="3408935"/>
            <a:ext cx="11898193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teacher asked a question, the student raised his hand to give an answer.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3210" y="377468"/>
            <a:ext cx="7010664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dashes under the subordinate clause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45393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1800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2;p6"/>
          <p:cNvSpPr txBox="1"/>
          <p:nvPr/>
        </p:nvSpPr>
        <p:spPr>
          <a:xfrm>
            <a:off x="10221800" y="1027753"/>
            <a:ext cx="1988664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subordinate conjunction is it? Time, place, concession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49471" y="3832346"/>
            <a:ext cx="5401201" cy="211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127" y="4221510"/>
            <a:ext cx="1872452" cy="1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3149" y="3853543"/>
            <a:ext cx="5689089" cy="193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127" y="3408935"/>
            <a:ext cx="1130196" cy="4639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1059</Words>
  <Application>Microsoft Office PowerPoint</Application>
  <PresentationFormat>Widescreen</PresentationFormat>
  <Paragraphs>169</Paragraphs>
  <Slides>16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Noto Sans Symbols</vt:lpstr>
      <vt:lpstr>Century Gothic</vt:lpstr>
      <vt:lpstr>Calibri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27</cp:revision>
  <dcterms:created xsi:type="dcterms:W3CDTF">2021-08-04T08:19:39Z</dcterms:created>
  <dcterms:modified xsi:type="dcterms:W3CDTF">2023-01-24T09:25:57Z</dcterms:modified>
</cp:coreProperties>
</file>