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76" r:id="rId9"/>
    <p:sldId id="280" r:id="rId10"/>
    <p:sldId id="279" r:id="rId11"/>
    <p:sldId id="282" r:id="rId12"/>
    <p:sldId id="288" r:id="rId13"/>
    <p:sldId id="289" r:id="rId14"/>
    <p:sldId id="290" r:id="rId15"/>
    <p:sldId id="291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2D801-8461-46E0-A5C4-5CDE3257B5BB}" v="108" dt="2022-03-20T06:35:48.058"/>
    <p1510:client id="{F7B6FC60-CBE5-4813-A4D0-02E64879E54D}" v="186" dt="2022-03-07T03:53:0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MFIELD Penelope [Serpentine Primary School]" userId="S::penelope.blomfield@education.wa.edu.au::b7006e04-579e-44a5-bf8e-8daa4f3b822a" providerId="AD" clId="Web-{D4A2D801-8461-46E0-A5C4-5CDE3257B5BB}"/>
    <pc:docChg chg="modSld">
      <pc:chgData name="BLOMFIELD Penelope [Serpentine Primary School]" userId="S::penelope.blomfield@education.wa.edu.au::b7006e04-579e-44a5-bf8e-8daa4f3b822a" providerId="AD" clId="Web-{D4A2D801-8461-46E0-A5C4-5CDE3257B5BB}" dt="2022-03-20T06:35:48.058" v="83" actId="20577"/>
      <pc:docMkLst>
        <pc:docMk/>
      </pc:docMkLst>
      <pc:sldChg chg="modSp">
        <pc:chgData name="BLOMFIELD Penelope [Serpentine Primary School]" userId="S::penelope.blomfield@education.wa.edu.au::b7006e04-579e-44a5-bf8e-8daa4f3b822a" providerId="AD" clId="Web-{D4A2D801-8461-46E0-A5C4-5CDE3257B5BB}" dt="2022-03-20T06:35:48.058" v="83" actId="20577"/>
        <pc:sldMkLst>
          <pc:docMk/>
          <pc:sldMk cId="1123599357" sldId="257"/>
        </pc:sldMkLst>
        <pc:spChg chg="mod">
          <ac:chgData name="BLOMFIELD Penelope [Serpentine Primary School]" userId="S::penelope.blomfield@education.wa.edu.au::b7006e04-579e-44a5-bf8e-8daa4f3b822a" providerId="AD" clId="Web-{D4A2D801-8461-46E0-A5C4-5CDE3257B5BB}" dt="2022-03-20T06:35:48.058" v="83" actId="20577"/>
          <ac:spMkLst>
            <pc:docMk/>
            <pc:sldMk cId="1123599357" sldId="257"/>
            <ac:spMk id="3" creationId="{1D40BDE3-08CA-4B6C-9FF3-036D3F24054D}"/>
          </ac:spMkLst>
        </pc:spChg>
      </pc:sldChg>
      <pc:sldChg chg="modSp">
        <pc:chgData name="BLOMFIELD Penelope [Serpentine Primary School]" userId="S::penelope.blomfield@education.wa.edu.au::b7006e04-579e-44a5-bf8e-8daa4f3b822a" providerId="AD" clId="Web-{D4A2D801-8461-46E0-A5C4-5CDE3257B5BB}" dt="2022-03-20T06:35:47.480" v="64" actId="20577"/>
        <pc:sldMkLst>
          <pc:docMk/>
          <pc:sldMk cId="198030091" sldId="271"/>
        </pc:sldMkLst>
        <pc:spChg chg="mod">
          <ac:chgData name="BLOMFIELD Penelope [Serpentine Primary School]" userId="S::penelope.blomfield@education.wa.edu.au::b7006e04-579e-44a5-bf8e-8daa4f3b822a" providerId="AD" clId="Web-{D4A2D801-8461-46E0-A5C4-5CDE3257B5BB}" dt="2022-03-20T06:35:47.480" v="64" actId="20577"/>
          <ac:spMkLst>
            <pc:docMk/>
            <pc:sldMk cId="198030091" sldId="271"/>
            <ac:spMk id="4" creationId="{00000000-0000-0000-0000-000000000000}"/>
          </ac:spMkLst>
        </pc:spChg>
      </pc:sldChg>
    </pc:docChg>
  </pc:docChgLst>
  <pc:docChgLst>
    <pc:chgData name="BLOMFIELD Penelope [Serpentine Primary School]" userId="S::penelope.blomfield@education.wa.edu.au::b7006e04-579e-44a5-bf8e-8daa4f3b822a" providerId="AD" clId="Web-{F7B6FC60-CBE5-4813-A4D0-02E64879E54D}"/>
    <pc:docChg chg="modSld">
      <pc:chgData name="BLOMFIELD Penelope [Serpentine Primary School]" userId="S::penelope.blomfield@education.wa.edu.au::b7006e04-579e-44a5-bf8e-8daa4f3b822a" providerId="AD" clId="Web-{F7B6FC60-CBE5-4813-A4D0-02E64879E54D}" dt="2022-03-07T03:53:07.695" v="145" actId="20577"/>
      <pc:docMkLst>
        <pc:docMk/>
      </pc:docMkLst>
      <pc:sldChg chg="modSp">
        <pc:chgData name="BLOMFIELD Penelope [Serpentine Primary School]" userId="S::penelope.blomfield@education.wa.edu.au::b7006e04-579e-44a5-bf8e-8daa4f3b822a" providerId="AD" clId="Web-{F7B6FC60-CBE5-4813-A4D0-02E64879E54D}" dt="2022-03-07T03:53:07.695" v="145" actId="20577"/>
        <pc:sldMkLst>
          <pc:docMk/>
          <pc:sldMk cId="1123599357" sldId="257"/>
        </pc:sldMkLst>
        <pc:spChg chg="mod">
          <ac:chgData name="BLOMFIELD Penelope [Serpentine Primary School]" userId="S::penelope.blomfield@education.wa.edu.au::b7006e04-579e-44a5-bf8e-8daa4f3b822a" providerId="AD" clId="Web-{F7B6FC60-CBE5-4813-A4D0-02E64879E54D}" dt="2022-03-07T03:53:07.695" v="145" actId="20577"/>
          <ac:spMkLst>
            <pc:docMk/>
            <pc:sldMk cId="1123599357" sldId="257"/>
            <ac:spMk id="3" creationId="{1D40BDE3-08CA-4B6C-9FF3-036D3F24054D}"/>
          </ac:spMkLst>
        </pc:spChg>
      </pc:sldChg>
      <pc:sldChg chg="modSp">
        <pc:chgData name="BLOMFIELD Penelope [Serpentine Primary School]" userId="S::penelope.blomfield@education.wa.edu.au::b7006e04-579e-44a5-bf8e-8daa4f3b822a" providerId="AD" clId="Web-{F7B6FC60-CBE5-4813-A4D0-02E64879E54D}" dt="2022-03-07T03:53:05.054" v="119" actId="20577"/>
        <pc:sldMkLst>
          <pc:docMk/>
          <pc:sldMk cId="198030091" sldId="271"/>
        </pc:sldMkLst>
        <pc:spChg chg="mod">
          <ac:chgData name="BLOMFIELD Penelope [Serpentine Primary School]" userId="S::penelope.blomfield@education.wa.edu.au::b7006e04-579e-44a5-bf8e-8daa4f3b822a" providerId="AD" clId="Web-{F7B6FC60-CBE5-4813-A4D0-02E64879E54D}" dt="2022-03-07T03:53:05.054" v="119" actId="20577"/>
          <ac:spMkLst>
            <pc:docMk/>
            <pc:sldMk cId="198030091" sldId="271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27/07/2022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 smtClean="0"/>
              <a:t>Objective: </a:t>
            </a:r>
            <a:r>
              <a:rPr lang="en-AU" dirty="0" smtClean="0"/>
              <a:t>identify </a:t>
            </a:r>
            <a:r>
              <a:rPr lang="en-AU" dirty="0"/>
              <a:t>and define nouns </a:t>
            </a:r>
            <a:br>
              <a:rPr lang="en-AU" dirty="0"/>
            </a:br>
            <a:r>
              <a:rPr lang="en-AU" dirty="0"/>
              <a:t>and verbs. </a:t>
            </a:r>
            <a:endParaRPr lang="en-AU" b="1" dirty="0" smtClean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 smtClean="0"/>
              <a:t>Katy </a:t>
            </a:r>
            <a:r>
              <a:rPr lang="en-AU" dirty="0" err="1" smtClean="0"/>
              <a:t>Klem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373853" y="3158215"/>
            <a:ext cx="987608" cy="7923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03336" y="999066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‘slept’ the verb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4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404447" y="3158216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cat slept.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6" name="Picture 2" descr="Sleeping cat icon in cartoon style isolated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6248644" y="1184489"/>
            <a:ext cx="3968717" cy="38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64" y="154632"/>
            <a:ext cx="674079" cy="674079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867022" y="968902"/>
            <a:ext cx="973016" cy="62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0" y="615395"/>
            <a:ext cx="11845504" cy="133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latin typeface="Century Gothic" panose="020B0502020202020204" pitchFamily="34" charset="0"/>
              </a:rPr>
              <a:t>Read the sentence</a:t>
            </a:r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Circle the noun/s</a:t>
            </a:r>
          </a:p>
          <a:p>
            <a:r>
              <a:rPr lang="en-AU" sz="2400" u="sng" dirty="0" smtClean="0">
                <a:latin typeface="Century Gothic" panose="020B0502020202020204" pitchFamily="34" charset="0"/>
              </a:rPr>
              <a:t>Underline</a:t>
            </a:r>
            <a:r>
              <a:rPr lang="en-AU" sz="2400" dirty="0" smtClean="0">
                <a:latin typeface="Century Gothic" panose="020B0502020202020204" pitchFamily="34" charset="0"/>
              </a:rPr>
              <a:t> the verb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361461" y="3746377"/>
            <a:ext cx="1313894" cy="26444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09205" y="3888783"/>
            <a:ext cx="967666" cy="7187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03336" y="999066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‘ant’ a noun?</a:t>
            </a:r>
          </a:p>
        </p:txBody>
      </p:sp>
      <p:sp>
        <p:nvSpPr>
          <p:cNvPr id="9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509954" y="3859935"/>
            <a:ext cx="5196531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ant dances.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1" name="Picture 4" descr="dancing ant with smile vector cartoon Stock Vector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r="21224"/>
          <a:stretch/>
        </p:blipFill>
        <p:spPr bwMode="auto">
          <a:xfrm>
            <a:off x="5706485" y="864893"/>
            <a:ext cx="2742923" cy="43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64" y="154632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67022" y="968902"/>
            <a:ext cx="973016" cy="62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99113" y="615315"/>
            <a:ext cx="11845504" cy="133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latin typeface="Century Gothic" panose="020B0502020202020204" pitchFamily="34" charset="0"/>
              </a:rPr>
              <a:t>Read the sentence</a:t>
            </a:r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Circle the noun/s</a:t>
            </a:r>
          </a:p>
          <a:p>
            <a:r>
              <a:rPr lang="en-AU" sz="2400" u="sng" dirty="0" smtClean="0">
                <a:latin typeface="Century Gothic" panose="020B0502020202020204" pitchFamily="34" charset="0"/>
              </a:rPr>
              <a:t>Underline</a:t>
            </a:r>
            <a:r>
              <a:rPr lang="en-AU" sz="2400" dirty="0" smtClean="0">
                <a:latin typeface="Century Gothic" panose="020B0502020202020204" pitchFamily="34" charset="0"/>
              </a:rPr>
              <a:t> the verb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568269" y="4535974"/>
            <a:ext cx="1764034" cy="8734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0816" y="3471459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/>
              <a:t>Complete the worksheet independently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6635" y="4425494"/>
            <a:ext cx="3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Worksheet for printing on next slide</a:t>
            </a:r>
            <a:endParaRPr lang="en-AU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956" y="18466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53516" y="684910"/>
            <a:ext cx="1219457" cy="7972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633047" y="1841510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hen runs.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633047" y="4247669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dog jumps high.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633047" y="3065941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Tim dug in the mud.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633047" y="5446355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puppy ran very quickly.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633047" y="686787"/>
            <a:ext cx="736795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Pam sits.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2504" y="1261688"/>
            <a:ext cx="1011116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6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446" y="518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</a:t>
            </a:r>
            <a:r>
              <a:rPr lang="en-AU" sz="2800" dirty="0" smtClean="0">
                <a:latin typeface="Century Gothic" panose="020B0502020202020204" pitchFamily="34" charset="0"/>
              </a:rPr>
              <a:t>identify and </a:t>
            </a:r>
            <a:r>
              <a:rPr lang="en-AU" sz="2800" dirty="0">
                <a:latin typeface="Century Gothic" panose="020B0502020202020204" pitchFamily="34" charset="0"/>
              </a:rPr>
              <a:t>define nouns </a:t>
            </a:r>
            <a:br>
              <a:rPr lang="en-AU" sz="2800" dirty="0">
                <a:latin typeface="Century Gothic" panose="020B0502020202020204" pitchFamily="34" charset="0"/>
              </a:rPr>
            </a:br>
            <a:r>
              <a:rPr lang="en-AU" sz="2800" dirty="0">
                <a:latin typeface="Century Gothic" panose="020B0502020202020204" pitchFamily="34" charset="0"/>
              </a:rPr>
              <a:t>and verbs.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</a:t>
            </a:r>
            <a:r>
              <a:rPr lang="en-AU" sz="1400" dirty="0" smtClean="0">
                <a:latin typeface="Century Gothic" panose="020B0502020202020204" pitchFamily="34" charset="0"/>
              </a:rPr>
              <a:t>a noun?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</a:t>
            </a:r>
            <a:r>
              <a:rPr lang="en-AU" sz="1400" dirty="0" smtClean="0">
                <a:latin typeface="Century Gothic" panose="020B0502020202020204" pitchFamily="34" charset="0"/>
              </a:rPr>
              <a:t>person? Place? Thing?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 txBox="1">
            <a:spLocks/>
          </p:cNvSpPr>
          <p:nvPr/>
        </p:nvSpPr>
        <p:spPr>
          <a:xfrm>
            <a:off x="326060" y="2002675"/>
            <a:ext cx="11865940" cy="605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000" dirty="0" smtClean="0"/>
              <a:t>A noun is a person, place or thing. </a:t>
            </a:r>
            <a:endParaRPr lang="en-AU" sz="4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E18D7D-EDFB-2B48-A0A7-73F7CA08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612" y="3430944"/>
            <a:ext cx="2872478" cy="3050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FD413B-00F5-3946-A120-9F3F3D457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90" y="3430944"/>
            <a:ext cx="3050347" cy="30503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289BE9-8D17-ED41-B509-4DC248C39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634" y="3430944"/>
            <a:ext cx="2350918" cy="29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</a:t>
            </a:r>
            <a:r>
              <a:rPr lang="en-AU" sz="1400" dirty="0" smtClean="0">
                <a:latin typeface="Century Gothic" panose="020B0502020202020204" pitchFamily="34" charset="0"/>
              </a:rPr>
              <a:t>a noun?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</a:t>
            </a:r>
            <a:r>
              <a:rPr lang="en-AU" sz="1400" dirty="0" smtClean="0">
                <a:latin typeface="Century Gothic" panose="020B0502020202020204" pitchFamily="34" charset="0"/>
              </a:rPr>
              <a:t>person? Place? Thing?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 txBox="1">
            <a:spLocks/>
          </p:cNvSpPr>
          <p:nvPr/>
        </p:nvSpPr>
        <p:spPr>
          <a:xfrm>
            <a:off x="161365" y="1156318"/>
            <a:ext cx="11865940" cy="605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000" dirty="0" smtClean="0"/>
              <a:t>A </a:t>
            </a:r>
            <a:r>
              <a:rPr lang="en-AU" sz="4000" u="sng" dirty="0" smtClean="0"/>
              <a:t>noun</a:t>
            </a:r>
            <a:r>
              <a:rPr lang="en-AU" sz="4000" dirty="0" smtClean="0"/>
              <a:t> is a person, place or thing. </a:t>
            </a:r>
            <a:endParaRPr lang="en-AU" sz="4000" dirty="0"/>
          </a:p>
        </p:txBody>
      </p:sp>
      <p:sp>
        <p:nvSpPr>
          <p:cNvPr id="15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3200400" y="2598640"/>
            <a:ext cx="5196531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</a:t>
            </a:r>
            <a:r>
              <a:rPr lang="en-AU" sz="4000" u="sng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girl</a:t>
            </a: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AU" sz="4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smiles.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33;p3">
            <a:extLst>
              <a:ext uri="{FF2B5EF4-FFF2-40B4-BE49-F238E27FC236}">
                <a16:creationId xmlns:a16="http://schemas.microsoft.com/office/drawing/2014/main" id="{CB281ADF-DFCC-E645-83A9-381890C6D9A9}"/>
              </a:ext>
            </a:extLst>
          </p:cNvPr>
          <p:cNvSpPr txBox="1"/>
          <p:nvPr/>
        </p:nvSpPr>
        <p:spPr>
          <a:xfrm>
            <a:off x="3162300" y="3794968"/>
            <a:ext cx="7178488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</a:t>
            </a:r>
            <a:r>
              <a:rPr lang="en-AU" sz="4000" u="sng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cat</a:t>
            </a: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AU" sz="4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jumps high. 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811A53-62B7-7C48-BEA1-F94D6F241C4A}"/>
              </a:ext>
            </a:extLst>
          </p:cNvPr>
          <p:cNvSpPr/>
          <p:nvPr/>
        </p:nvSpPr>
        <p:spPr>
          <a:xfrm>
            <a:off x="914400" y="2604990"/>
            <a:ext cx="1001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g</a:t>
            </a:r>
            <a:r>
              <a:rPr lang="en-AU" sz="4000" b="1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irl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9FCBF-4B3E-9B40-98F3-5CCA8723C214}"/>
              </a:ext>
            </a:extLst>
          </p:cNvPr>
          <p:cNvSpPr/>
          <p:nvPr/>
        </p:nvSpPr>
        <p:spPr>
          <a:xfrm>
            <a:off x="914400" y="3713205"/>
            <a:ext cx="962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cat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" descr="Cute girl cartoon presenting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8442122" y="2026059"/>
            <a:ext cx="1056341" cy="15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 beautiful cat jumping vector illustration 3340872 Vector Art at Vecteezy">
            <a:extLst>
              <a:ext uri="{FF2B5EF4-FFF2-40B4-BE49-F238E27FC236}">
                <a16:creationId xmlns:a16="http://schemas.microsoft.com/office/drawing/2014/main" id="{0533D392-89DE-D24E-803E-8CB0484D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66" y="3224580"/>
            <a:ext cx="1759953" cy="25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1756" y="180476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pic>
        <p:nvPicPr>
          <p:cNvPr id="2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225222" y="2563711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250852" y="4057003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A96E27E-E75B-9D4E-B093-B0AEC0F7F6FF}"/>
              </a:ext>
            </a:extLst>
          </p:cNvPr>
          <p:cNvSpPr/>
          <p:nvPr/>
        </p:nvSpPr>
        <p:spPr>
          <a:xfrm>
            <a:off x="685800" y="5140506"/>
            <a:ext cx="8786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Not </a:t>
            </a:r>
            <a:r>
              <a:rPr lang="en-AU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nouns (in these sentences): smiles, jumps.</a:t>
            </a:r>
            <a:endParaRPr lang="en-AU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156318"/>
            <a:ext cx="11865940" cy="605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000" dirty="0" smtClean="0"/>
              <a:t>A </a:t>
            </a:r>
            <a:r>
              <a:rPr lang="en-AU" sz="4000" u="sng" dirty="0" smtClean="0"/>
              <a:t>verb</a:t>
            </a:r>
            <a:r>
              <a:rPr lang="en-AU" sz="4000" dirty="0" smtClean="0"/>
              <a:t> is an action word. </a:t>
            </a:r>
            <a:endParaRPr lang="en-AU" sz="4000" dirty="0"/>
          </a:p>
        </p:txBody>
      </p:sp>
      <p:sp>
        <p:nvSpPr>
          <p:cNvPr id="4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3200400" y="2598640"/>
            <a:ext cx="5196531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The boy </a:t>
            </a:r>
            <a:r>
              <a:rPr lang="en-AU" sz="4000" u="sng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reads</a:t>
            </a: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3;p3">
            <a:extLst>
              <a:ext uri="{FF2B5EF4-FFF2-40B4-BE49-F238E27FC236}">
                <a16:creationId xmlns:a16="http://schemas.microsoft.com/office/drawing/2014/main" id="{CB281ADF-DFCC-E645-83A9-381890C6D9A9}"/>
              </a:ext>
            </a:extLst>
          </p:cNvPr>
          <p:cNvSpPr txBox="1"/>
          <p:nvPr/>
        </p:nvSpPr>
        <p:spPr>
          <a:xfrm>
            <a:off x="3162300" y="3794968"/>
            <a:ext cx="7178488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John </a:t>
            </a:r>
            <a:r>
              <a:rPr lang="en-AU" sz="4000" u="sng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skips.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11A53-62B7-7C48-BEA1-F94D6F241C4A}"/>
              </a:ext>
            </a:extLst>
          </p:cNvPr>
          <p:cNvSpPr/>
          <p:nvPr/>
        </p:nvSpPr>
        <p:spPr>
          <a:xfrm>
            <a:off x="914400" y="2604990"/>
            <a:ext cx="1603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reads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9FCBF-4B3E-9B40-98F3-5CCA8723C214}"/>
              </a:ext>
            </a:extLst>
          </p:cNvPr>
          <p:cNvSpPr/>
          <p:nvPr/>
        </p:nvSpPr>
        <p:spPr>
          <a:xfrm>
            <a:off x="914400" y="3713205"/>
            <a:ext cx="1479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skips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96E27E-E75B-9D4E-B093-B0AEC0F7F6FF}"/>
              </a:ext>
            </a:extLst>
          </p:cNvPr>
          <p:cNvSpPr/>
          <p:nvPr/>
        </p:nvSpPr>
        <p:spPr>
          <a:xfrm>
            <a:off x="685800" y="5140506"/>
            <a:ext cx="41819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Not </a:t>
            </a:r>
            <a:r>
              <a:rPr lang="en-AU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verbs: boy, John </a:t>
            </a:r>
            <a:endParaRPr lang="en-AU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Little Happy Kid Skipping Rope Stock Vector - Illustration of kindergarten,  girls: 1665086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81" y="3467364"/>
            <a:ext cx="2994982" cy="29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oung boy cartoon reading book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 bwMode="auto">
          <a:xfrm>
            <a:off x="8187262" y="605552"/>
            <a:ext cx="1784561" cy="25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756" y="180476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</a:t>
            </a:r>
            <a:r>
              <a:rPr lang="en-AU" sz="1400" dirty="0" smtClean="0">
                <a:latin typeface="Century Gothic" panose="020B0502020202020204" pitchFamily="34" charset="0"/>
              </a:rPr>
              <a:t>a noun?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</a:t>
            </a:r>
            <a:r>
              <a:rPr lang="en-AU" sz="1400" dirty="0" smtClean="0">
                <a:latin typeface="Century Gothic" panose="020B0502020202020204" pitchFamily="34" charset="0"/>
              </a:rPr>
              <a:t>person? Place? Thing?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2C6379-2C0E-4F34-8CB8-98AAFFDD7090}"/>
              </a:ext>
            </a:extLst>
          </p:cNvPr>
          <p:cNvSpPr txBox="1"/>
          <p:nvPr/>
        </p:nvSpPr>
        <p:spPr>
          <a:xfrm>
            <a:off x="2006844" y="1385971"/>
            <a:ext cx="77438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Generate </a:t>
            </a:r>
            <a:r>
              <a:rPr lang="en-US" sz="49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Verb 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5EAEE86-B8E2-4375-BDFD-9EC2E895118A}"/>
              </a:ext>
            </a:extLst>
          </p:cNvPr>
          <p:cNvSpPr/>
          <p:nvPr/>
        </p:nvSpPr>
        <p:spPr>
          <a:xfrm>
            <a:off x="1770226" y="2505809"/>
            <a:ext cx="4933562" cy="31124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Century Gothic" panose="020B0502020202020204" pitchFamily="34" charset="0"/>
              </a:rPr>
              <a:t>Here is my V for verb. </a:t>
            </a:r>
          </a:p>
          <a:p>
            <a:pPr algn="ctr"/>
            <a:r>
              <a:rPr lang="en-US" sz="3375" dirty="0">
                <a:latin typeface="Century Gothic" panose="020B0502020202020204" pitchFamily="34" charset="0"/>
              </a:rPr>
              <a:t>Show me your V for Verb. </a:t>
            </a:r>
          </a:p>
          <a:p>
            <a:pPr algn="ctr"/>
            <a:r>
              <a:rPr lang="en-US" sz="3375" dirty="0">
                <a:latin typeface="Century Gothic" panose="020B0502020202020204" pitchFamily="34" charset="0"/>
              </a:rPr>
              <a:t>What can it do</a:t>
            </a:r>
            <a:r>
              <a:rPr lang="en-US" sz="3375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sz="3375" dirty="0" smtClean="0">
                <a:latin typeface="Century Gothic" panose="020B0502020202020204" pitchFamily="34" charset="0"/>
              </a:rPr>
              <a:t>Put it in </a:t>
            </a:r>
            <a:r>
              <a:rPr lang="en-US" sz="3375" smtClean="0">
                <a:latin typeface="Century Gothic" panose="020B0502020202020204" pitchFamily="34" charset="0"/>
              </a:rPr>
              <a:t>a sentence.</a:t>
            </a:r>
            <a:endParaRPr lang="en-US" sz="3375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ED8155-301B-4ED2-8086-05C9F732D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31" y="2347547"/>
            <a:ext cx="190023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4132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Hinge-Point Question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E569AAF2-561F-F74C-937A-4FF80DD2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90" y="2997486"/>
            <a:ext cx="1629340" cy="16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acher Cartoon Blackboard - Cartoon Transparent Background Teacher Clipart,  HD Png Download - kindpng">
            <a:extLst>
              <a:ext uri="{FF2B5EF4-FFF2-40B4-BE49-F238E27FC236}">
                <a16:creationId xmlns:a16="http://schemas.microsoft.com/office/drawing/2014/main" id="{29E37CA4-94D0-2C49-89A1-29136F19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81" y="2814948"/>
            <a:ext cx="1966720" cy="199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school boy walking cartoon design isolated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76650" y="2440664"/>
            <a:ext cx="2721442" cy="26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ome Clip Art Home Clipart Png - Clip Art Library">
            <a:extLst>
              <a:ext uri="{FF2B5EF4-FFF2-40B4-BE49-F238E27FC236}">
                <a16:creationId xmlns:a16="http://schemas.microsoft.com/office/drawing/2014/main" id="{D08C0711-16E1-8340-A661-30415AFD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80" y="2541412"/>
            <a:ext cx="2420058" cy="24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46914" y="4809364"/>
            <a:ext cx="1303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v</a:t>
            </a:r>
          </a:p>
          <a:p>
            <a:pPr algn="ctr"/>
            <a:r>
              <a:rPr lang="en-AU" sz="3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verb</a:t>
            </a:r>
            <a:endParaRPr lang="en-AU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2368" y="4741753"/>
            <a:ext cx="1303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</a:t>
            </a:r>
          </a:p>
          <a:p>
            <a:pPr algn="ctr"/>
            <a:r>
              <a:rPr lang="en-AU" sz="3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noun</a:t>
            </a:r>
            <a:endParaRPr lang="en-AU" sz="3000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4837" y="4741753"/>
            <a:ext cx="1303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</a:t>
            </a:r>
          </a:p>
          <a:p>
            <a:pPr algn="ctr"/>
            <a:r>
              <a:rPr lang="en-AU" sz="3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noun</a:t>
            </a:r>
            <a:endParaRPr lang="en-AU" sz="3000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75850" y="4741753"/>
            <a:ext cx="1303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</a:t>
            </a:r>
          </a:p>
          <a:p>
            <a:pPr algn="ctr"/>
            <a:r>
              <a:rPr lang="en-AU" sz="3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noun</a:t>
            </a:r>
            <a:endParaRPr lang="en-AU" sz="30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3336" y="999066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Are these nouns or verbs? Write an ‘n’ or ‘v’ on your whiteboard.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You might be asked to explain why. 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1364" y="154632"/>
            <a:ext cx="674079" cy="674079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0085" y="5938918"/>
            <a:ext cx="183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boy </a:t>
            </a:r>
            <a:r>
              <a:rPr lang="en-AU" b="1" u="sng" dirty="0" smtClean="0">
                <a:latin typeface="Century Gothic" panose="020B0502020202020204" pitchFamily="34" charset="0"/>
              </a:rPr>
              <a:t>walks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97763" y="6103048"/>
            <a:ext cx="264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</a:t>
            </a:r>
            <a:r>
              <a:rPr lang="en-AU" b="1" u="sng" dirty="0" smtClean="0">
                <a:latin typeface="Century Gothic" panose="020B0502020202020204" pitchFamily="34" charset="0"/>
              </a:rPr>
              <a:t>house </a:t>
            </a:r>
            <a:r>
              <a:rPr lang="en-AU" dirty="0" smtClean="0">
                <a:latin typeface="Century Gothic" panose="020B0502020202020204" pitchFamily="34" charset="0"/>
              </a:rPr>
              <a:t>is small.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09969" y="5938918"/>
            <a:ext cx="264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</a:t>
            </a:r>
            <a:r>
              <a:rPr lang="en-AU" b="1" u="sng" dirty="0" smtClean="0">
                <a:latin typeface="Century Gothic" panose="020B0502020202020204" pitchFamily="34" charset="0"/>
              </a:rPr>
              <a:t>teacher</a:t>
            </a:r>
            <a:r>
              <a:rPr lang="en-AU" dirty="0" smtClean="0">
                <a:latin typeface="Century Gothic" panose="020B0502020202020204" pitchFamily="34" charset="0"/>
              </a:rPr>
              <a:t> is talking.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75802" y="6107065"/>
            <a:ext cx="264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</a:t>
            </a:r>
            <a:r>
              <a:rPr lang="en-AU" b="1" u="sng" dirty="0" smtClean="0">
                <a:latin typeface="Century Gothic" panose="020B0502020202020204" pitchFamily="34" charset="0"/>
              </a:rPr>
              <a:t>ball</a:t>
            </a:r>
            <a:r>
              <a:rPr lang="en-AU" dirty="0" smtClean="0">
                <a:latin typeface="Century Gothic" panose="020B0502020202020204" pitchFamily="34" charset="0"/>
              </a:rPr>
              <a:t> is ove</a:t>
            </a:r>
            <a:r>
              <a:rPr lang="en-AU" dirty="0" smtClean="0">
                <a:latin typeface="Century Gothic" panose="020B0502020202020204" pitchFamily="34" charset="0"/>
              </a:rPr>
              <a:t>r there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285" y="2199053"/>
            <a:ext cx="183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u="sng" dirty="0" smtClean="0">
                <a:latin typeface="Century Gothic" panose="020B0502020202020204" pitchFamily="34" charset="0"/>
              </a:rPr>
              <a:t>walks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52976" y="2218685"/>
            <a:ext cx="183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u="sng" dirty="0" smtClean="0">
                <a:latin typeface="Century Gothic" panose="020B0502020202020204" pitchFamily="34" charset="0"/>
              </a:rPr>
              <a:t>teacher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06569" y="2199053"/>
            <a:ext cx="183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u="sng" dirty="0" smtClean="0">
                <a:latin typeface="Century Gothic" panose="020B0502020202020204" pitchFamily="34" charset="0"/>
              </a:rPr>
              <a:t>ball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08251" y="2189331"/>
            <a:ext cx="183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u="sng" dirty="0" smtClean="0">
                <a:latin typeface="Century Gothic" panose="020B0502020202020204" pitchFamily="34" charset="0"/>
              </a:rPr>
              <a:t>house</a:t>
            </a: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608577" y="3642708"/>
            <a:ext cx="2522715" cy="62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678894" y="3745722"/>
            <a:ext cx="973016" cy="62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067" y="106095"/>
            <a:ext cx="693813" cy="679158"/>
          </a:xfrm>
          <a:prstGeom prst="rect">
            <a:avLst/>
          </a:prstGeom>
        </p:spPr>
      </p:pic>
      <p:sp>
        <p:nvSpPr>
          <p:cNvPr id="26" name="Google Shape;433;p3">
            <a:extLst>
              <a:ext uri="{FF2B5EF4-FFF2-40B4-BE49-F238E27FC236}">
                <a16:creationId xmlns:a16="http://schemas.microsoft.com/office/drawing/2014/main" id="{D137CAB0-8B1A-C747-BFC7-8C4ECE9FEDF3}"/>
              </a:ext>
            </a:extLst>
          </p:cNvPr>
          <p:cNvSpPr txBox="1"/>
          <p:nvPr/>
        </p:nvSpPr>
        <p:spPr>
          <a:xfrm>
            <a:off x="611262" y="3682852"/>
            <a:ext cx="5196531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7200"/>
            </a:pPr>
            <a:r>
              <a:rPr lang="en-AU" sz="4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Tom ate chocolate. </a:t>
            </a:r>
            <a:endParaRPr sz="4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9" name="Picture 6" descr="Kid Eating Chocolate Stock Illustrations – 434 Kid Eating Chocolate Stock  Illustrations, Vectors &amp;amp; Clipart - Dreams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2"/>
          <a:stretch/>
        </p:blipFill>
        <p:spPr bwMode="auto">
          <a:xfrm>
            <a:off x="6484295" y="3566331"/>
            <a:ext cx="2328011" cy="25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203336" y="99906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chocolate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did I circle the word ‘ate’ in this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67022" y="968902"/>
            <a:ext cx="973016" cy="627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97655" y="615315"/>
            <a:ext cx="11845504" cy="133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latin typeface="Century Gothic" panose="020B0502020202020204" pitchFamily="34" charset="0"/>
              </a:rPr>
              <a:t>Read the sentence</a:t>
            </a:r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Circle the noun/s</a:t>
            </a:r>
          </a:p>
          <a:p>
            <a:r>
              <a:rPr lang="en-AU" sz="2400" u="sng" dirty="0" smtClean="0">
                <a:latin typeface="Century Gothic" panose="020B0502020202020204" pitchFamily="34" charset="0"/>
              </a:rPr>
              <a:t>Underline</a:t>
            </a:r>
            <a:r>
              <a:rPr lang="en-AU" sz="2400" dirty="0" smtClean="0">
                <a:latin typeface="Century Gothic" panose="020B0502020202020204" pitchFamily="34" charset="0"/>
              </a:rPr>
              <a:t> the verb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65564" y="4367625"/>
            <a:ext cx="743013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2" ma:contentTypeDescription="Create a new document." ma:contentTypeScope="" ma:versionID="cd3320148725b1d953345736744cfe00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0ee64691310db46806cd16fef7c7542f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1A4499-C69B-48D0-A7A2-9FFAD5C24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E149B4-E73A-42B7-8B6E-60012B41832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4868d3f-3561-4f57-b9f9-c46efd9639cd"/>
    <ds:schemaRef ds:uri="http://purl.org/dc/elements/1.1/"/>
    <ds:schemaRef ds:uri="http://schemas.microsoft.com/office/2006/metadata/properties"/>
    <ds:schemaRef ds:uri="532a6e8c-83fa-4c02-9cfa-63140715af0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413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65</cp:revision>
  <dcterms:created xsi:type="dcterms:W3CDTF">2021-08-04T08:19:39Z</dcterms:created>
  <dcterms:modified xsi:type="dcterms:W3CDTF">2022-07-26T22:35:11Z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