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258" r:id="rId6"/>
    <p:sldId id="271" r:id="rId7"/>
    <p:sldId id="285" r:id="rId8"/>
    <p:sldId id="260" r:id="rId9"/>
    <p:sldId id="276" r:id="rId10"/>
    <p:sldId id="275" r:id="rId11"/>
    <p:sldId id="274" r:id="rId12"/>
    <p:sldId id="277" r:id="rId13"/>
    <p:sldId id="280" r:id="rId14"/>
    <p:sldId id="281" r:id="rId15"/>
    <p:sldId id="278" r:id="rId16"/>
    <p:sldId id="279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IEVRE Stephanie [Serpentine Primary School]" initials="LLS[PS" lastIdx="1" clrIdx="0">
    <p:extLst>
      <p:ext uri="{19B8F6BF-5375-455C-9EA6-DF929625EA0E}">
        <p15:presenceInfo xmlns:p15="http://schemas.microsoft.com/office/powerpoint/2012/main" userId="S-1-5-21-194833253-278120061-246367864-661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1B7DA-EDFE-4AE3-8968-AC46E5000F5A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F404F-D2B1-4DA3-9355-0229AC3BED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528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155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370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704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9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98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57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795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22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317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85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Segoe UI Symbol" panose="020B0502040204020203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6C95-7A35-4979-9454-D437C8FA05D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1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19/07/2022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20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Foundation</a:t>
            </a:r>
          </a:p>
          <a:p>
            <a:pPr algn="l"/>
            <a:endParaRPr lang="en-AU" dirty="0"/>
          </a:p>
          <a:p>
            <a:pPr algn="l"/>
            <a:r>
              <a:rPr lang="en-AU" b="1" dirty="0">
                <a:latin typeface="Century Gothic"/>
              </a:rPr>
              <a:t>Term</a:t>
            </a:r>
            <a:r>
              <a:rPr lang="en-AU" b="1" dirty="0" smtClean="0">
                <a:latin typeface="Century Gothic"/>
              </a:rPr>
              <a:t>: </a:t>
            </a:r>
            <a:r>
              <a:rPr lang="en-AU" dirty="0" smtClean="0">
                <a:latin typeface="Century Gothic"/>
              </a:rPr>
              <a:t>1</a:t>
            </a:r>
            <a:endParaRPr lang="en-AU" dirty="0">
              <a:latin typeface="Century Gothic"/>
            </a:endParaRP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Identify the noun/s in a sentence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Jasmyn </a:t>
            </a:r>
            <a:r>
              <a:rPr lang="en-AU" dirty="0" smtClean="0"/>
              <a:t>Hall &amp; Stephanie </a:t>
            </a:r>
            <a:r>
              <a:rPr lang="en-AU" smtClean="0"/>
              <a:t>Le Lievre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16FB464-DD89-7A4C-8A21-C008B8655665}"/>
              </a:ext>
            </a:extLst>
          </p:cNvPr>
          <p:cNvSpPr/>
          <p:nvPr/>
        </p:nvSpPr>
        <p:spPr>
          <a:xfrm>
            <a:off x="3419131" y="5024399"/>
            <a:ext cx="5353737" cy="58477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  <a:ea typeface="Segoe UI Symbol"/>
              </a:rPr>
              <a:t>The horse is on the farm.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1364" y="566057"/>
            <a:ext cx="8858464" cy="5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Let’s say a sentence to tell what is happening in this picture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Identify the nouns in the sentence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65587-C196-0BF3-BE9B-798A003A3C29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this is a noun?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9E02D6-A670-4DB7-9E75-53A33CEB4567}"/>
              </a:ext>
            </a:extLst>
          </p:cNvPr>
          <p:cNvSpPr/>
          <p:nvPr/>
        </p:nvSpPr>
        <p:spPr>
          <a:xfrm>
            <a:off x="4164037" y="5024399"/>
            <a:ext cx="1249792" cy="701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artoon brown horse in the farm Royalty Free Vector Image">
            <a:extLst>
              <a:ext uri="{FF2B5EF4-FFF2-40B4-BE49-F238E27FC236}">
                <a16:creationId xmlns:a16="http://schemas.microsoft.com/office/drawing/2014/main" id="{204C1437-E6F4-F116-F04C-026F2E585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>
            <a:off x="4164037" y="1801494"/>
            <a:ext cx="3715657" cy="250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F2AD85D-EF18-CB41-1F57-AD79873E70DB}"/>
              </a:ext>
            </a:extLst>
          </p:cNvPr>
          <p:cNvSpPr/>
          <p:nvPr/>
        </p:nvSpPr>
        <p:spPr>
          <a:xfrm>
            <a:off x="7132208" y="4997189"/>
            <a:ext cx="1249792" cy="701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60" y="60350"/>
            <a:ext cx="671832" cy="67183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85" y="76830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827" y="60350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054" y="60350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16FB464-DD89-7A4C-8A21-C008B8655665}"/>
              </a:ext>
            </a:extLst>
          </p:cNvPr>
          <p:cNvSpPr/>
          <p:nvPr/>
        </p:nvSpPr>
        <p:spPr>
          <a:xfrm>
            <a:off x="2341258" y="4997189"/>
            <a:ext cx="7840681" cy="58477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  <a:ea typeface="Segoe UI Symbol"/>
              </a:rPr>
              <a:t>The kids are playing in the playground.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1364" y="566057"/>
            <a:ext cx="8858464" cy="5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Let’s say a sentence to tell what is happening in this picture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Identify the nouns in the sentence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65587-C196-0BF3-BE9B-798A003A3C29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this is a noun?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9E02D6-A670-4DB7-9E75-53A33CEB4567}"/>
              </a:ext>
            </a:extLst>
          </p:cNvPr>
          <p:cNvSpPr/>
          <p:nvPr/>
        </p:nvSpPr>
        <p:spPr>
          <a:xfrm>
            <a:off x="2975554" y="4939000"/>
            <a:ext cx="1061253" cy="701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2AD85D-EF18-CB41-1F57-AD79873E70DB}"/>
              </a:ext>
            </a:extLst>
          </p:cNvPr>
          <p:cNvSpPr/>
          <p:nvPr/>
        </p:nvSpPr>
        <p:spPr>
          <a:xfrm>
            <a:off x="7530294" y="4939000"/>
            <a:ext cx="2949020" cy="701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Kids playing on playground Royalty Free Vector Image">
            <a:extLst>
              <a:ext uri="{FF2B5EF4-FFF2-40B4-BE49-F238E27FC236}">
                <a16:creationId xmlns:a16="http://schemas.microsoft.com/office/drawing/2014/main" id="{CBB2D1EA-5E64-3947-A004-FD20AD002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4"/>
          <a:stretch/>
        </p:blipFill>
        <p:spPr bwMode="auto">
          <a:xfrm>
            <a:off x="4036807" y="1833601"/>
            <a:ext cx="4118383" cy="280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60" y="60350"/>
            <a:ext cx="671832" cy="67183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85" y="76830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827" y="60350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054" y="60350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16FB464-DD89-7A4C-8A21-C008B8655665}"/>
              </a:ext>
            </a:extLst>
          </p:cNvPr>
          <p:cNvSpPr/>
          <p:nvPr/>
        </p:nvSpPr>
        <p:spPr>
          <a:xfrm>
            <a:off x="3419131" y="5024399"/>
            <a:ext cx="5353737" cy="58477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  <a:ea typeface="Segoe UI Symbol"/>
              </a:rPr>
              <a:t>The car is </a:t>
            </a:r>
            <a:r>
              <a:rPr lang="en-AU" sz="3200" b="1" dirty="0" smtClean="0">
                <a:latin typeface="Century Gothic" panose="020B0502020202020204" pitchFamily="34" charset="0"/>
                <a:ea typeface="Segoe UI Symbol"/>
              </a:rPr>
              <a:t>getting washed. </a:t>
            </a:r>
            <a:endParaRPr lang="en-AU" sz="3200" b="1" dirty="0">
              <a:latin typeface="Century Gothic" panose="020B0502020202020204" pitchFamily="34" charset="0"/>
              <a:ea typeface="Segoe UI Symbo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1364" y="566057"/>
            <a:ext cx="8858464" cy="5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Let’s say a sentence to tell what is happening in this picture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Identify the noun in the sentence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65587-C196-0BF3-BE9B-798A003A3C29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this is a noun?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9E02D6-A670-4DB7-9E75-53A33CEB4567}"/>
              </a:ext>
            </a:extLst>
          </p:cNvPr>
          <p:cNvSpPr/>
          <p:nvPr/>
        </p:nvSpPr>
        <p:spPr>
          <a:xfrm>
            <a:off x="4164037" y="5024399"/>
            <a:ext cx="930477" cy="701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pring Cleaning: Have You Cleaned Your Car Lately? A Girls Guide to Cars">
            <a:extLst>
              <a:ext uri="{FF2B5EF4-FFF2-40B4-BE49-F238E27FC236}">
                <a16:creationId xmlns:a16="http://schemas.microsoft.com/office/drawing/2014/main" id="{779E867C-6663-C550-8B2C-5794276E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21" y="1978744"/>
            <a:ext cx="4731158" cy="24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60" y="60350"/>
            <a:ext cx="671832" cy="67183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85" y="76830"/>
            <a:ext cx="693813" cy="67915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827" y="60350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054" y="60350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16FB464-DD89-7A4C-8A21-C008B8655665}"/>
              </a:ext>
            </a:extLst>
          </p:cNvPr>
          <p:cNvSpPr/>
          <p:nvPr/>
        </p:nvSpPr>
        <p:spPr>
          <a:xfrm>
            <a:off x="3419131" y="5024399"/>
            <a:ext cx="6450583" cy="58477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  <a:ea typeface="Segoe UI Symbol"/>
              </a:rPr>
              <a:t>The girl is holding an umbrella.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1364" y="566057"/>
            <a:ext cx="8858464" cy="5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Let’s say a sentence to tell what is happening in this picture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Identify the nouns in the sentence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65587-C196-0BF3-BE9B-798A003A3C29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this is a noun?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9E02D6-A670-4DB7-9E75-53A33CEB4567}"/>
              </a:ext>
            </a:extLst>
          </p:cNvPr>
          <p:cNvSpPr/>
          <p:nvPr/>
        </p:nvSpPr>
        <p:spPr>
          <a:xfrm>
            <a:off x="4164037" y="5024399"/>
            <a:ext cx="930477" cy="701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Little Girl Holding A Big Umbrella Isolated On White Background Stock  Photo, Picture And Royalty Free Image. Image 15454087.">
            <a:extLst>
              <a:ext uri="{FF2B5EF4-FFF2-40B4-BE49-F238E27FC236}">
                <a16:creationId xmlns:a16="http://schemas.microsoft.com/office/drawing/2014/main" id="{E2262173-BAE9-3CC9-59E7-4102C985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1547071"/>
            <a:ext cx="2236560" cy="33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FD861E9-3AE0-8401-5DEA-FAB0C9E1BFAA}"/>
              </a:ext>
            </a:extLst>
          </p:cNvPr>
          <p:cNvSpPr/>
          <p:nvPr/>
        </p:nvSpPr>
        <p:spPr>
          <a:xfrm>
            <a:off x="7480552" y="4966210"/>
            <a:ext cx="2273048" cy="701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60" y="60350"/>
            <a:ext cx="671832" cy="67183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85" y="76830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827" y="60350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054" y="60350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32" y="71803"/>
            <a:ext cx="671832" cy="6718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" y="-1"/>
            <a:ext cx="382306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1364" y="566057"/>
            <a:ext cx="8858464" cy="5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Sort the nouns into person, animal, place, thing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Name the nouns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65587-C196-0BF3-BE9B-798A003A3C29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this is a noun?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6B2AB74-B46C-2F8D-7840-CA4CE79D3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57156"/>
              </p:ext>
            </p:extLst>
          </p:nvPr>
        </p:nvGraphicFramePr>
        <p:xfrm>
          <a:off x="377371" y="1617617"/>
          <a:ext cx="7316500" cy="55261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9125">
                  <a:extLst>
                    <a:ext uri="{9D8B030D-6E8A-4147-A177-3AD203B41FA5}">
                      <a16:colId xmlns:a16="http://schemas.microsoft.com/office/drawing/2014/main" val="1559562414"/>
                    </a:ext>
                  </a:extLst>
                </a:gridCol>
                <a:gridCol w="1829125">
                  <a:extLst>
                    <a:ext uri="{9D8B030D-6E8A-4147-A177-3AD203B41FA5}">
                      <a16:colId xmlns:a16="http://schemas.microsoft.com/office/drawing/2014/main" val="3208643497"/>
                    </a:ext>
                  </a:extLst>
                </a:gridCol>
                <a:gridCol w="1829125">
                  <a:extLst>
                    <a:ext uri="{9D8B030D-6E8A-4147-A177-3AD203B41FA5}">
                      <a16:colId xmlns:a16="http://schemas.microsoft.com/office/drawing/2014/main" val="3553237072"/>
                    </a:ext>
                  </a:extLst>
                </a:gridCol>
                <a:gridCol w="1829125">
                  <a:extLst>
                    <a:ext uri="{9D8B030D-6E8A-4147-A177-3AD203B41FA5}">
                      <a16:colId xmlns:a16="http://schemas.microsoft.com/office/drawing/2014/main" val="206202185"/>
                    </a:ext>
                  </a:extLst>
                </a:gridCol>
              </a:tblGrid>
              <a:tr h="1045631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Person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Thing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246123"/>
                  </a:ext>
                </a:extLst>
              </a:tr>
              <a:tr h="4194753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749102"/>
                  </a:ext>
                </a:extLst>
              </a:tr>
            </a:tbl>
          </a:graphicData>
        </a:graphic>
      </p:graphicFrame>
      <p:pic>
        <p:nvPicPr>
          <p:cNvPr id="9218" name="Picture 2" descr="Are Boys Being Left Behind? | ParentMap">
            <a:extLst>
              <a:ext uri="{FF2B5EF4-FFF2-40B4-BE49-F238E27FC236}">
                <a16:creationId xmlns:a16="http://schemas.microsoft.com/office/drawing/2014/main" id="{9E974DCE-872E-F8EF-AE19-FD8C929C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36" y="2393539"/>
            <a:ext cx="1293469" cy="182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A wing and a prayer: is there hope for Britain's loneliest bat? |  Endangered species | The Guardian">
            <a:extLst>
              <a:ext uri="{FF2B5EF4-FFF2-40B4-BE49-F238E27FC236}">
                <a16:creationId xmlns:a16="http://schemas.microsoft.com/office/drawing/2014/main" id="{F6CDAAA3-C905-F319-73B7-6A6187A21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11" y="2047373"/>
            <a:ext cx="1302847" cy="130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Red white and blue the colours of Circus Vgeas and its big top circus tent  Stock Photo - Alamy">
            <a:extLst>
              <a:ext uri="{FF2B5EF4-FFF2-40B4-BE49-F238E27FC236}">
                <a16:creationId xmlns:a16="http://schemas.microsoft.com/office/drawing/2014/main" id="{B923508E-F92E-B87A-157F-CEC9BF620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0"/>
          <a:stretch/>
        </p:blipFill>
        <p:spPr bwMode="auto">
          <a:xfrm>
            <a:off x="10041387" y="4951198"/>
            <a:ext cx="1875549" cy="11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Green Buildings Principles">
            <a:extLst>
              <a:ext uri="{FF2B5EF4-FFF2-40B4-BE49-F238E27FC236}">
                <a16:creationId xmlns:a16="http://schemas.microsoft.com/office/drawing/2014/main" id="{97D993AF-6921-75DE-8829-9E5E6518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618" y="2320199"/>
            <a:ext cx="1629560" cy="10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SnapDragon® - New York Apple Association">
            <a:extLst>
              <a:ext uri="{FF2B5EF4-FFF2-40B4-BE49-F238E27FC236}">
                <a16:creationId xmlns:a16="http://schemas.microsoft.com/office/drawing/2014/main" id="{DBE18CBC-E648-DA84-819F-307170FC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32" y="2392501"/>
            <a:ext cx="1665449" cy="13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" y="2048148"/>
            <a:ext cx="639656" cy="6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79" y="2043243"/>
            <a:ext cx="676812" cy="6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15106" r="21002"/>
          <a:stretch/>
        </p:blipFill>
        <p:spPr bwMode="auto">
          <a:xfrm>
            <a:off x="4694456" y="1960191"/>
            <a:ext cx="642597" cy="7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48" y="2008706"/>
            <a:ext cx="514593" cy="7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We need to change the way we teach maths | The Australian">
            <a:extLst>
              <a:ext uri="{FF2B5EF4-FFF2-40B4-BE49-F238E27FC236}">
                <a16:creationId xmlns:a16="http://schemas.microsoft.com/office/drawing/2014/main" id="{84D5D1A8-B576-9D83-8889-10CC8C24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71" y="5296422"/>
            <a:ext cx="2084787" cy="15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irl - Wikipedia">
            <a:extLst>
              <a:ext uri="{FF2B5EF4-FFF2-40B4-BE49-F238E27FC236}">
                <a16:creationId xmlns:a16="http://schemas.microsoft.com/office/drawing/2014/main" id="{9F9CD061-6ADB-DECF-77D0-0CF0C0930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657" y="5077646"/>
            <a:ext cx="1250399" cy="166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When Were Watches Invented? – Jack Mason">
            <a:extLst>
              <a:ext uri="{FF2B5EF4-FFF2-40B4-BE49-F238E27FC236}">
                <a16:creationId xmlns:a16="http://schemas.microsoft.com/office/drawing/2014/main" id="{414B0F51-61BC-35AA-3E1F-65A048DA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87" y="4019473"/>
            <a:ext cx="1103011" cy="16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Kangaroo, wallaby health and wellbeing to be investigated in NSW upper  house inquiry - ABC News">
            <a:extLst>
              <a:ext uri="{FF2B5EF4-FFF2-40B4-BE49-F238E27FC236}">
                <a16:creationId xmlns:a16="http://schemas.microsoft.com/office/drawing/2014/main" id="{39999F79-34A4-4B7C-F24C-D2AFDA80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79" y="3647126"/>
            <a:ext cx="2125178" cy="11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nakes, the ecosystem, and us: it's time we change | The George Institute  for Global Health">
            <a:extLst>
              <a:ext uri="{FF2B5EF4-FFF2-40B4-BE49-F238E27FC236}">
                <a16:creationId xmlns:a16="http://schemas.microsoft.com/office/drawing/2014/main" id="{4A017D12-6A31-769C-8288-70303F72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30" y="3285399"/>
            <a:ext cx="1885811" cy="9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Torch LED Waterproof Morse Signalling - Boat Accessories Australia">
            <a:extLst>
              <a:ext uri="{FF2B5EF4-FFF2-40B4-BE49-F238E27FC236}">
                <a16:creationId xmlns:a16="http://schemas.microsoft.com/office/drawing/2014/main" id="{A5A7730A-7D24-BEB5-0AB1-F314F3AE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65" y="4164900"/>
            <a:ext cx="1721847" cy="13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8216 0.0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41797 0.06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8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49518 0.103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57005 0.03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49492 -0.12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0495 -0.2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86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80013 0.01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13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23346 0.028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022E-16 L -0.64701 0.0317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57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0.09491 L -0.5362 0.34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9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16406 0.1738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" y="-1"/>
            <a:ext cx="382306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You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1364" y="566057"/>
            <a:ext cx="8858464" cy="5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Sort the nouns into person, animal, place, thing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Name the nouns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65587-C196-0BF3-BE9B-798A003A3C29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this is a noun?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6B2AB74-B46C-2F8D-7840-CA4CE79D3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49046"/>
              </p:ext>
            </p:extLst>
          </p:nvPr>
        </p:nvGraphicFramePr>
        <p:xfrm>
          <a:off x="377371" y="1617616"/>
          <a:ext cx="7316500" cy="55974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9125">
                  <a:extLst>
                    <a:ext uri="{9D8B030D-6E8A-4147-A177-3AD203B41FA5}">
                      <a16:colId xmlns:a16="http://schemas.microsoft.com/office/drawing/2014/main" val="1559562414"/>
                    </a:ext>
                  </a:extLst>
                </a:gridCol>
                <a:gridCol w="1829125">
                  <a:extLst>
                    <a:ext uri="{9D8B030D-6E8A-4147-A177-3AD203B41FA5}">
                      <a16:colId xmlns:a16="http://schemas.microsoft.com/office/drawing/2014/main" val="3208643497"/>
                    </a:ext>
                  </a:extLst>
                </a:gridCol>
                <a:gridCol w="1829125">
                  <a:extLst>
                    <a:ext uri="{9D8B030D-6E8A-4147-A177-3AD203B41FA5}">
                      <a16:colId xmlns:a16="http://schemas.microsoft.com/office/drawing/2014/main" val="3553237072"/>
                    </a:ext>
                  </a:extLst>
                </a:gridCol>
                <a:gridCol w="1829125">
                  <a:extLst>
                    <a:ext uri="{9D8B030D-6E8A-4147-A177-3AD203B41FA5}">
                      <a16:colId xmlns:a16="http://schemas.microsoft.com/office/drawing/2014/main" val="206202185"/>
                    </a:ext>
                  </a:extLst>
                </a:gridCol>
              </a:tblGrid>
              <a:tr h="1116875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Person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Thing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246123"/>
                  </a:ext>
                </a:extLst>
              </a:tr>
              <a:tr h="4411082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749102"/>
                  </a:ext>
                </a:extLst>
              </a:tr>
            </a:tbl>
          </a:graphicData>
        </a:graphic>
      </p:graphicFrame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" y="2048148"/>
            <a:ext cx="639656" cy="6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79" y="2043243"/>
            <a:ext cx="676812" cy="6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15106" r="21002"/>
          <a:stretch/>
        </p:blipFill>
        <p:spPr bwMode="auto">
          <a:xfrm>
            <a:off x="4694456" y="1960191"/>
            <a:ext cx="642597" cy="7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48" y="2008706"/>
            <a:ext cx="514593" cy="7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35356" y="4099649"/>
            <a:ext cx="2106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Use pictures of common nouns from texts/topics from class.- print off blank sorting sheet (see next page)</a:t>
            </a:r>
            <a:endParaRPr lang="en-AU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8201" y="18466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6B2AB74-B46C-2F8D-7840-CA4CE79D3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707796"/>
              </p:ext>
            </p:extLst>
          </p:nvPr>
        </p:nvGraphicFramePr>
        <p:xfrm>
          <a:off x="939346" y="369583"/>
          <a:ext cx="10978488" cy="62412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4622">
                  <a:extLst>
                    <a:ext uri="{9D8B030D-6E8A-4147-A177-3AD203B41FA5}">
                      <a16:colId xmlns:a16="http://schemas.microsoft.com/office/drawing/2014/main" val="1559562414"/>
                    </a:ext>
                  </a:extLst>
                </a:gridCol>
                <a:gridCol w="2744622">
                  <a:extLst>
                    <a:ext uri="{9D8B030D-6E8A-4147-A177-3AD203B41FA5}">
                      <a16:colId xmlns:a16="http://schemas.microsoft.com/office/drawing/2014/main" val="3208643497"/>
                    </a:ext>
                  </a:extLst>
                </a:gridCol>
                <a:gridCol w="2744622">
                  <a:extLst>
                    <a:ext uri="{9D8B030D-6E8A-4147-A177-3AD203B41FA5}">
                      <a16:colId xmlns:a16="http://schemas.microsoft.com/office/drawing/2014/main" val="3553237072"/>
                    </a:ext>
                  </a:extLst>
                </a:gridCol>
                <a:gridCol w="2744622">
                  <a:extLst>
                    <a:ext uri="{9D8B030D-6E8A-4147-A177-3AD203B41FA5}">
                      <a16:colId xmlns:a16="http://schemas.microsoft.com/office/drawing/2014/main" val="206202185"/>
                    </a:ext>
                  </a:extLst>
                </a:gridCol>
              </a:tblGrid>
              <a:tr h="1245344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Person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Animal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Thing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246123"/>
                  </a:ext>
                </a:extLst>
              </a:tr>
              <a:tr h="4995937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749102"/>
                  </a:ext>
                </a:extLst>
              </a:tr>
            </a:tbl>
          </a:graphicData>
        </a:graphic>
      </p:graphicFrame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27" y="787758"/>
            <a:ext cx="639656" cy="6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56" y="826481"/>
            <a:ext cx="676812" cy="6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15106" r="21002"/>
          <a:stretch/>
        </p:blipFill>
        <p:spPr bwMode="auto">
          <a:xfrm>
            <a:off x="7511796" y="783277"/>
            <a:ext cx="642597" cy="7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433" y="748316"/>
            <a:ext cx="514593" cy="7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identify the NOUN in a sentence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4252" y="2397365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  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  have </a:t>
            </a:r>
            <a:r>
              <a:rPr lang="en-AU" sz="3200" smtClean="0">
                <a:latin typeface="Century Gothic" panose="020B0502020202020204" pitchFamily="34" charset="0"/>
              </a:rPr>
              <a:t>a WHO/WHAT</a:t>
            </a:r>
            <a:endParaRPr lang="en-AU" sz="3200" dirty="0" smtClean="0">
              <a:latin typeface="Century Gothic" panose="020B0502020202020204" pitchFamily="34" charset="0"/>
            </a:endParaRP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  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3" y="4067732"/>
            <a:ext cx="900000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5043128"/>
            <a:ext cx="900000" cy="9065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3066399"/>
            <a:ext cx="900000" cy="900000"/>
          </a:xfrm>
          <a:prstGeom prst="rect">
            <a:avLst/>
          </a:prstGeom>
        </p:spPr>
      </p:pic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1153886" y="1728060"/>
            <a:ext cx="102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>
                <a:latin typeface="Century Gothic" panose="020B0502020202020204" pitchFamily="34" charset="0"/>
              </a:rPr>
              <a:t>A sentence is a complete thought that makes sense.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2" y="1371231"/>
            <a:ext cx="8858464" cy="8859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noun is a word that names a person, an animal, a place or a thing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51140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a noun name?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20" y="111175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8C3E91D-881F-42BC-9679-EAABFA23183E}"/>
              </a:ext>
            </a:extLst>
          </p:cNvPr>
          <p:cNvSpPr txBox="1">
            <a:spLocks/>
          </p:cNvSpPr>
          <p:nvPr/>
        </p:nvSpPr>
        <p:spPr>
          <a:xfrm>
            <a:off x="289612" y="5267372"/>
            <a:ext cx="519678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dog">
            <a:extLst>
              <a:ext uri="{FF2B5EF4-FFF2-40B4-BE49-F238E27FC236}">
                <a16:creationId xmlns:a16="http://schemas.microsoft.com/office/drawing/2014/main" id="{03E55FFE-B3A9-5375-FDC0-DBE72683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334361"/>
            <a:ext cx="15621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284BE-6A67-9498-A396-C457AF8862CC}"/>
              </a:ext>
            </a:extLst>
          </p:cNvPr>
          <p:cNvSpPr txBox="1"/>
          <p:nvPr/>
        </p:nvSpPr>
        <p:spPr>
          <a:xfrm>
            <a:off x="3917121" y="5124878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animal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BD66F-C24C-B281-6CA1-7DA6BEE79596}"/>
              </a:ext>
            </a:extLst>
          </p:cNvPr>
          <p:cNvSpPr txBox="1"/>
          <p:nvPr/>
        </p:nvSpPr>
        <p:spPr>
          <a:xfrm>
            <a:off x="3728735" y="5424349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dog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46242B-2DE9-1F83-278B-62DFC64B50EF}"/>
              </a:ext>
            </a:extLst>
          </p:cNvPr>
          <p:cNvSpPr txBox="1"/>
          <p:nvPr/>
        </p:nvSpPr>
        <p:spPr>
          <a:xfrm>
            <a:off x="9771566" y="5059774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thing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C84F8-BCFF-8653-A2E4-0344A8ACBB5E}"/>
              </a:ext>
            </a:extLst>
          </p:cNvPr>
          <p:cNvSpPr txBox="1"/>
          <p:nvPr/>
        </p:nvSpPr>
        <p:spPr>
          <a:xfrm>
            <a:off x="9560921" y="5392785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car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0" name="Picture 6" descr="Car Rental - Rent a new Car &amp; Van Worldwide | Europcar">
            <a:extLst>
              <a:ext uri="{FF2B5EF4-FFF2-40B4-BE49-F238E27FC236}">
                <a16:creationId xmlns:a16="http://schemas.microsoft.com/office/drawing/2014/main" id="{D9A1F0A4-65D7-EAF7-6B3A-4C00D9196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5"/>
          <a:stretch/>
        </p:blipFill>
        <p:spPr bwMode="auto">
          <a:xfrm>
            <a:off x="9020646" y="3415911"/>
            <a:ext cx="2322585" cy="127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ience of Summer: Where Does Beach Sand Come From? | Live Science">
            <a:extLst>
              <a:ext uri="{FF2B5EF4-FFF2-40B4-BE49-F238E27FC236}">
                <a16:creationId xmlns:a16="http://schemas.microsoft.com/office/drawing/2014/main" id="{FBCB613F-67E9-4F89-2E43-75602832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65" y="3325748"/>
            <a:ext cx="2322585" cy="15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088655-D9EC-48B7-FCC0-FA0D717B3863}"/>
              </a:ext>
            </a:extLst>
          </p:cNvPr>
          <p:cNvSpPr txBox="1"/>
          <p:nvPr/>
        </p:nvSpPr>
        <p:spPr>
          <a:xfrm>
            <a:off x="6813644" y="5073935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place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F24A55-CFF4-A2D4-FE47-2F3775597F3B}"/>
              </a:ext>
            </a:extLst>
          </p:cNvPr>
          <p:cNvSpPr txBox="1"/>
          <p:nvPr/>
        </p:nvSpPr>
        <p:spPr>
          <a:xfrm>
            <a:off x="6614988" y="5424349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beach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4" name="Picture 10" descr="Born to Wiggle: Interview with Yellow Wiggle – Emma Watkins – Be A Fun Mum">
            <a:extLst>
              <a:ext uri="{FF2B5EF4-FFF2-40B4-BE49-F238E27FC236}">
                <a16:creationId xmlns:a16="http://schemas.microsoft.com/office/drawing/2014/main" id="{A608FA92-93CF-DF91-F207-334971285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01" y="3229027"/>
            <a:ext cx="1227702" cy="184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4182D8-34F6-823F-3DC4-AE02C2D0511B}"/>
              </a:ext>
            </a:extLst>
          </p:cNvPr>
          <p:cNvSpPr txBox="1"/>
          <p:nvPr/>
        </p:nvSpPr>
        <p:spPr>
          <a:xfrm>
            <a:off x="1389046" y="5124878"/>
            <a:ext cx="12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person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2C14C-CB8D-0EB6-0D98-BE4990B77EEA}"/>
              </a:ext>
            </a:extLst>
          </p:cNvPr>
          <p:cNvSpPr txBox="1"/>
          <p:nvPr/>
        </p:nvSpPr>
        <p:spPr>
          <a:xfrm>
            <a:off x="1207908" y="5479842"/>
            <a:ext cx="124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Emma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60" y="60350"/>
            <a:ext cx="671832" cy="67183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16FB464-DD89-7A4C-8A21-C008B8655665}"/>
              </a:ext>
            </a:extLst>
          </p:cNvPr>
          <p:cNvSpPr/>
          <p:nvPr/>
        </p:nvSpPr>
        <p:spPr>
          <a:xfrm>
            <a:off x="3419131" y="5433163"/>
            <a:ext cx="5353737" cy="58477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  <a:ea typeface="Segoe UI Symbol"/>
              </a:rPr>
              <a:t>The boy is skipping.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I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1364" y="566057"/>
            <a:ext cx="8858464" cy="5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Let’s say a sentence to tell what is happening in this picture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Identify the noun in the sentence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65587-C196-0BF3-BE9B-798A003A3C29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this is a noun?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9E02D6-A670-4DB7-9E75-53A33CEB4567}"/>
              </a:ext>
            </a:extLst>
          </p:cNvPr>
          <p:cNvSpPr/>
          <p:nvPr/>
        </p:nvSpPr>
        <p:spPr>
          <a:xfrm>
            <a:off x="4207580" y="5374974"/>
            <a:ext cx="974020" cy="701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hild skipping Images, Stock Photos &amp; Vectors | Shutterstock">
            <a:extLst>
              <a:ext uri="{FF2B5EF4-FFF2-40B4-BE49-F238E27FC236}">
                <a16:creationId xmlns:a16="http://schemas.microsoft.com/office/drawing/2014/main" id="{3BAAB87C-DCAE-E295-B36A-F415757CD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"/>
          <a:stretch/>
        </p:blipFill>
        <p:spPr bwMode="auto">
          <a:xfrm>
            <a:off x="4694590" y="2204738"/>
            <a:ext cx="2228274" cy="29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85" y="76830"/>
            <a:ext cx="693813" cy="679158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827" y="60350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054" y="60350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16FB464-DD89-7A4C-8A21-C008B8655665}"/>
              </a:ext>
            </a:extLst>
          </p:cNvPr>
          <p:cNvSpPr/>
          <p:nvPr/>
        </p:nvSpPr>
        <p:spPr>
          <a:xfrm>
            <a:off x="3419131" y="5024399"/>
            <a:ext cx="3983155" cy="58477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  <a:ea typeface="Segoe UI Symbol"/>
              </a:rPr>
              <a:t>The girl is cooking.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1364" y="566057"/>
            <a:ext cx="8858464" cy="5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Let’s say a sentence to tell what is happening in this picture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Identify the nouns in the sentence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65587-C196-0BF3-BE9B-798A003A3C29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this is a noun?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9E02D6-A670-4DB7-9E75-53A33CEB4567}"/>
              </a:ext>
            </a:extLst>
          </p:cNvPr>
          <p:cNvSpPr/>
          <p:nvPr/>
        </p:nvSpPr>
        <p:spPr>
          <a:xfrm>
            <a:off x="4164037" y="5024399"/>
            <a:ext cx="828877" cy="701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sian girl cooking a fried chicken by a pan Photograph by Anek Suwannaphoom  | Fine Art America">
            <a:extLst>
              <a:ext uri="{FF2B5EF4-FFF2-40B4-BE49-F238E27FC236}">
                <a16:creationId xmlns:a16="http://schemas.microsoft.com/office/drawing/2014/main" id="{94821625-189F-FD4A-7820-B2ABF9B8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57" y="2247052"/>
            <a:ext cx="3552301" cy="23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60" y="60350"/>
            <a:ext cx="671832" cy="67183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85" y="76830"/>
            <a:ext cx="693813" cy="67915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827" y="60350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054" y="60350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16FB464-DD89-7A4C-8A21-C008B8655665}"/>
              </a:ext>
            </a:extLst>
          </p:cNvPr>
          <p:cNvSpPr/>
          <p:nvPr/>
        </p:nvSpPr>
        <p:spPr>
          <a:xfrm>
            <a:off x="3419131" y="5024399"/>
            <a:ext cx="5353737" cy="58477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  <a:ea typeface="Segoe UI Symbol"/>
              </a:rPr>
              <a:t>The dog is sleeping.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1364" y="566057"/>
            <a:ext cx="8858464" cy="5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Let’s say a sentence to tell what is happening in this picture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Identify the noun in the sentence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65587-C196-0BF3-BE9B-798A003A3C29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this is a noun?</a:t>
            </a:r>
          </a:p>
        </p:txBody>
      </p:sp>
      <p:pic>
        <p:nvPicPr>
          <p:cNvPr id="1026" name="Picture 2" descr="Decoding Your Dog's Sleeping Habits | PetMD">
            <a:extLst>
              <a:ext uri="{FF2B5EF4-FFF2-40B4-BE49-F238E27FC236}">
                <a16:creationId xmlns:a16="http://schemas.microsoft.com/office/drawing/2014/main" id="{108BBBB6-510F-8084-B2F1-A98AEC5A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68" y="1780438"/>
            <a:ext cx="4300669" cy="286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19E02D6-A670-4DB7-9E75-53A33CEB4567}"/>
              </a:ext>
            </a:extLst>
          </p:cNvPr>
          <p:cNvSpPr/>
          <p:nvPr/>
        </p:nvSpPr>
        <p:spPr>
          <a:xfrm>
            <a:off x="4164037" y="5024399"/>
            <a:ext cx="1111348" cy="701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60" y="60350"/>
            <a:ext cx="671832" cy="67183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85" y="76830"/>
            <a:ext cx="693813" cy="67915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827" y="60350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054" y="60350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16FB464-DD89-7A4C-8A21-C008B8655665}"/>
              </a:ext>
            </a:extLst>
          </p:cNvPr>
          <p:cNvSpPr/>
          <p:nvPr/>
        </p:nvSpPr>
        <p:spPr>
          <a:xfrm>
            <a:off x="3419131" y="5024399"/>
            <a:ext cx="5353737" cy="58477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  <a:ea typeface="Segoe UI Symbol"/>
              </a:rPr>
              <a:t>The bird is flying.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1364" y="566057"/>
            <a:ext cx="8858464" cy="5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Let’s say a sentence to tell what is happening in this picture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Identify the noun in the sentence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65587-C196-0BF3-BE9B-798A003A3C29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this is a noun?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9E02D6-A670-4DB7-9E75-53A33CEB4567}"/>
              </a:ext>
            </a:extLst>
          </p:cNvPr>
          <p:cNvSpPr/>
          <p:nvPr/>
        </p:nvSpPr>
        <p:spPr>
          <a:xfrm>
            <a:off x="4164037" y="5024399"/>
            <a:ext cx="974020" cy="701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Flight of Birds – Ornithology">
            <a:extLst>
              <a:ext uri="{FF2B5EF4-FFF2-40B4-BE49-F238E27FC236}">
                <a16:creationId xmlns:a16="http://schemas.microsoft.com/office/drawing/2014/main" id="{0F09B90A-3822-FFCA-66AD-D08430FD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93" y="1833601"/>
            <a:ext cx="4245947" cy="28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650FD-B97C-5545-9B7A-CFE4D8938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60" y="60350"/>
            <a:ext cx="671832" cy="67183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85" y="76830"/>
            <a:ext cx="693813" cy="67915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827" y="60350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2054" y="60350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d28a91-d7f5-4328-9e54-120932238d40" xsi:nil="true"/>
    <lcf76f155ced4ddcb4097134ff3c332f xmlns="12630632-94ef-4964-ae38-12e3f90378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10BF25C681DD47866BE82B7315CBE0" ma:contentTypeVersion="10" ma:contentTypeDescription="Create a new document." ma:contentTypeScope="" ma:versionID="62371493f744d60d1970eda5d0216323">
  <xsd:schema xmlns:xsd="http://www.w3.org/2001/XMLSchema" xmlns:xs="http://www.w3.org/2001/XMLSchema" xmlns:p="http://schemas.microsoft.com/office/2006/metadata/properties" xmlns:ns2="12630632-94ef-4964-ae38-12e3f903781a" xmlns:ns3="1fd28a91-d7f5-4328-9e54-120932238d40" targetNamespace="http://schemas.microsoft.com/office/2006/metadata/properties" ma:root="true" ma:fieldsID="d8ab8f57f0bb9aa94864a2d7ed06f204" ns2:_="" ns3:_="">
    <xsd:import namespace="12630632-94ef-4964-ae38-12e3f903781a"/>
    <xsd:import namespace="1fd28a91-d7f5-4328-9e54-120932238d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30632-94ef-4964-ae38-12e3f9037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a606fe5-00d0-49e1-aa33-d9ffd02091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28a91-d7f5-4328-9e54-120932238d4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a1fa647-a998-4810-8c4d-20d092974244}" ma:internalName="TaxCatchAll" ma:showField="CatchAllData" ma:web="1fd28a91-d7f5-4328-9e54-120932238d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D9B2C9-CDE4-4779-BEB8-4BC9175863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9EA1FF-8367-4016-8AA7-78E3F89385B0}">
  <ds:schemaRefs>
    <ds:schemaRef ds:uri="http://schemas.microsoft.com/office/2006/documentManagement/types"/>
    <ds:schemaRef ds:uri="http://schemas.microsoft.com/office/2006/metadata/properties"/>
    <ds:schemaRef ds:uri="12630632-94ef-4964-ae38-12e3f903781a"/>
    <ds:schemaRef ds:uri="http://purl.org/dc/elements/1.1/"/>
    <ds:schemaRef ds:uri="1fd28a91-d7f5-4328-9e54-120932238d40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0A8BE0-8E4F-4F8A-A576-630DC1483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30632-94ef-4964-ae38-12e3f903781a"/>
    <ds:schemaRef ds:uri="1fd28a91-d7f5-4328-9e54-120932238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602</Words>
  <Application>Microsoft Office PowerPoint</Application>
  <PresentationFormat>Widescreen</PresentationFormat>
  <Paragraphs>176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89</cp:revision>
  <dcterms:created xsi:type="dcterms:W3CDTF">2021-08-04T08:19:39Z</dcterms:created>
  <dcterms:modified xsi:type="dcterms:W3CDTF">2022-07-19T02:12:35Z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0x0101008010BF25C681DD47866BE82B7315CBE0</vt:lpwstr>
  </property>
</Properties>
</file>