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xly3D6/Ul+bgBqHlkrgWzCFzd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1730188"/>
            <a:ext cx="9144000" cy="3294136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Year: </a:t>
            </a:r>
            <a:r>
              <a:rPr lang="en-AU"/>
              <a:t>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Term: </a:t>
            </a:r>
            <a:r>
              <a:rPr lang="en-AU"/>
              <a:t>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Objective: </a:t>
            </a:r>
            <a:r>
              <a:rPr lang="en-AU" b="0" i="0" u="none" strike="noStrike">
                <a:solidFill>
                  <a:srgbClr val="000000"/>
                </a:solidFill>
              </a:rPr>
              <a:t>Define subjects and predicates and identify them within clauses.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Author: </a:t>
            </a:r>
            <a:r>
              <a:rPr lang="en-AU"/>
              <a:t>Judith Davison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105303" y="563795"/>
            <a:ext cx="9020395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matching predicate.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9983244" y="917738"/>
            <a:ext cx="2208756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that subject match that 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know?</a:t>
            </a:r>
            <a:endParaRPr/>
          </a:p>
        </p:txBody>
      </p:sp>
      <p:pic>
        <p:nvPicPr>
          <p:cNvPr id="244" name="Google Shape;244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9944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68" y="7862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7662" y="687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5782" y="7300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>
            <a:off x="77979" y="2745877"/>
            <a:ext cx="5492559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shy little boy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105303" y="4079835"/>
            <a:ext cx="5465235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friendly pilot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105302" y="5227485"/>
            <a:ext cx="5465235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the librarian 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6216241" y="2768057"/>
            <a:ext cx="5897779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stacked books on the shelf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6216242" y="4089943"/>
            <a:ext cx="589778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played by himself in the sandpit</a:t>
            </a:r>
            <a:endParaRPr/>
          </a:p>
        </p:txBody>
      </p:sp>
      <p:sp>
        <p:nvSpPr>
          <p:cNvPr id="253" name="Google Shape;253;p10"/>
          <p:cNvSpPr txBox="1"/>
          <p:nvPr/>
        </p:nvSpPr>
        <p:spPr>
          <a:xfrm>
            <a:off x="6216242" y="5215142"/>
            <a:ext cx="589778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welcomed passenger on the plane</a:t>
            </a:r>
            <a:endParaRPr/>
          </a:p>
        </p:txBody>
      </p:sp>
      <p:cxnSp>
        <p:nvCxnSpPr>
          <p:cNvPr id="254" name="Google Shape;254;p10"/>
          <p:cNvCxnSpPr>
            <a:stCxn id="248" idx="3"/>
            <a:endCxn id="252" idx="1"/>
          </p:cNvCxnSpPr>
          <p:nvPr/>
        </p:nvCxnSpPr>
        <p:spPr>
          <a:xfrm>
            <a:off x="5570538" y="2992099"/>
            <a:ext cx="645600" cy="13440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10"/>
          <p:cNvCxnSpPr>
            <a:stCxn id="249" idx="3"/>
            <a:endCxn id="253" idx="1"/>
          </p:cNvCxnSpPr>
          <p:nvPr/>
        </p:nvCxnSpPr>
        <p:spPr>
          <a:xfrm>
            <a:off x="5570538" y="4326057"/>
            <a:ext cx="645600" cy="11352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10"/>
          <p:cNvCxnSpPr>
            <a:stCxn id="250" idx="3"/>
            <a:endCxn id="251" idx="1"/>
          </p:cNvCxnSpPr>
          <p:nvPr/>
        </p:nvCxnSpPr>
        <p:spPr>
          <a:xfrm rot="10800000" flipH="1">
            <a:off x="5570537" y="3014307"/>
            <a:ext cx="645600" cy="2459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105303" y="563795"/>
            <a:ext cx="9112359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matching predicate.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9983244" y="917738"/>
            <a:ext cx="2208756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that subject match that 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know?</a:t>
            </a:r>
            <a:endParaRPr/>
          </a:p>
        </p:txBody>
      </p:sp>
      <p:pic>
        <p:nvPicPr>
          <p:cNvPr id="264" name="Google Shape;26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9944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68" y="7862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7662" y="687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5782" y="7300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77979" y="2745877"/>
            <a:ext cx="54927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huge spider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105303" y="4079835"/>
            <a:ext cx="5465235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tiny wood sail boat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105302" y="5227485"/>
            <a:ext cx="5465235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two year old girl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6216242" y="5215142"/>
            <a:ext cx="589778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spun its web near my back door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6216242" y="4089943"/>
            <a:ext cx="589778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cried when her mum took her toy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6216242" y="2768057"/>
            <a:ext cx="589778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rocked back and forth in the water</a:t>
            </a:r>
            <a:endParaRPr/>
          </a:p>
        </p:txBody>
      </p:sp>
      <p:cxnSp>
        <p:nvCxnSpPr>
          <p:cNvPr id="274" name="Google Shape;274;p11"/>
          <p:cNvCxnSpPr>
            <a:stCxn id="268" idx="3"/>
            <a:endCxn id="271" idx="1"/>
          </p:cNvCxnSpPr>
          <p:nvPr/>
        </p:nvCxnSpPr>
        <p:spPr>
          <a:xfrm>
            <a:off x="5570679" y="2992177"/>
            <a:ext cx="645600" cy="24693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" name="Google Shape;275;p11"/>
          <p:cNvCxnSpPr>
            <a:stCxn id="269" idx="3"/>
            <a:endCxn id="273" idx="1"/>
          </p:cNvCxnSpPr>
          <p:nvPr/>
        </p:nvCxnSpPr>
        <p:spPr>
          <a:xfrm rot="10800000" flipH="1">
            <a:off x="5570538" y="3014157"/>
            <a:ext cx="645600" cy="131190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11"/>
          <p:cNvCxnSpPr>
            <a:stCxn id="270" idx="3"/>
            <a:endCxn id="272" idx="1"/>
          </p:cNvCxnSpPr>
          <p:nvPr/>
        </p:nvCxnSpPr>
        <p:spPr>
          <a:xfrm rot="10800000" flipH="1">
            <a:off x="5570537" y="4336107"/>
            <a:ext cx="645600" cy="11376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9983244" y="917738"/>
            <a:ext cx="2208756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 is doing the action?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</a:t>
            </a:r>
            <a:endParaRPr/>
          </a:p>
        </p:txBody>
      </p:sp>
      <p:pic>
        <p:nvPicPr>
          <p:cNvPr id="283" name="Google Shape;283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 txBox="1"/>
          <p:nvPr/>
        </p:nvSpPr>
        <p:spPr>
          <a:xfrm>
            <a:off x="264443" y="3601298"/>
            <a:ext cx="116631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barked loudly at the postman    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2206305" y="3601298"/>
            <a:ext cx="1749875" cy="58477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12"/>
          <p:cNvCxnSpPr/>
          <p:nvPr/>
        </p:nvCxnSpPr>
        <p:spPr>
          <a:xfrm>
            <a:off x="3993504" y="4154708"/>
            <a:ext cx="5897116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12"/>
          <p:cNvSpPr/>
          <p:nvPr/>
        </p:nvSpPr>
        <p:spPr>
          <a:xfrm>
            <a:off x="0" y="369325"/>
            <a:ext cx="9114300" cy="1626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complete subject (person/thing doing the action and all the words that describe it)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complete predicate (the main verb and all its baggage).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95" name="Google Shape;295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833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4235" y="7862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9607" y="687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9338" y="7300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/>
          <p:nvPr/>
        </p:nvSpPr>
        <p:spPr>
          <a:xfrm>
            <a:off x="1912691" y="3596085"/>
            <a:ext cx="2591686" cy="56909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13"/>
          <p:cNvCxnSpPr/>
          <p:nvPr/>
        </p:nvCxnSpPr>
        <p:spPr>
          <a:xfrm>
            <a:off x="4553930" y="4165182"/>
            <a:ext cx="5211976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13"/>
          <p:cNvSpPr txBox="1"/>
          <p:nvPr/>
        </p:nvSpPr>
        <p:spPr>
          <a:xfrm>
            <a:off x="105304" y="3580407"/>
            <a:ext cx="1166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old lady crossed the street carefully. 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10013576" y="913049"/>
            <a:ext cx="217842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 is doing the action?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</a:t>
            </a: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0" y="369325"/>
            <a:ext cx="9114300" cy="1626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complete subject (person/thing doing the action and all the words that describe it)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complete predicate (the main verb and all its baggage).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09" name="Google Shape;30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8448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273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8045" y="9807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7727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4"/>
          <p:cNvSpPr txBox="1"/>
          <p:nvPr/>
        </p:nvSpPr>
        <p:spPr>
          <a:xfrm>
            <a:off x="10040470" y="913049"/>
            <a:ext cx="2151529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 is doing the action?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105303" y="3590598"/>
            <a:ext cx="1166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brother came home </a:t>
            </a:r>
            <a:endParaRPr/>
          </a:p>
        </p:txBody>
      </p:sp>
      <p:cxnSp>
        <p:nvCxnSpPr>
          <p:cNvPr id="315" name="Google Shape;315;p14"/>
          <p:cNvCxnSpPr/>
          <p:nvPr/>
        </p:nvCxnSpPr>
        <p:spPr>
          <a:xfrm>
            <a:off x="5890369" y="4107929"/>
            <a:ext cx="247110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14"/>
          <p:cNvSpPr/>
          <p:nvPr/>
        </p:nvSpPr>
        <p:spPr>
          <a:xfrm>
            <a:off x="3364875" y="3590750"/>
            <a:ext cx="2471100" cy="5850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0" y="369325"/>
            <a:ext cx="9114300" cy="1626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complete subject (person/thing doing the action and all the words that describe it)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complete predicate (the main verb and all its baggage).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23" name="Google Shape;323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8478" y="8249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5"/>
          <p:cNvSpPr txBox="1"/>
          <p:nvPr/>
        </p:nvSpPr>
        <p:spPr>
          <a:xfrm>
            <a:off x="224278" y="3475091"/>
            <a:ext cx="1166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dad drove me home last night </a:t>
            </a:r>
            <a:endParaRPr/>
          </a:p>
        </p:txBody>
      </p:sp>
      <p:sp>
        <p:nvSpPr>
          <p:cNvPr id="325" name="Google Shape;325;p15"/>
          <p:cNvSpPr/>
          <p:nvPr/>
        </p:nvSpPr>
        <p:spPr>
          <a:xfrm>
            <a:off x="3" y="2110043"/>
            <a:ext cx="8723400" cy="40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224278" y="4806849"/>
            <a:ext cx="116631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264443" y="4625866"/>
            <a:ext cx="1166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big dog barked at the small mouse </a:t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0" y="369325"/>
            <a:ext cx="9114300" cy="1626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complete subject (person/thing doing the action and all the words that describe it)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complete predicate (the main verb and all its baggage).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8249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 txBox="1"/>
          <p:nvPr/>
        </p:nvSpPr>
        <p:spPr>
          <a:xfrm>
            <a:off x="289595" y="3475091"/>
            <a:ext cx="116631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caught the stray cat</a:t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3" y="2180705"/>
            <a:ext cx="8723400" cy="40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224278" y="4699270"/>
            <a:ext cx="1172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Sally finished her homework</a:t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0" y="369325"/>
            <a:ext cx="9114300" cy="1626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complete subject (person/thing doing the action and all the words that describe it)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complete predicate (the main verb and all its baggage).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430307" y="2951946"/>
            <a:ext cx="11286564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the subjects and predicates within clauses.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372850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54906" y="550365"/>
            <a:ext cx="9477563" cy="1488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subject is the who or what (noun/pronoun) doing the action and all the words that describe 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predicate is the action (verb) of the subject and all its baggage.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clause is a group of words with a subject and its predicate.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3840904"/>
            <a:ext cx="11845504" cy="37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chased the mouse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740493"/>
            <a:ext cx="11845504" cy="40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tall boy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 to the bus </a:t>
            </a:r>
            <a:endParaRPr/>
          </a:p>
        </p:txBody>
      </p:sp>
      <p:pic>
        <p:nvPicPr>
          <p:cNvPr id="128" name="Google Shape;128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8" y="3085107"/>
            <a:ext cx="873421" cy="64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9848995" y="982214"/>
            <a:ext cx="2343005" cy="332398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clause?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noun/pronoun doing the action?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other words describe the noun/pronoun?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 (verb)?</a:t>
            </a:r>
            <a:endParaRPr/>
          </a:p>
        </p:txBody>
      </p:sp>
      <p:pic>
        <p:nvPicPr>
          <p:cNvPr id="131" name="Google Shape;131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289613" y="3072849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89613" y="5672182"/>
            <a:ext cx="11845504" cy="40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pumped up the tyre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154908" y="537489"/>
            <a:ext cx="9475654" cy="14255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subject is the who or what (noun/pronoun) doing the action and all the words that describe 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predicate is the action (verb) of the subject and all its baggage.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clause is a group of words with a subject and its predicate.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240003" y="23775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40003" y="3144498"/>
            <a:ext cx="118455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boy 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dropped the cup on the floor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40003" y="5198861"/>
            <a:ext cx="11845504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fox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 quickly through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forest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23305" y="3813262"/>
            <a:ext cx="11962202" cy="8925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‘boy’ identifies only part of the subject. The subject should include the noun/pronoun and all the words that describe it. It is not the subject.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154907" y="5810976"/>
            <a:ext cx="11930599" cy="8925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‘ran quickly through’ identifies only part of the predicate. The predicate should include the action and all its baggage. </a:t>
            </a:r>
            <a:endParaRPr/>
          </a:p>
        </p:txBody>
      </p:sp>
      <p:pic>
        <p:nvPicPr>
          <p:cNvPr id="146" name="Google Shape;146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734130" y="2281014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9899009" y="1141144"/>
            <a:ext cx="2292991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subject/predicate?</a:t>
            </a:r>
            <a:endParaRPr/>
          </a:p>
        </p:txBody>
      </p:sp>
      <p:pic>
        <p:nvPicPr>
          <p:cNvPr id="149" name="Google Shape;149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154907" y="551127"/>
            <a:ext cx="9586448" cy="1440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subject is the who or what (noun/pronoun) doing the action and all the words that describe 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predicate is the action (verb) of the subject and all its baggage.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clause is a group of words with a subject and its predicate.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191589" y="4577198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Pat swept the floor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59934" y="581524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924514" y="1027753"/>
            <a:ext cx="2259056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it is the subject/predicate?</a:t>
            </a:r>
            <a:endParaRPr/>
          </a:p>
        </p:txBody>
      </p:sp>
      <p:pic>
        <p:nvPicPr>
          <p:cNvPr id="162" name="Google Shape;162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0731" y="6299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4074" y="7577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1408" y="883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259186" y="3339148"/>
            <a:ext cx="1152858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lions hunt their prey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152614" y="5854336"/>
            <a:ext cx="11700702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strong wind blew the leaves around the backyard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252227" y="3330424"/>
            <a:ext cx="845700" cy="4599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52614" y="4539556"/>
            <a:ext cx="845676" cy="45988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52614" y="5840331"/>
            <a:ext cx="2607600" cy="4629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6"/>
          <p:cNvCxnSpPr/>
          <p:nvPr/>
        </p:nvCxnSpPr>
        <p:spPr>
          <a:xfrm>
            <a:off x="2025103" y="3756732"/>
            <a:ext cx="241260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998290" y="4999436"/>
            <a:ext cx="2384679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2760344" y="6254933"/>
            <a:ext cx="6115209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99938" y="871570"/>
            <a:ext cx="8341698" cy="89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Which clause has the correct subject and its predicate identified?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321426" y="5183599"/>
            <a:ext cx="11509790" cy="1502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subject is the who or what (noun/pronoun) doing the action and all the words that describe 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predicate is the action (verb) of the subject and all its baggage.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clause is a group of words with a subject and its predicate.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9995770" y="917628"/>
            <a:ext cx="2196230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it/isn’t it an example of a subject or predicate?</a:t>
            </a:r>
            <a:endParaRPr/>
          </a:p>
        </p:txBody>
      </p:sp>
      <p:pic>
        <p:nvPicPr>
          <p:cNvPr id="181" name="Google Shape;181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478" y="10305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321426" y="2262226"/>
            <a:ext cx="7677829" cy="22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bee stung me on the foot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strong winds blew the roof off the house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 quickly ate the biscuit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clock stopped</a:t>
            </a:r>
            <a:endParaRPr/>
          </a:p>
        </p:txBody>
      </p:sp>
      <p:pic>
        <p:nvPicPr>
          <p:cNvPr id="183" name="Google Shape;183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8243686" y="300374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See the source image"/>
          <p:cNvPicPr preferRelativeResize="0"/>
          <p:nvPr/>
        </p:nvPicPr>
        <p:blipFill rotWithShape="1">
          <a:blip r:embed="rId5">
            <a:alphaModFix/>
          </a:blip>
          <a:srcRect l="50750"/>
          <a:stretch/>
        </p:blipFill>
        <p:spPr>
          <a:xfrm>
            <a:off x="8243683" y="354784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See the source image"/>
          <p:cNvPicPr preferRelativeResize="0"/>
          <p:nvPr/>
        </p:nvPicPr>
        <p:blipFill rotWithShape="1">
          <a:blip r:embed="rId5">
            <a:alphaModFix/>
          </a:blip>
          <a:srcRect l="50750"/>
          <a:stretch/>
        </p:blipFill>
        <p:spPr>
          <a:xfrm>
            <a:off x="8243684" y="240753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8243686" y="411683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8563" y="82802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563" y="9492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4490052" y="2262225"/>
            <a:ext cx="1018500" cy="4599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7"/>
          <p:cNvCxnSpPr/>
          <p:nvPr/>
        </p:nvCxnSpPr>
        <p:spPr>
          <a:xfrm rot="10800000" flipH="1">
            <a:off x="2190600" y="2674200"/>
            <a:ext cx="1914300" cy="21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7"/>
          <p:cNvSpPr/>
          <p:nvPr/>
        </p:nvSpPr>
        <p:spPr>
          <a:xfrm>
            <a:off x="823520" y="2851794"/>
            <a:ext cx="2501400" cy="4599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7"/>
          <p:cNvCxnSpPr/>
          <p:nvPr/>
        </p:nvCxnSpPr>
        <p:spPr>
          <a:xfrm>
            <a:off x="3324797" y="3345110"/>
            <a:ext cx="401557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7"/>
          <p:cNvSpPr/>
          <p:nvPr/>
        </p:nvSpPr>
        <p:spPr>
          <a:xfrm>
            <a:off x="823521" y="4003504"/>
            <a:ext cx="1490400" cy="2934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7"/>
          <p:cNvCxnSpPr/>
          <p:nvPr/>
        </p:nvCxnSpPr>
        <p:spPr>
          <a:xfrm rot="10800000" flipH="1">
            <a:off x="2379484" y="4296761"/>
            <a:ext cx="1311900" cy="81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7"/>
          <p:cNvSpPr/>
          <p:nvPr/>
        </p:nvSpPr>
        <p:spPr>
          <a:xfrm>
            <a:off x="823520" y="3389551"/>
            <a:ext cx="745200" cy="4599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7"/>
          <p:cNvCxnSpPr/>
          <p:nvPr/>
        </p:nvCxnSpPr>
        <p:spPr>
          <a:xfrm>
            <a:off x="1662062" y="3765915"/>
            <a:ext cx="962700" cy="135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2" name="Google Shape;202;p8"/>
          <p:cNvSpPr txBox="1"/>
          <p:nvPr/>
        </p:nvSpPr>
        <p:spPr>
          <a:xfrm>
            <a:off x="154906" y="766354"/>
            <a:ext cx="9762685" cy="1423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subject is the who or what (noun/pronoun) doing the action and all the words that describe 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predicate is the action (verb) of the subject and all its baggage.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clause is a group of words with a subject and its predicate.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203052" y="3583924"/>
            <a:ext cx="64395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baked a cake for Mat’s birthday 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191589" y="473260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fetched a stick for its owner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191589" y="5846731"/>
            <a:ext cx="11660822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I drove home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154900" y="2248229"/>
            <a:ext cx="9755400" cy="1041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complete subject (person/thing doing the action and all the words that describe it).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predicate (the main verb and all its baggage).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0011747" y="1031219"/>
            <a:ext cx="218025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subject/predicate?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it’s a subject/predicate?</a:t>
            </a:r>
            <a:endParaRPr/>
          </a:p>
        </p:txBody>
      </p:sp>
      <p:pic>
        <p:nvPicPr>
          <p:cNvPr id="209" name="Google Shape;20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6682" y="859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8447" y="9194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0212" y="8594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/>
          <p:nvPr/>
        </p:nvSpPr>
        <p:spPr>
          <a:xfrm>
            <a:off x="234167" y="5801066"/>
            <a:ext cx="1362121" cy="492443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154907" y="4751474"/>
            <a:ext cx="1441382" cy="431933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8"/>
          <p:cNvCxnSpPr/>
          <p:nvPr/>
        </p:nvCxnSpPr>
        <p:spPr>
          <a:xfrm>
            <a:off x="1629844" y="6265706"/>
            <a:ext cx="193705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8"/>
          <p:cNvCxnSpPr/>
          <p:nvPr/>
        </p:nvCxnSpPr>
        <p:spPr>
          <a:xfrm>
            <a:off x="1192659" y="4051200"/>
            <a:ext cx="5182974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8"/>
          <p:cNvSpPr/>
          <p:nvPr/>
        </p:nvSpPr>
        <p:spPr>
          <a:xfrm>
            <a:off x="234167" y="3599699"/>
            <a:ext cx="879233" cy="495539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8"/>
          <p:cNvCxnSpPr/>
          <p:nvPr/>
        </p:nvCxnSpPr>
        <p:spPr>
          <a:xfrm>
            <a:off x="1667936" y="5166629"/>
            <a:ext cx="434697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105303" y="563795"/>
            <a:ext cx="9556556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matching predicate.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9983244" y="917738"/>
            <a:ext cx="2208756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that subject match that predicate?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know?</a:t>
            </a:r>
            <a:endParaRPr/>
          </a:p>
        </p:txBody>
      </p:sp>
      <p:pic>
        <p:nvPicPr>
          <p:cNvPr id="225" name="Google Shape;225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239364" y="2745877"/>
            <a:ext cx="5331173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hungry little fox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239364" y="4079835"/>
            <a:ext cx="5331174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happy teacher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239364" y="5227485"/>
            <a:ext cx="5331173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a group of boys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6182686" y="2768057"/>
            <a:ext cx="576995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her students out to play early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6182686" y="4089943"/>
            <a:ext cx="576995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teamed up to play football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6182686" y="5215142"/>
            <a:ext cx="5769950" cy="4924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gobbled down his dinner</a:t>
            </a:r>
            <a:endParaRPr/>
          </a:p>
        </p:txBody>
      </p:sp>
      <p:cxnSp>
        <p:nvCxnSpPr>
          <p:cNvPr id="234" name="Google Shape;234;p9"/>
          <p:cNvCxnSpPr>
            <a:stCxn id="228" idx="3"/>
            <a:endCxn id="233" idx="1"/>
          </p:cNvCxnSpPr>
          <p:nvPr/>
        </p:nvCxnSpPr>
        <p:spPr>
          <a:xfrm>
            <a:off x="5570537" y="2992099"/>
            <a:ext cx="612000" cy="2469300"/>
          </a:xfrm>
          <a:prstGeom prst="straightConnector1">
            <a:avLst/>
          </a:prstGeom>
          <a:noFill/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9"/>
          <p:cNvCxnSpPr>
            <a:stCxn id="229" idx="3"/>
            <a:endCxn id="231" idx="1"/>
          </p:cNvCxnSpPr>
          <p:nvPr/>
        </p:nvCxnSpPr>
        <p:spPr>
          <a:xfrm rot="10800000" flipH="1">
            <a:off x="5570538" y="3014157"/>
            <a:ext cx="612000" cy="131190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9"/>
          <p:cNvCxnSpPr>
            <a:stCxn id="230" idx="3"/>
            <a:endCxn id="232" idx="1"/>
          </p:cNvCxnSpPr>
          <p:nvPr/>
        </p:nvCxnSpPr>
        <p:spPr>
          <a:xfrm rot="10800000" flipH="1">
            <a:off x="5570537" y="4336107"/>
            <a:ext cx="612000" cy="11376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Widescreen</PresentationFormat>
  <Paragraphs>153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Noto Sans Symbols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2023-09-08T05:25:40Z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0x01010020491D47C41F6C4E8AEE049A4F78EACF</vt:lpwstr>
  </property>
</Properties>
</file>