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1" r:id="rId7"/>
    <p:sldId id="287" r:id="rId8"/>
    <p:sldId id="260" r:id="rId9"/>
    <p:sldId id="276" r:id="rId10"/>
    <p:sldId id="275" r:id="rId11"/>
    <p:sldId id="277" r:id="rId12"/>
    <p:sldId id="278" r:id="rId13"/>
    <p:sldId id="279" r:id="rId14"/>
    <p:sldId id="280" r:id="rId15"/>
    <p:sldId id="281" r:id="rId16"/>
    <p:sldId id="282" r:id="rId17"/>
    <p:sldId id="283" r:id="rId18"/>
    <p:sldId id="284" r:id="rId19"/>
    <p:sldId id="285"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88" d="100"/>
          <a:sy n="88" d="100"/>
        </p:scale>
        <p:origin x="26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1B7DA-EDFE-4AE3-8968-AC46E5000F5A}" type="datetimeFigureOut">
              <a:rPr lang="en-AU" smtClean="0"/>
              <a:t>19/07/2022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F404F-D2B1-4DA3-9355-0229AC3BEDCF}" type="slidenum">
              <a:rPr lang="en-AU" smtClean="0"/>
              <a:t>‹#›</a:t>
            </a:fld>
            <a:endParaRPr lang="en-AU"/>
          </a:p>
        </p:txBody>
      </p:sp>
    </p:spTree>
    <p:extLst>
      <p:ext uri="{BB962C8B-B14F-4D97-AF65-F5344CB8AC3E}">
        <p14:creationId xmlns:p14="http://schemas.microsoft.com/office/powerpoint/2010/main" val="372528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6</a:t>
            </a:fld>
            <a:endParaRPr lang="en-AU"/>
          </a:p>
        </p:txBody>
      </p:sp>
    </p:spTree>
    <p:extLst>
      <p:ext uri="{BB962C8B-B14F-4D97-AF65-F5344CB8AC3E}">
        <p14:creationId xmlns:p14="http://schemas.microsoft.com/office/powerpoint/2010/main" val="132915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15</a:t>
            </a:fld>
            <a:endParaRPr lang="en-AU"/>
          </a:p>
        </p:txBody>
      </p:sp>
    </p:spTree>
    <p:extLst>
      <p:ext uri="{BB962C8B-B14F-4D97-AF65-F5344CB8AC3E}">
        <p14:creationId xmlns:p14="http://schemas.microsoft.com/office/powerpoint/2010/main" val="122005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16</a:t>
            </a:fld>
            <a:endParaRPr lang="en-AU"/>
          </a:p>
        </p:txBody>
      </p:sp>
    </p:spTree>
    <p:extLst>
      <p:ext uri="{BB962C8B-B14F-4D97-AF65-F5344CB8AC3E}">
        <p14:creationId xmlns:p14="http://schemas.microsoft.com/office/powerpoint/2010/main" val="207288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17</a:t>
            </a:fld>
            <a:endParaRPr lang="en-AU"/>
          </a:p>
        </p:txBody>
      </p:sp>
    </p:spTree>
    <p:extLst>
      <p:ext uri="{BB962C8B-B14F-4D97-AF65-F5344CB8AC3E}">
        <p14:creationId xmlns:p14="http://schemas.microsoft.com/office/powerpoint/2010/main" val="40895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7</a:t>
            </a:fld>
            <a:endParaRPr lang="en-AU"/>
          </a:p>
        </p:txBody>
      </p:sp>
    </p:spTree>
    <p:extLst>
      <p:ext uri="{BB962C8B-B14F-4D97-AF65-F5344CB8AC3E}">
        <p14:creationId xmlns:p14="http://schemas.microsoft.com/office/powerpoint/2010/main" val="175490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8</a:t>
            </a:fld>
            <a:endParaRPr lang="en-AU"/>
          </a:p>
        </p:txBody>
      </p:sp>
    </p:spTree>
    <p:extLst>
      <p:ext uri="{BB962C8B-B14F-4D97-AF65-F5344CB8AC3E}">
        <p14:creationId xmlns:p14="http://schemas.microsoft.com/office/powerpoint/2010/main" val="350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9</a:t>
            </a:fld>
            <a:endParaRPr lang="en-AU"/>
          </a:p>
        </p:txBody>
      </p:sp>
    </p:spTree>
    <p:extLst>
      <p:ext uri="{BB962C8B-B14F-4D97-AF65-F5344CB8AC3E}">
        <p14:creationId xmlns:p14="http://schemas.microsoft.com/office/powerpoint/2010/main" val="29199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10</a:t>
            </a:fld>
            <a:endParaRPr lang="en-AU"/>
          </a:p>
        </p:txBody>
      </p:sp>
    </p:spTree>
    <p:extLst>
      <p:ext uri="{BB962C8B-B14F-4D97-AF65-F5344CB8AC3E}">
        <p14:creationId xmlns:p14="http://schemas.microsoft.com/office/powerpoint/2010/main" val="409414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11</a:t>
            </a:fld>
            <a:endParaRPr lang="en-AU"/>
          </a:p>
        </p:txBody>
      </p:sp>
    </p:spTree>
    <p:extLst>
      <p:ext uri="{BB962C8B-B14F-4D97-AF65-F5344CB8AC3E}">
        <p14:creationId xmlns:p14="http://schemas.microsoft.com/office/powerpoint/2010/main" val="269544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12</a:t>
            </a:fld>
            <a:endParaRPr lang="en-AU"/>
          </a:p>
        </p:txBody>
      </p:sp>
    </p:spTree>
    <p:extLst>
      <p:ext uri="{BB962C8B-B14F-4D97-AF65-F5344CB8AC3E}">
        <p14:creationId xmlns:p14="http://schemas.microsoft.com/office/powerpoint/2010/main" val="239026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13</a:t>
            </a:fld>
            <a:endParaRPr lang="en-AU"/>
          </a:p>
        </p:txBody>
      </p:sp>
    </p:spTree>
    <p:extLst>
      <p:ext uri="{BB962C8B-B14F-4D97-AF65-F5344CB8AC3E}">
        <p14:creationId xmlns:p14="http://schemas.microsoft.com/office/powerpoint/2010/main" val="271794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Segoe UI Symbol" panose="020B0502040204020203" pitchFamily="34" charset="0"/>
              <a:cs typeface="Calibri"/>
            </a:endParaRPr>
          </a:p>
        </p:txBody>
      </p:sp>
      <p:sp>
        <p:nvSpPr>
          <p:cNvPr id="4" name="Slide Number Placeholder 3"/>
          <p:cNvSpPr>
            <a:spLocks noGrp="1"/>
          </p:cNvSpPr>
          <p:nvPr>
            <p:ph type="sldNum" sz="quarter" idx="5"/>
          </p:nvPr>
        </p:nvSpPr>
        <p:spPr/>
        <p:txBody>
          <a:bodyPr/>
          <a:lstStyle/>
          <a:p>
            <a:fld id="{08306C95-7A35-4979-9454-D437C8FA05DE}" type="slidenum">
              <a:rPr lang="en-AU" smtClean="0"/>
              <a:t>14</a:t>
            </a:fld>
            <a:endParaRPr lang="en-AU"/>
          </a:p>
        </p:txBody>
      </p:sp>
    </p:spTree>
    <p:extLst>
      <p:ext uri="{BB962C8B-B14F-4D97-AF65-F5344CB8AC3E}">
        <p14:creationId xmlns:p14="http://schemas.microsoft.com/office/powerpoint/2010/main" val="80935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19/07/2022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19/07/2022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19/07/2022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19/07/2022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19/07/2022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19/07/2022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19/07/2022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E6F4EABA-7327-4C9B-A25B-2EC6D8E7B2ED}" type="datetimeFigureOut">
              <a:rPr lang="en-AU" smtClean="0"/>
              <a:pPr/>
              <a:t>19/07/2022</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vert="horz" lIns="91440" tIns="45720" rIns="91440" bIns="45720" rtlCol="0" anchor="t">
            <a:normAutofit/>
          </a:bodyPr>
          <a:lstStyle/>
          <a:p>
            <a:pPr algn="l"/>
            <a:r>
              <a:rPr lang="en-AU" b="1" dirty="0"/>
              <a:t>Year: </a:t>
            </a:r>
            <a:r>
              <a:rPr lang="en-AU" dirty="0"/>
              <a:t>Foundation</a:t>
            </a:r>
          </a:p>
          <a:p>
            <a:pPr algn="l"/>
            <a:endParaRPr lang="en-AU" dirty="0"/>
          </a:p>
          <a:p>
            <a:pPr algn="l"/>
            <a:r>
              <a:rPr lang="en-AU" b="1" dirty="0">
                <a:latin typeface="Century Gothic"/>
              </a:rPr>
              <a:t>Term</a:t>
            </a:r>
            <a:r>
              <a:rPr lang="en-AU" b="1" dirty="0" smtClean="0">
                <a:latin typeface="Century Gothic"/>
              </a:rPr>
              <a:t>: 1</a:t>
            </a:r>
            <a:endParaRPr lang="en-AU" b="1" dirty="0">
              <a:latin typeface="Century Gothic"/>
            </a:endParaRPr>
          </a:p>
          <a:p>
            <a:pPr algn="l"/>
            <a:endParaRPr lang="en-AU" dirty="0"/>
          </a:p>
          <a:p>
            <a:pPr algn="l"/>
            <a:r>
              <a:rPr lang="en-AU" b="1" dirty="0"/>
              <a:t>Objective: </a:t>
            </a:r>
            <a:r>
              <a:rPr lang="en-AU" dirty="0"/>
              <a:t>Identify the verb in a sentence</a:t>
            </a:r>
          </a:p>
          <a:p>
            <a:pPr algn="l"/>
            <a:endParaRPr lang="en-AU" dirty="0"/>
          </a:p>
          <a:p>
            <a:pPr algn="l"/>
            <a:r>
              <a:rPr lang="en-AU" b="1" dirty="0"/>
              <a:t>Author: </a:t>
            </a:r>
            <a:r>
              <a:rPr lang="en-AU" dirty="0"/>
              <a:t>Jasmyn Hall</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tiger is drinking.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613010" y="4964293"/>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iger male drinking water featuring tiger, animal, and cat | Animal Stock  Photos ~ Creative Market">
            <a:extLst>
              <a:ext uri="{FF2B5EF4-FFF2-40B4-BE49-F238E27FC236}">
                <a16:creationId xmlns:a16="http://schemas.microsoft.com/office/drawing/2014/main" id="{D2FE8F0D-5F18-4D68-5AD0-8F3532F67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596" y="2204738"/>
            <a:ext cx="2338506" cy="25679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0334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girl is watering.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219114" y="4921367"/>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eautiful Young Woman Watering Garden Stock Photo 488574238 | Shutterstock">
            <a:extLst>
              <a:ext uri="{FF2B5EF4-FFF2-40B4-BE49-F238E27FC236}">
                <a16:creationId xmlns:a16="http://schemas.microsoft.com/office/drawing/2014/main" id="{AEF65E68-CC84-5D09-C7F0-46F3F81C6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46"/>
          <a:stretch/>
        </p:blipFill>
        <p:spPr bwMode="auto">
          <a:xfrm>
            <a:off x="3833347" y="2204738"/>
            <a:ext cx="3714750" cy="246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409482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baby is drinking.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697416" y="4979556"/>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 mom shares how drinking 'too much milk' nearly killed her toddler. Here's  why it's harmful | Parenting News,The Indian Express">
            <a:extLst>
              <a:ext uri="{FF2B5EF4-FFF2-40B4-BE49-F238E27FC236}">
                <a16:creationId xmlns:a16="http://schemas.microsoft.com/office/drawing/2014/main" id="{3F9CB3C1-49BF-DA96-4AD6-52155262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601" y="2394512"/>
            <a:ext cx="4051471" cy="2247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16122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543183"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man is talking.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72333" y="4921367"/>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Portrait serious man having phone talk at street. Close up of angry  businessman talking on smartphone outdoors. Young business man walking with mobile  phone. Office employee call phone outside Stock Video Footage">
            <a:extLst>
              <a:ext uri="{FF2B5EF4-FFF2-40B4-BE49-F238E27FC236}">
                <a16:creationId xmlns:a16="http://schemas.microsoft.com/office/drawing/2014/main" id="{5E4389A5-AF25-C0E9-E303-B02FCE0742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330" y="2682155"/>
            <a:ext cx="3222172" cy="1812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702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6532480" cy="584775"/>
          </a:xfrm>
          <a:prstGeom prst="rect">
            <a:avLst/>
          </a:prstGeom>
          <a:ln>
            <a:solidFill>
              <a:srgbClr val="000000"/>
            </a:solidFill>
          </a:ln>
        </p:spPr>
        <p:txBody>
          <a:bodyPr wrap="square" lIns="91440" tIns="45720" rIns="91440" bIns="45720" anchor="t">
            <a:spAutoFit/>
          </a:bodyPr>
          <a:lstStyle/>
          <a:p>
            <a:r>
              <a:rPr lang="en-AU" sz="3200" b="1" dirty="0" smtClean="0">
                <a:latin typeface="Century Gothic" panose="020B0502020202020204" pitchFamily="34" charset="0"/>
                <a:ea typeface="Segoe UI Symbol"/>
              </a:rPr>
              <a:t>The girl is washing the dog. </a:t>
            </a:r>
            <a:endParaRPr lang="en-AU" sz="3200" b="1" dirty="0">
              <a:latin typeface="Century Gothic" panose="020B0502020202020204" pitchFamily="34" charset="0"/>
              <a:ea typeface="Segoe UI Symbol"/>
            </a:endParaRP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230368" y="4921367"/>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t Home Dog Washing Station | Affluent Dogs">
            <a:extLst>
              <a:ext uri="{FF2B5EF4-FFF2-40B4-BE49-F238E27FC236}">
                <a16:creationId xmlns:a16="http://schemas.microsoft.com/office/drawing/2014/main" id="{4265BBA4-54FA-D3DA-9ECB-FFBF1EDD9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4482" y="2481812"/>
            <a:ext cx="3595701" cy="2025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76940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072256"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a:t>
            </a:r>
            <a:r>
              <a:rPr lang="en-AU" sz="3200" b="1" dirty="0" smtClean="0">
                <a:latin typeface="Century Gothic" panose="020B0502020202020204" pitchFamily="34" charset="0"/>
                <a:ea typeface="Segoe UI Symbol"/>
              </a:rPr>
              <a:t>girl skips. </a:t>
            </a:r>
            <a:endParaRPr lang="en-AU" sz="3200" b="1" dirty="0">
              <a:latin typeface="Century Gothic" panose="020B0502020202020204" pitchFamily="34" charset="0"/>
              <a:ea typeface="Segoe UI Symbol"/>
            </a:endParaRPr>
          </a:p>
        </p:txBody>
      </p:sp>
      <p:sp>
        <p:nvSpPr>
          <p:cNvPr id="15" name="TextBox 14"/>
          <p:cNvSpPr txBox="1"/>
          <p:nvPr/>
        </p:nvSpPr>
        <p:spPr>
          <a:xfrm>
            <a:off x="-1" y="-1"/>
            <a:ext cx="3979817"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a:t>
            </a:r>
            <a:r>
              <a:rPr lang="en-AU" b="1" dirty="0" smtClean="0">
                <a:solidFill>
                  <a:schemeClr val="bg1"/>
                </a:solidFill>
                <a:latin typeface="Century Gothic" panose="020B0502020202020204" pitchFamily="34" charset="0"/>
              </a:rPr>
              <a:t>You </a:t>
            </a:r>
            <a:r>
              <a:rPr lang="en-AU" b="1" dirty="0">
                <a:solidFill>
                  <a:schemeClr val="bg1"/>
                </a:solidFill>
                <a:latin typeface="Century Gothic" panose="020B0502020202020204" pitchFamily="34" charset="0"/>
              </a:rPr>
              <a:t>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4849109" y="4931638"/>
            <a:ext cx="1185932" cy="6806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Jump Rope Girl - Free photo on Pixabay">
            <a:extLst>
              <a:ext uri="{FF2B5EF4-FFF2-40B4-BE49-F238E27FC236}">
                <a16:creationId xmlns:a16="http://schemas.microsoft.com/office/drawing/2014/main" id="{011E0933-630C-A395-042F-3B904D0F47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744" y="2298304"/>
            <a:ext cx="3397396" cy="2261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4"/>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5"/>
          <a:stretch>
            <a:fillRect/>
          </a:stretch>
        </p:blipFill>
        <p:spPr>
          <a:xfrm>
            <a:off x="10642054" y="60350"/>
            <a:ext cx="674078" cy="674078"/>
          </a:xfrm>
          <a:prstGeom prst="rect">
            <a:avLst/>
          </a:prstGeom>
        </p:spPr>
      </p:pic>
    </p:spTree>
    <p:extLst>
      <p:ext uri="{BB962C8B-B14F-4D97-AF65-F5344CB8AC3E}">
        <p14:creationId xmlns:p14="http://schemas.microsoft.com/office/powerpoint/2010/main" val="537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072256"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boy is crying. </a:t>
            </a:r>
          </a:p>
        </p:txBody>
      </p:sp>
      <p:sp>
        <p:nvSpPr>
          <p:cNvPr id="15" name="TextBox 14"/>
          <p:cNvSpPr txBox="1"/>
          <p:nvPr/>
        </p:nvSpPr>
        <p:spPr>
          <a:xfrm>
            <a:off x="-1" y="-1"/>
            <a:ext cx="3953691"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a:t>
            </a:r>
            <a:r>
              <a:rPr lang="en-AU" b="1" dirty="0" smtClean="0">
                <a:solidFill>
                  <a:schemeClr val="bg1"/>
                </a:solidFill>
                <a:latin typeface="Century Gothic" panose="020B0502020202020204" pitchFamily="34" charset="0"/>
              </a:rPr>
              <a:t>You </a:t>
            </a:r>
            <a:r>
              <a:rPr lang="en-AU" b="1" dirty="0">
                <a:solidFill>
                  <a:schemeClr val="bg1"/>
                </a:solidFill>
                <a:latin typeface="Century Gothic" panose="020B0502020202020204" pitchFamily="34" charset="0"/>
              </a:rPr>
              <a:t>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44197" y="4959013"/>
            <a:ext cx="1519311"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Second Life Marketplace">
            <a:extLst>
              <a:ext uri="{FF2B5EF4-FFF2-40B4-BE49-F238E27FC236}">
                <a16:creationId xmlns:a16="http://schemas.microsoft.com/office/drawing/2014/main" id="{1914082A-FA05-BA36-0D07-E4799E284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010" y="2177311"/>
            <a:ext cx="4285664" cy="2399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4"/>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5"/>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4495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341418" y="4979556"/>
            <a:ext cx="4072256" cy="584775"/>
          </a:xfrm>
          <a:prstGeom prst="rect">
            <a:avLst/>
          </a:prstGeom>
          <a:ln>
            <a:solidFill>
              <a:srgbClr val="000000"/>
            </a:solidFill>
          </a:ln>
        </p:spPr>
        <p:txBody>
          <a:bodyPr wrap="square" lIns="91440" tIns="45720" rIns="91440" bIns="45720" anchor="t">
            <a:spAutoFit/>
          </a:bodyPr>
          <a:lstStyle/>
          <a:p>
            <a:endParaRPr lang="en-AU" sz="3200" b="1" dirty="0">
              <a:latin typeface="Century Gothic" panose="020B0502020202020204" pitchFamily="34" charset="0"/>
              <a:ea typeface="Segoe UI Symbol"/>
            </a:endParaRPr>
          </a:p>
        </p:txBody>
      </p:sp>
      <p:sp>
        <p:nvSpPr>
          <p:cNvPr id="15" name="TextBox 14"/>
          <p:cNvSpPr txBox="1"/>
          <p:nvPr/>
        </p:nvSpPr>
        <p:spPr>
          <a:xfrm>
            <a:off x="-1" y="-1"/>
            <a:ext cx="3953691"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a:t>
            </a:r>
            <a:r>
              <a:rPr lang="en-AU" b="1" dirty="0" smtClean="0">
                <a:solidFill>
                  <a:schemeClr val="bg1"/>
                </a:solidFill>
                <a:latin typeface="Century Gothic" panose="020B0502020202020204" pitchFamily="34" charset="0"/>
              </a:rPr>
              <a:t>You </a:t>
            </a:r>
            <a:r>
              <a:rPr lang="en-AU" b="1" dirty="0">
                <a:solidFill>
                  <a:schemeClr val="bg1"/>
                </a:solidFill>
                <a:latin typeface="Century Gothic" panose="020B0502020202020204" pitchFamily="34" charset="0"/>
              </a:rPr>
              <a:t>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44197" y="4959013"/>
            <a:ext cx="1519311"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4"/>
          <a:stretch>
            <a:fillRect/>
          </a:stretch>
        </p:blipFill>
        <p:spPr>
          <a:xfrm>
            <a:off x="10642054" y="60350"/>
            <a:ext cx="674078" cy="674078"/>
          </a:xfrm>
          <a:prstGeom prst="rect">
            <a:avLst/>
          </a:prstGeom>
        </p:spPr>
      </p:pic>
      <p:sp>
        <p:nvSpPr>
          <p:cNvPr id="3" name="TextBox 2"/>
          <p:cNvSpPr txBox="1"/>
          <p:nvPr/>
        </p:nvSpPr>
        <p:spPr>
          <a:xfrm>
            <a:off x="2826936" y="2838995"/>
            <a:ext cx="4136572" cy="646331"/>
          </a:xfrm>
          <a:prstGeom prst="rect">
            <a:avLst/>
          </a:prstGeom>
          <a:noFill/>
        </p:spPr>
        <p:txBody>
          <a:bodyPr wrap="square" rtlCol="0">
            <a:spAutoFit/>
          </a:bodyPr>
          <a:lstStyle/>
          <a:p>
            <a:r>
              <a:rPr lang="en-AU" dirty="0" smtClean="0"/>
              <a:t>Add in pictures based on texts/topics/knowledge units in class</a:t>
            </a:r>
            <a:endParaRPr lang="en-AU" dirty="0"/>
          </a:p>
        </p:txBody>
      </p:sp>
    </p:spTree>
    <p:extLst>
      <p:ext uri="{BB962C8B-B14F-4D97-AF65-F5344CB8AC3E}">
        <p14:creationId xmlns:p14="http://schemas.microsoft.com/office/powerpoint/2010/main" val="318414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latin typeface="Century Gothic" panose="020B0502020202020204" pitchFamily="34" charset="0"/>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21337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523220"/>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AU" sz="2800" dirty="0">
                <a:latin typeface="Century Gothic" panose="020B0502020202020204" pitchFamily="34" charset="0"/>
              </a:rPr>
              <a:t>We are learning to identify the verb in a sentence</a:t>
            </a: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smtClean="0">
                <a:solidFill>
                  <a:schemeClr val="bg1"/>
                </a:solidFill>
                <a:latin typeface="Century Gothic" panose="020B0502020202020204" pitchFamily="34" charset="0"/>
              </a:rPr>
              <a:t>Concept Development</a:t>
            </a:r>
            <a:endParaRPr lang="en-AU" b="1" dirty="0">
              <a:solidFill>
                <a:schemeClr val="bg1"/>
              </a:solidFill>
              <a:latin typeface="Century Gothic" panose="020B0502020202020204" pitchFamily="34" charset="0"/>
            </a:endParaRPr>
          </a:p>
        </p:txBody>
      </p:sp>
      <p:sp>
        <p:nvSpPr>
          <p:cNvPr id="18" name="TextBox 17"/>
          <p:cNvSpPr txBox="1"/>
          <p:nvPr/>
        </p:nvSpPr>
        <p:spPr>
          <a:xfrm>
            <a:off x="3434252" y="2397365"/>
            <a:ext cx="5510299" cy="3847207"/>
          </a:xfrm>
          <a:prstGeom prst="rect">
            <a:avLst/>
          </a:prstGeom>
          <a:solidFill>
            <a:schemeClr val="bg1"/>
          </a:solidFill>
          <a:ln>
            <a:solidFill>
              <a:srgbClr val="FFC000"/>
            </a:solidFill>
          </a:ln>
        </p:spPr>
        <p:txBody>
          <a:bodyPr wrap="square" rtlCol="0">
            <a:spAutoFit/>
          </a:bodyPr>
          <a:lstStyle/>
          <a:p>
            <a:pPr algn="ctr"/>
            <a:r>
              <a:rPr lang="en-AU" sz="3200" b="1" dirty="0" smtClean="0">
                <a:latin typeface="Century Gothic" panose="020B0502020202020204" pitchFamily="34" charset="0"/>
              </a:rPr>
              <a:t>A sentence must:</a:t>
            </a:r>
          </a:p>
          <a:p>
            <a:endParaRPr lang="en-AU" sz="2000" dirty="0" smtClean="0">
              <a:latin typeface="Century Gothic" panose="020B0502020202020204" pitchFamily="34" charset="0"/>
            </a:endParaRPr>
          </a:p>
          <a:p>
            <a:r>
              <a:rPr lang="en-AU" sz="2000" dirty="0" smtClean="0">
                <a:latin typeface="Century Gothic" panose="020B0502020202020204" pitchFamily="34" charset="0"/>
              </a:rPr>
              <a:t>	  </a:t>
            </a:r>
            <a:r>
              <a:rPr lang="en-AU" sz="3200" dirty="0" smtClean="0">
                <a:latin typeface="Century Gothic" panose="020B0502020202020204" pitchFamily="34" charset="0"/>
              </a:rPr>
              <a:t>make sense</a:t>
            </a:r>
          </a:p>
          <a:p>
            <a:endParaRPr lang="en-AU" sz="3200" dirty="0" smtClean="0">
              <a:latin typeface="Century Gothic" panose="020B0502020202020204" pitchFamily="34" charset="0"/>
            </a:endParaRPr>
          </a:p>
          <a:p>
            <a:r>
              <a:rPr lang="en-AU" sz="3200" dirty="0" smtClean="0">
                <a:latin typeface="Century Gothic" panose="020B0502020202020204" pitchFamily="34" charset="0"/>
              </a:rPr>
              <a:t>	  have </a:t>
            </a:r>
            <a:r>
              <a:rPr lang="en-AU" sz="3200" smtClean="0">
                <a:latin typeface="Century Gothic" panose="020B0502020202020204" pitchFamily="34" charset="0"/>
              </a:rPr>
              <a:t>a WHO/WHAT</a:t>
            </a:r>
            <a:endParaRPr lang="en-AU" sz="3200" dirty="0" smtClean="0">
              <a:latin typeface="Century Gothic" panose="020B0502020202020204" pitchFamily="34" charset="0"/>
            </a:endParaRPr>
          </a:p>
          <a:p>
            <a:endParaRPr lang="en-AU" sz="3200" dirty="0" smtClean="0">
              <a:latin typeface="Century Gothic" panose="020B0502020202020204" pitchFamily="34" charset="0"/>
            </a:endParaRPr>
          </a:p>
          <a:p>
            <a:r>
              <a:rPr lang="en-AU" sz="3200" dirty="0" smtClean="0">
                <a:latin typeface="Century Gothic" panose="020B0502020202020204" pitchFamily="34" charset="0"/>
              </a:rPr>
              <a:t>	  and a WHAT DOING</a:t>
            </a:r>
          </a:p>
          <a:p>
            <a:endParaRPr lang="en-AU" sz="3200" dirty="0" smtClean="0">
              <a:latin typeface="Century Gothic" panose="020B0502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53" y="4067732"/>
            <a:ext cx="900000" cy="9000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459" y="5043128"/>
            <a:ext cx="900000" cy="90653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459" y="3066399"/>
            <a:ext cx="900000" cy="900000"/>
          </a:xfrm>
          <a:prstGeom prst="rect">
            <a:avLst/>
          </a:prstGeom>
        </p:spPr>
      </p:pic>
      <p:pic>
        <p:nvPicPr>
          <p:cNvPr id="11" name="Content Placeholder 4" descr="Icon&#10;&#10;Description automatically generated">
            <a:extLst>
              <a:ext uri="{FF2B5EF4-FFF2-40B4-BE49-F238E27FC236}">
                <a16:creationId xmlns:a16="http://schemas.microsoft.com/office/drawing/2014/main" id="{7BF52388-8B41-CD41-AC9A-89B295FC7E29}"/>
              </a:ext>
            </a:extLst>
          </p:cNvPr>
          <p:cNvPicPr>
            <a:picLocks noChangeAspect="1"/>
          </p:cNvPicPr>
          <p:nvPr/>
        </p:nvPicPr>
        <p:blipFill>
          <a:blip r:embed="rId5"/>
          <a:stretch>
            <a:fillRect/>
          </a:stretch>
        </p:blipFill>
        <p:spPr>
          <a:xfrm>
            <a:off x="9991527" y="123041"/>
            <a:ext cx="674079" cy="674079"/>
          </a:xfrm>
          <a:prstGeom prst="rect">
            <a:avLst/>
          </a:prstGeom>
        </p:spPr>
      </p:pic>
      <p:pic>
        <p:nvPicPr>
          <p:cNvPr id="13" name="Picture 12"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6"/>
          <a:stretch>
            <a:fillRect/>
          </a:stretch>
        </p:blipFill>
        <p:spPr>
          <a:xfrm>
            <a:off x="9224633" y="105119"/>
            <a:ext cx="693813" cy="679158"/>
          </a:xfrm>
          <a:prstGeom prst="rect">
            <a:avLst/>
          </a:prstGeom>
        </p:spPr>
      </p:pic>
      <p:pic>
        <p:nvPicPr>
          <p:cNvPr id="14" name="Picture 13"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7"/>
          <a:stretch>
            <a:fillRect/>
          </a:stretch>
        </p:blipFill>
        <p:spPr>
          <a:xfrm>
            <a:off x="11517922" y="92276"/>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8"/>
          <a:stretch>
            <a:fillRect/>
          </a:stretch>
        </p:blipFill>
        <p:spPr>
          <a:xfrm>
            <a:off x="10770763" y="92276"/>
            <a:ext cx="674078" cy="674078"/>
          </a:xfrm>
          <a:prstGeom prst="rect">
            <a:avLst/>
          </a:prstGeom>
        </p:spPr>
      </p:pic>
      <p:sp>
        <p:nvSpPr>
          <p:cNvPr id="16" name="TextBox 2"/>
          <p:cNvSpPr txBox="1"/>
          <p:nvPr/>
        </p:nvSpPr>
        <p:spPr>
          <a:xfrm>
            <a:off x="1081823" y="1597391"/>
            <a:ext cx="1021515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800" dirty="0" smtClean="0">
                <a:latin typeface="Century Gothic" panose="020B0502020202020204" pitchFamily="34" charset="0"/>
              </a:rPr>
              <a:t>A sentence is a complete thought that makes sense.</a:t>
            </a:r>
            <a:endParaRPr lang="en-AU" sz="2800" dirty="0">
              <a:latin typeface="Century Gothic" panose="020B0502020202020204" pitchFamily="34" charset="0"/>
            </a:endParaRPr>
          </a:p>
        </p:txBody>
      </p:sp>
    </p:spTree>
    <p:extLst>
      <p:ext uri="{BB962C8B-B14F-4D97-AF65-F5344CB8AC3E}">
        <p14:creationId xmlns:p14="http://schemas.microsoft.com/office/powerpoint/2010/main" val="74862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9" name="Content Placeholder 3">
            <a:extLst>
              <a:ext uri="{FF2B5EF4-FFF2-40B4-BE49-F238E27FC236}">
                <a16:creationId xmlns:a16="http://schemas.microsoft.com/office/drawing/2014/main" id="{05ECB126-5402-49D0-A7AC-AE7D948BABE0}"/>
              </a:ext>
            </a:extLst>
          </p:cNvPr>
          <p:cNvSpPr txBox="1">
            <a:spLocks/>
          </p:cNvSpPr>
          <p:nvPr/>
        </p:nvSpPr>
        <p:spPr>
          <a:xfrm>
            <a:off x="289612" y="1371231"/>
            <a:ext cx="8858464" cy="885948"/>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 verb is </a:t>
            </a:r>
            <a:r>
              <a:rPr lang="en-AU" dirty="0" smtClean="0">
                <a:latin typeface="Century Gothic" panose="020B0502020202020204" pitchFamily="34" charset="0"/>
              </a:rPr>
              <a:t>a doing word- it’s the ‘do’ of the sentence</a:t>
            </a:r>
            <a:endParaRPr lang="en-AU" dirty="0">
              <a:latin typeface="Century Gothic" panose="020B0502020202020204" pitchFamily="34" charset="0"/>
            </a:endParaRPr>
          </a:p>
          <a:p>
            <a:pPr>
              <a:buFont typeface="Wingdings" panose="05000000000000000000" pitchFamily="2" charset="2"/>
              <a:buChar char="§"/>
            </a:pPr>
            <a:r>
              <a:rPr lang="en-AU" dirty="0">
                <a:latin typeface="Century Gothic" panose="020B0502020202020204" pitchFamily="34" charset="0"/>
              </a:rPr>
              <a:t>Every sentence must have a verb</a:t>
            </a:r>
          </a:p>
        </p:txBody>
      </p:sp>
      <p:sp>
        <p:nvSpPr>
          <p:cNvPr id="4" name="Rectangle 3"/>
          <p:cNvSpPr/>
          <p:nvPr/>
        </p:nvSpPr>
        <p:spPr>
          <a:xfrm>
            <a:off x="325098" y="2511408"/>
            <a:ext cx="3627923" cy="461665"/>
          </a:xfrm>
          <a:prstGeom prst="rect">
            <a:avLst/>
          </a:prstGeom>
        </p:spPr>
        <p:txBody>
          <a:bodyPr wrap="square">
            <a:spAutoFit/>
          </a:bodyPr>
          <a:lstStyle/>
          <a:p>
            <a:r>
              <a:rPr lang="en-AU" sz="2400" b="1" dirty="0">
                <a:solidFill>
                  <a:srgbClr val="00B050"/>
                </a:solidFill>
                <a:latin typeface="Century Gothic" panose="020B0502020202020204" pitchFamily="34" charset="0"/>
              </a:rPr>
              <a:t>What are they doing?</a:t>
            </a:r>
          </a:p>
        </p:txBody>
      </p:sp>
      <p:sp>
        <p:nvSpPr>
          <p:cNvPr id="13" name="Content Placeholder 3">
            <a:extLst>
              <a:ext uri="{FF2B5EF4-FFF2-40B4-BE49-F238E27FC236}">
                <a16:creationId xmlns:a16="http://schemas.microsoft.com/office/drawing/2014/main" id="{05ECB126-5402-49D0-A7AC-AE7D948BABE0}"/>
              </a:ext>
            </a:extLst>
          </p:cNvPr>
          <p:cNvSpPr txBox="1">
            <a:spLocks/>
          </p:cNvSpPr>
          <p:nvPr/>
        </p:nvSpPr>
        <p:spPr>
          <a:xfrm>
            <a:off x="289613" y="495193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endParaRPr lang="en-AU" dirty="0">
              <a:latin typeface="Century Gothic" panose="020B0502020202020204" pitchFamily="34" charset="0"/>
            </a:endParaRPr>
          </a:p>
        </p:txBody>
      </p:sp>
      <p:sp>
        <p:nvSpPr>
          <p:cNvPr id="15" name="Content Placeholder 3">
            <a:extLst>
              <a:ext uri="{FF2B5EF4-FFF2-40B4-BE49-F238E27FC236}">
                <a16:creationId xmlns:a16="http://schemas.microsoft.com/office/drawing/2014/main" id="{05ECB126-5402-49D0-A7AC-AE7D948BABE0}"/>
              </a:ext>
            </a:extLst>
          </p:cNvPr>
          <p:cNvSpPr txBox="1">
            <a:spLocks/>
          </p:cNvSpPr>
          <p:nvPr/>
        </p:nvSpPr>
        <p:spPr>
          <a:xfrm>
            <a:off x="346496" y="581950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alibri" panose="020F0502020204030204" pitchFamily="34" charset="0"/>
              <a:buNone/>
            </a:pPr>
            <a:endParaRPr lang="en-AU" dirty="0">
              <a:latin typeface="Century Gothic" panose="020B0502020202020204" pitchFamily="34" charset="0"/>
            </a:endParaRP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523220"/>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3"/>
          <a:stretch>
            <a:fillRect/>
          </a:stretch>
        </p:blipFill>
        <p:spPr>
          <a:xfrm>
            <a:off x="10582910" y="104230"/>
            <a:ext cx="693813" cy="679158"/>
          </a:xfrm>
          <a:prstGeom prst="rect">
            <a:avLst/>
          </a:prstGeom>
        </p:spPr>
      </p:pic>
      <p:sp>
        <p:nvSpPr>
          <p:cNvPr id="14" name="Content Placeholder 3">
            <a:extLst>
              <a:ext uri="{FF2B5EF4-FFF2-40B4-BE49-F238E27FC236}">
                <a16:creationId xmlns:a16="http://schemas.microsoft.com/office/drawing/2014/main" id="{F8C3E91D-881F-42BC-9679-EAABFA23183E}"/>
              </a:ext>
            </a:extLst>
          </p:cNvPr>
          <p:cNvSpPr txBox="1">
            <a:spLocks/>
          </p:cNvSpPr>
          <p:nvPr/>
        </p:nvSpPr>
        <p:spPr>
          <a:xfrm>
            <a:off x="289612" y="5267372"/>
            <a:ext cx="519678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dirty="0">
              <a:latin typeface="Century Gothic" panose="020B0502020202020204" pitchFamily="34" charset="0"/>
            </a:endParaRPr>
          </a:p>
        </p:txBody>
      </p:sp>
      <p:sp>
        <p:nvSpPr>
          <p:cNvPr id="17" name="TextBox 16">
            <a:extLst>
              <a:ext uri="{FF2B5EF4-FFF2-40B4-BE49-F238E27FC236}">
                <a16:creationId xmlns:a16="http://schemas.microsoft.com/office/drawing/2014/main" id="{D61BD66F-C24C-B281-6CA1-7DA6BEE79596}"/>
              </a:ext>
            </a:extLst>
          </p:cNvPr>
          <p:cNvSpPr txBox="1"/>
          <p:nvPr/>
        </p:nvSpPr>
        <p:spPr>
          <a:xfrm>
            <a:off x="3728735" y="5479842"/>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ride</a:t>
            </a:r>
            <a:endParaRPr lang="en-US" sz="2400" b="1" dirty="0">
              <a:solidFill>
                <a:srgbClr val="00B050"/>
              </a:solidFill>
              <a:latin typeface="Century Gothic" panose="020B0502020202020204" pitchFamily="34" charset="0"/>
            </a:endParaRPr>
          </a:p>
        </p:txBody>
      </p:sp>
      <p:sp>
        <p:nvSpPr>
          <p:cNvPr id="22" name="TextBox 21">
            <a:extLst>
              <a:ext uri="{FF2B5EF4-FFF2-40B4-BE49-F238E27FC236}">
                <a16:creationId xmlns:a16="http://schemas.microsoft.com/office/drawing/2014/main" id="{40BC84F8-BCFF-8653-A2E4-0344A8ACBB5E}"/>
              </a:ext>
            </a:extLst>
          </p:cNvPr>
          <p:cNvSpPr txBox="1"/>
          <p:nvPr/>
        </p:nvSpPr>
        <p:spPr>
          <a:xfrm>
            <a:off x="9570033" y="5492227"/>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run</a:t>
            </a:r>
            <a:endParaRPr lang="en-US" sz="2400" b="1" dirty="0">
              <a:solidFill>
                <a:srgbClr val="00B050"/>
              </a:solidFill>
              <a:latin typeface="Century Gothic" panose="020B0502020202020204" pitchFamily="34" charset="0"/>
            </a:endParaRPr>
          </a:p>
        </p:txBody>
      </p:sp>
      <p:sp>
        <p:nvSpPr>
          <p:cNvPr id="24" name="TextBox 23">
            <a:extLst>
              <a:ext uri="{FF2B5EF4-FFF2-40B4-BE49-F238E27FC236}">
                <a16:creationId xmlns:a16="http://schemas.microsoft.com/office/drawing/2014/main" id="{1CF24A55-CFF4-A2D4-FE47-2F3775597F3B}"/>
              </a:ext>
            </a:extLst>
          </p:cNvPr>
          <p:cNvSpPr txBox="1"/>
          <p:nvPr/>
        </p:nvSpPr>
        <p:spPr>
          <a:xfrm>
            <a:off x="6651076" y="5479842"/>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drink</a:t>
            </a:r>
            <a:endParaRPr lang="en-US" sz="2400" b="1" dirty="0">
              <a:solidFill>
                <a:srgbClr val="00B050"/>
              </a:solidFill>
              <a:latin typeface="Century Gothic" panose="020B0502020202020204" pitchFamily="34" charset="0"/>
            </a:endParaRPr>
          </a:p>
        </p:txBody>
      </p:sp>
      <p:sp>
        <p:nvSpPr>
          <p:cNvPr id="27" name="TextBox 26">
            <a:extLst>
              <a:ext uri="{FF2B5EF4-FFF2-40B4-BE49-F238E27FC236}">
                <a16:creationId xmlns:a16="http://schemas.microsoft.com/office/drawing/2014/main" id="{E8A2C14C-CB8D-0EB6-0D98-BE4990B77EEA}"/>
              </a:ext>
            </a:extLst>
          </p:cNvPr>
          <p:cNvSpPr txBox="1"/>
          <p:nvPr/>
        </p:nvSpPr>
        <p:spPr>
          <a:xfrm>
            <a:off x="1207908" y="5479842"/>
            <a:ext cx="1242033" cy="461665"/>
          </a:xfrm>
          <a:prstGeom prst="rect">
            <a:avLst/>
          </a:prstGeom>
          <a:noFill/>
        </p:spPr>
        <p:txBody>
          <a:bodyPr wrap="square" rtlCol="0">
            <a:spAutoFit/>
          </a:bodyPr>
          <a:lstStyle/>
          <a:p>
            <a:pPr algn="ctr"/>
            <a:r>
              <a:rPr lang="en-AU" sz="2400" b="1" dirty="0">
                <a:solidFill>
                  <a:srgbClr val="00B050"/>
                </a:solidFill>
                <a:latin typeface="Century Gothic" panose="020B0502020202020204" pitchFamily="34" charset="0"/>
              </a:rPr>
              <a:t>walk</a:t>
            </a:r>
            <a:endParaRPr lang="en-US" sz="2400" b="1" dirty="0">
              <a:solidFill>
                <a:srgbClr val="00B050"/>
              </a:solidFill>
              <a:latin typeface="Century Gothic" panose="020B0502020202020204" pitchFamily="34" charset="0"/>
            </a:endParaRPr>
          </a:p>
        </p:txBody>
      </p:sp>
      <p:pic>
        <p:nvPicPr>
          <p:cNvPr id="25" name="Picture 24">
            <a:extLst>
              <a:ext uri="{FF2B5EF4-FFF2-40B4-BE49-F238E27FC236}">
                <a16:creationId xmlns:a16="http://schemas.microsoft.com/office/drawing/2014/main" id="{E5F0B743-1829-621F-22C9-4BEC4B4E45F4}"/>
              </a:ext>
            </a:extLst>
          </p:cNvPr>
          <p:cNvPicPr>
            <a:picLocks noChangeAspect="1"/>
          </p:cNvPicPr>
          <p:nvPr/>
        </p:nvPicPr>
        <p:blipFill rotWithShape="1">
          <a:blip r:embed="rId4"/>
          <a:srcRect r="49658"/>
          <a:stretch/>
        </p:blipFill>
        <p:spPr>
          <a:xfrm>
            <a:off x="973931" y="3476602"/>
            <a:ext cx="1709985" cy="1753866"/>
          </a:xfrm>
          <a:prstGeom prst="rect">
            <a:avLst/>
          </a:prstGeom>
        </p:spPr>
      </p:pic>
      <p:pic>
        <p:nvPicPr>
          <p:cNvPr id="28" name="Picture 27">
            <a:extLst>
              <a:ext uri="{FF2B5EF4-FFF2-40B4-BE49-F238E27FC236}">
                <a16:creationId xmlns:a16="http://schemas.microsoft.com/office/drawing/2014/main" id="{F73BD63E-D19F-49C7-CD3E-15B5177BB471}"/>
              </a:ext>
            </a:extLst>
          </p:cNvPr>
          <p:cNvPicPr>
            <a:picLocks noChangeAspect="1"/>
          </p:cNvPicPr>
          <p:nvPr/>
        </p:nvPicPr>
        <p:blipFill rotWithShape="1">
          <a:blip r:embed="rId5"/>
          <a:srcRect l="50000" t="-897" r="-342" b="897"/>
          <a:stretch/>
        </p:blipFill>
        <p:spPr>
          <a:xfrm>
            <a:off x="3728735" y="3435016"/>
            <a:ext cx="1725324" cy="1753867"/>
          </a:xfrm>
          <a:prstGeom prst="rect">
            <a:avLst/>
          </a:prstGeom>
        </p:spPr>
      </p:pic>
      <p:pic>
        <p:nvPicPr>
          <p:cNvPr id="29" name="Picture 28">
            <a:extLst>
              <a:ext uri="{FF2B5EF4-FFF2-40B4-BE49-F238E27FC236}">
                <a16:creationId xmlns:a16="http://schemas.microsoft.com/office/drawing/2014/main" id="{4D547835-861A-ACF3-8081-252CA0E6C07B}"/>
              </a:ext>
            </a:extLst>
          </p:cNvPr>
          <p:cNvPicPr>
            <a:picLocks noChangeAspect="1"/>
          </p:cNvPicPr>
          <p:nvPr/>
        </p:nvPicPr>
        <p:blipFill rotWithShape="1">
          <a:blip r:embed="rId6"/>
          <a:srcRect r="49159"/>
          <a:stretch/>
        </p:blipFill>
        <p:spPr>
          <a:xfrm>
            <a:off x="6531703" y="3418548"/>
            <a:ext cx="1725324" cy="1769592"/>
          </a:xfrm>
          <a:prstGeom prst="rect">
            <a:avLst/>
          </a:prstGeom>
        </p:spPr>
      </p:pic>
      <p:pic>
        <p:nvPicPr>
          <p:cNvPr id="30" name="Picture 29">
            <a:extLst>
              <a:ext uri="{FF2B5EF4-FFF2-40B4-BE49-F238E27FC236}">
                <a16:creationId xmlns:a16="http://schemas.microsoft.com/office/drawing/2014/main" id="{041FFADA-2028-42DC-5C3E-82912286CDEF}"/>
              </a:ext>
            </a:extLst>
          </p:cNvPr>
          <p:cNvPicPr>
            <a:picLocks noChangeAspect="1"/>
          </p:cNvPicPr>
          <p:nvPr/>
        </p:nvPicPr>
        <p:blipFill rotWithShape="1">
          <a:blip r:embed="rId6"/>
          <a:srcRect l="49424" t="-1524" r="-265" b="1524"/>
          <a:stretch/>
        </p:blipFill>
        <p:spPr>
          <a:xfrm>
            <a:off x="9570033" y="3418230"/>
            <a:ext cx="1680062" cy="1723169"/>
          </a:xfrm>
          <a:prstGeom prst="rect">
            <a:avLst/>
          </a:prstGeom>
        </p:spPr>
      </p:pic>
    </p:spTree>
    <p:extLst>
      <p:ext uri="{BB962C8B-B14F-4D97-AF65-F5344CB8AC3E}">
        <p14:creationId xmlns:p14="http://schemas.microsoft.com/office/powerpoint/2010/main" val="31000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374974"/>
            <a:ext cx="5353737"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man is eating.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a:t>
            </a:r>
            <a:r>
              <a:rPr lang="en-AU" b="1" dirty="0" smtClean="0">
                <a:solidFill>
                  <a:schemeClr val="bg1"/>
                </a:solidFill>
                <a:latin typeface="Century Gothic" panose="020B0502020202020204" pitchFamily="34" charset="0"/>
              </a:rPr>
              <a:t>Development: I do</a:t>
            </a:r>
            <a:endParaRPr lang="en-AU" b="1" dirty="0">
              <a:solidFill>
                <a:schemeClr val="bg1"/>
              </a:solidFill>
              <a:latin typeface="Century Gothic" panose="020B0502020202020204" pitchFamily="34" charset="0"/>
            </a:endParaRP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617110" y="5316785"/>
            <a:ext cx="1796563"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ternet Backs Man Eating Away From Girlfriend Who Demands 'First Bite'">
            <a:extLst>
              <a:ext uri="{FF2B5EF4-FFF2-40B4-BE49-F238E27FC236}">
                <a16:creationId xmlns:a16="http://schemas.microsoft.com/office/drawing/2014/main" id="{C48DB66A-272A-96EF-221D-D6B37E9022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596" y="2503463"/>
            <a:ext cx="2495843" cy="2495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196700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5176229"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boy is sleeping.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a:t>
            </a:r>
            <a:r>
              <a:rPr lang="en-AU" b="1" dirty="0" smtClean="0">
                <a:solidFill>
                  <a:schemeClr val="bg1"/>
                </a:solidFill>
                <a:latin typeface="Century Gothic" panose="020B0502020202020204" pitchFamily="34" charset="0"/>
              </a:rPr>
              <a:t>Development: We do</a:t>
            </a:r>
            <a:endParaRPr lang="en-AU" b="1" dirty="0">
              <a:solidFill>
                <a:schemeClr val="bg1"/>
              </a:solidFill>
              <a:latin typeface="Century Gothic" panose="020B0502020202020204" pitchFamily="34" charset="0"/>
            </a:endParaRP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58265" y="4966210"/>
            <a:ext cx="2504049"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leeping boy in bed - Wyoming Department of Health">
            <a:extLst>
              <a:ext uri="{FF2B5EF4-FFF2-40B4-BE49-F238E27FC236}">
                <a16:creationId xmlns:a16="http://schemas.microsoft.com/office/drawing/2014/main" id="{93F4D985-0506-72E0-B9BF-4FAC725C5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226" y="2388651"/>
            <a:ext cx="3323268" cy="2211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1595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5176229"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girl is drawing. </a:t>
            </a: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a:t>
            </a:r>
            <a:r>
              <a:rPr lang="en-AU" b="1" dirty="0" smtClean="0">
                <a:solidFill>
                  <a:schemeClr val="bg1"/>
                </a:solidFill>
                <a:latin typeface="Century Gothic" panose="020B0502020202020204" pitchFamily="34" charset="0"/>
              </a:rPr>
              <a:t>do</a:t>
            </a:r>
            <a:endParaRPr lang="en-AU" b="1" dirty="0">
              <a:solidFill>
                <a:schemeClr val="bg1"/>
              </a:solidFill>
              <a:latin typeface="Century Gothic" panose="020B0502020202020204" pitchFamily="34" charset="0"/>
            </a:endParaRP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458265" y="4966210"/>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ite 7 years old girl drawing Stock Footage Video (100% Royalty-free)  24385613 | Shutterstock">
            <a:extLst>
              <a:ext uri="{FF2B5EF4-FFF2-40B4-BE49-F238E27FC236}">
                <a16:creationId xmlns:a16="http://schemas.microsoft.com/office/drawing/2014/main" id="{2328A0E6-17D0-6A01-143D-307DA6D71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195" y="2340359"/>
            <a:ext cx="3982036" cy="22373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25153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6FB464-DD89-7A4C-8A21-C008B8655665}"/>
              </a:ext>
            </a:extLst>
          </p:cNvPr>
          <p:cNvSpPr/>
          <p:nvPr/>
        </p:nvSpPr>
        <p:spPr>
          <a:xfrm>
            <a:off x="3419131" y="5024399"/>
            <a:ext cx="5176229" cy="584775"/>
          </a:xfrm>
          <a:prstGeom prst="rect">
            <a:avLst/>
          </a:prstGeom>
          <a:ln>
            <a:solidFill>
              <a:srgbClr val="000000"/>
            </a:solidFill>
          </a:ln>
        </p:spPr>
        <p:txBody>
          <a:bodyPr wrap="square" lIns="91440" tIns="45720" rIns="91440" bIns="45720" anchor="t">
            <a:spAutoFit/>
          </a:bodyPr>
          <a:lstStyle/>
          <a:p>
            <a:r>
              <a:rPr lang="en-AU" sz="3200" b="1" dirty="0">
                <a:latin typeface="Century Gothic" panose="020B0502020202020204" pitchFamily="34" charset="0"/>
                <a:ea typeface="Segoe UI Symbol"/>
              </a:rPr>
              <a:t>The leopard </a:t>
            </a:r>
            <a:r>
              <a:rPr lang="en-AU" sz="3200" b="1" dirty="0" smtClean="0">
                <a:latin typeface="Century Gothic" panose="020B0502020202020204" pitchFamily="34" charset="0"/>
                <a:ea typeface="Segoe UI Symbol"/>
              </a:rPr>
              <a:t> climbs. </a:t>
            </a:r>
            <a:endParaRPr lang="en-AU" sz="3200" b="1" dirty="0">
              <a:latin typeface="Century Gothic" panose="020B0502020202020204" pitchFamily="34" charset="0"/>
              <a:ea typeface="Segoe UI Symbol"/>
            </a:endParaRPr>
          </a:p>
        </p:txBody>
      </p:sp>
      <p:sp>
        <p:nvSpPr>
          <p:cNvPr id="15" name="TextBox 14"/>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We do</a:t>
            </a:r>
          </a:p>
        </p:txBody>
      </p:sp>
      <p:sp>
        <p:nvSpPr>
          <p:cNvPr id="16" name="Content Placeholder 3">
            <a:extLst>
              <a:ext uri="{FF2B5EF4-FFF2-40B4-BE49-F238E27FC236}">
                <a16:creationId xmlns:a16="http://schemas.microsoft.com/office/drawing/2014/main" id="{05ECB126-5402-49D0-A7AC-AE7D948BABE0}"/>
              </a:ext>
            </a:extLst>
          </p:cNvPr>
          <p:cNvSpPr txBox="1">
            <a:spLocks/>
          </p:cNvSpPr>
          <p:nvPr/>
        </p:nvSpPr>
        <p:spPr>
          <a:xfrm>
            <a:off x="111364" y="566057"/>
            <a:ext cx="8858464" cy="539932"/>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Let’s say a sentence to tell what is happening in this picture</a:t>
            </a:r>
          </a:p>
          <a:p>
            <a:pPr>
              <a:buFont typeface="Wingdings" panose="05000000000000000000" pitchFamily="2" charset="2"/>
              <a:buChar char="§"/>
            </a:pPr>
            <a:r>
              <a:rPr lang="en-AU" dirty="0">
                <a:latin typeface="Century Gothic" panose="020B0502020202020204" pitchFamily="34" charset="0"/>
              </a:rPr>
              <a:t>Identify the verb in the sentence  </a:t>
            </a:r>
          </a:p>
          <a:p>
            <a:pPr>
              <a:buFont typeface="Wingdings" panose="05000000000000000000" pitchFamily="2" charset="2"/>
              <a:buChar char="§"/>
            </a:pPr>
            <a:r>
              <a:rPr lang="en-AU" dirty="0">
                <a:latin typeface="Century Gothic" panose="020B0502020202020204" pitchFamily="34" charset="0"/>
              </a:rPr>
              <a:t>Hint: ask yourself “what are they doing” to find the verb </a:t>
            </a:r>
          </a:p>
          <a:p>
            <a:pPr marL="0" indent="0">
              <a:buNone/>
            </a:pPr>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06F65587-C196-0BF3-BE9B-798A003A3C29}"/>
              </a:ext>
            </a:extLst>
          </p:cNvPr>
          <p:cNvSpPr txBox="1"/>
          <p:nvPr/>
        </p:nvSpPr>
        <p:spPr>
          <a:xfrm>
            <a:off x="10181939" y="1250631"/>
            <a:ext cx="1988664" cy="1169551"/>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400" dirty="0">
                <a:latin typeface="Century Gothic" panose="020B0502020202020204" pitchFamily="34" charset="0"/>
              </a:rPr>
              <a:t>What is a verb?</a:t>
            </a:r>
          </a:p>
          <a:p>
            <a:pPr marL="285750" indent="-285750">
              <a:buFont typeface="Arial" panose="020B0604020202020204" pitchFamily="34" charset="0"/>
              <a:buChar char="•"/>
            </a:pPr>
            <a:r>
              <a:rPr lang="en-AU" sz="1400" dirty="0">
                <a:latin typeface="Century Gothic" panose="020B0502020202020204" pitchFamily="34" charset="0"/>
              </a:rPr>
              <a:t>How do we know this is a verb?</a:t>
            </a:r>
          </a:p>
          <a:p>
            <a:pPr marL="285750" indent="-285750">
              <a:buFont typeface="Arial" panose="020B0604020202020204" pitchFamily="34" charset="0"/>
              <a:buChar char="•"/>
            </a:pPr>
            <a:r>
              <a:rPr lang="en-AU" sz="1400" dirty="0">
                <a:latin typeface="Century Gothic" panose="020B0502020202020204" pitchFamily="34" charset="0"/>
              </a:rPr>
              <a:t>Do the action</a:t>
            </a:r>
          </a:p>
        </p:txBody>
      </p:sp>
      <p:sp>
        <p:nvSpPr>
          <p:cNvPr id="2" name="Oval 1">
            <a:extLst>
              <a:ext uri="{FF2B5EF4-FFF2-40B4-BE49-F238E27FC236}">
                <a16:creationId xmlns:a16="http://schemas.microsoft.com/office/drawing/2014/main" id="{E19E02D6-A670-4DB7-9E75-53A33CEB4567}"/>
              </a:ext>
            </a:extLst>
          </p:cNvPr>
          <p:cNvSpPr/>
          <p:nvPr/>
        </p:nvSpPr>
        <p:spPr>
          <a:xfrm>
            <a:off x="5905082" y="4966210"/>
            <a:ext cx="2039815" cy="701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Leopard Physiology: Why do They Climb so Well? - Londolozi Blog">
            <a:extLst>
              <a:ext uri="{FF2B5EF4-FFF2-40B4-BE49-F238E27FC236}">
                <a16:creationId xmlns:a16="http://schemas.microsoft.com/office/drawing/2014/main" id="{F1AC3EE9-DFCF-9910-4B51-BB780FEA4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176" y="2119312"/>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F650FD-B97C-5545-9B7A-CFE4D8938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060" y="60350"/>
            <a:ext cx="671832" cy="671832"/>
          </a:xfrm>
          <a:prstGeom prst="rect">
            <a:avLst/>
          </a:prstGeom>
        </p:spPr>
      </p:pic>
      <p:pic>
        <p:nvPicPr>
          <p:cNvPr id="10" name="Picture 9"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5"/>
          <a:stretch>
            <a:fillRect/>
          </a:stretch>
        </p:blipFill>
        <p:spPr>
          <a:xfrm>
            <a:off x="9180085" y="76830"/>
            <a:ext cx="693813" cy="679158"/>
          </a:xfrm>
          <a:prstGeom prst="rect">
            <a:avLst/>
          </a:prstGeom>
        </p:spPr>
      </p:pic>
      <p:pic>
        <p:nvPicPr>
          <p:cNvPr id="11" name="Picture 10"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6"/>
          <a:stretch>
            <a:fillRect/>
          </a:stretch>
        </p:blipFill>
        <p:spPr>
          <a:xfrm>
            <a:off x="11430827" y="60350"/>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7"/>
          <a:stretch>
            <a:fillRect/>
          </a:stretch>
        </p:blipFill>
        <p:spPr>
          <a:xfrm>
            <a:off x="10642054" y="60350"/>
            <a:ext cx="674078" cy="674078"/>
          </a:xfrm>
          <a:prstGeom prst="rect">
            <a:avLst/>
          </a:prstGeom>
        </p:spPr>
      </p:pic>
    </p:spTree>
    <p:extLst>
      <p:ext uri="{BB962C8B-B14F-4D97-AF65-F5344CB8AC3E}">
        <p14:creationId xmlns:p14="http://schemas.microsoft.com/office/powerpoint/2010/main" val="3013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0BF25C681DD47866BE82B7315CBE0" ma:contentTypeVersion="10" ma:contentTypeDescription="Create a new document." ma:contentTypeScope="" ma:versionID="62371493f744d60d1970eda5d0216323">
  <xsd:schema xmlns:xsd="http://www.w3.org/2001/XMLSchema" xmlns:xs="http://www.w3.org/2001/XMLSchema" xmlns:p="http://schemas.microsoft.com/office/2006/metadata/properties" xmlns:ns2="12630632-94ef-4964-ae38-12e3f903781a" xmlns:ns3="1fd28a91-d7f5-4328-9e54-120932238d40" targetNamespace="http://schemas.microsoft.com/office/2006/metadata/properties" ma:root="true" ma:fieldsID="d8ab8f57f0bb9aa94864a2d7ed06f204" ns2:_="" ns3:_="">
    <xsd:import namespace="12630632-94ef-4964-ae38-12e3f903781a"/>
    <xsd:import namespace="1fd28a91-d7f5-4328-9e54-120932238d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30632-94ef-4964-ae38-12e3f90378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d28a91-d7f5-4328-9e54-120932238d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a1fa647-a998-4810-8c4d-20d092974244}" ma:internalName="TaxCatchAll" ma:showField="CatchAllData" ma:web="1fd28a91-d7f5-4328-9e54-120932238d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d28a91-d7f5-4328-9e54-120932238d40" xsi:nil="true"/>
    <lcf76f155ced4ddcb4097134ff3c332f xmlns="12630632-94ef-4964-ae38-12e3f90378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0A8BE0-8E4F-4F8A-A576-630DC1483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30632-94ef-4964-ae38-12e3f903781a"/>
    <ds:schemaRef ds:uri="1fd28a91-d7f5-4328-9e54-120932238d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D9B2C9-CDE4-4779-BEB8-4BC917586320}">
  <ds:schemaRefs>
    <ds:schemaRef ds:uri="http://schemas.microsoft.com/sharepoint/v3/contenttype/forms"/>
  </ds:schemaRefs>
</ds:datastoreItem>
</file>

<file path=customXml/itemProps3.xml><?xml version="1.0" encoding="utf-8"?>
<ds:datastoreItem xmlns:ds="http://schemas.openxmlformats.org/officeDocument/2006/customXml" ds:itemID="{4E9EA1FF-8367-4016-8AA7-78E3F89385B0}">
  <ds:schemaRefs>
    <ds:schemaRef ds:uri="http://purl.org/dc/elements/1.1/"/>
    <ds:schemaRef ds:uri="http://schemas.microsoft.com/office/2006/metadata/properties"/>
    <ds:schemaRef ds:uri="12630632-94ef-4964-ae38-12e3f903781a"/>
    <ds:schemaRef ds:uri="http://purl.org/dc/terms/"/>
    <ds:schemaRef ds:uri="1fd28a91-d7f5-4328-9e54-120932238d4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942</TotalTime>
  <Words>865</Words>
  <Application>Microsoft Office PowerPoint</Application>
  <PresentationFormat>Widescreen</PresentationFormat>
  <Paragraphs>158</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Century Gothic</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87</cp:revision>
  <dcterms:created xsi:type="dcterms:W3CDTF">2021-08-04T08:19:39Z</dcterms:created>
  <dcterms:modified xsi:type="dcterms:W3CDTF">2022-07-19T02:12:46Z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0x0101008010BF25C681DD47866BE82B7315CBE0</vt:lpwstr>
  </property>
</Properties>
</file>