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95" r:id="rId3"/>
    <p:sldId id="271" r:id="rId4"/>
    <p:sldId id="298" r:id="rId5"/>
    <p:sldId id="322" r:id="rId6"/>
    <p:sldId id="300" r:id="rId7"/>
    <p:sldId id="305" r:id="rId8"/>
    <p:sldId id="311" r:id="rId9"/>
    <p:sldId id="313" r:id="rId10"/>
    <p:sldId id="312" r:id="rId11"/>
    <p:sldId id="314" r:id="rId12"/>
    <p:sldId id="315" r:id="rId13"/>
    <p:sldId id="316" r:id="rId14"/>
    <p:sldId id="317" r:id="rId15"/>
    <p:sldId id="318" r:id="rId16"/>
    <p:sldId id="320" r:id="rId17"/>
    <p:sldId id="321" r:id="rId18"/>
    <p:sldId id="310" r:id="rId19"/>
    <p:sldId id="32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65C8AF46-24CD-457C-9F99-8251FB7CF17D}" type="datetimeFigureOut">
              <a:rPr lang="en-AU" smtClean="0"/>
              <a:pPr/>
              <a:t>21/02/2023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CECEF65E-7216-442D-9C96-F4680AC2624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580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21/02/2023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21/02/2023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21/02/2023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21/02/2023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21/02/2023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l"/>
            <a:r>
              <a:rPr lang="en-AU" b="1" dirty="0"/>
              <a:t>Year: 1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Term: 3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Objective: </a:t>
            </a:r>
          </a:p>
          <a:p>
            <a:pPr algn="l"/>
            <a:r>
              <a:rPr lang="en-AU" sz="2400" dirty="0">
                <a:latin typeface="Century Gothic" panose="020B0502020202020204" pitchFamily="34" charset="0"/>
              </a:rPr>
              <a:t>Identify the verb ‘to be’ in a sentence- am/are/is</a:t>
            </a:r>
          </a:p>
          <a:p>
            <a:pPr algn="l"/>
            <a:r>
              <a:rPr lang="en-AU" sz="2400" dirty="0">
                <a:latin typeface="Century Gothic" panose="020B0502020202020204" pitchFamily="34" charset="0"/>
              </a:rPr>
              <a:t>Insert the correct ‘to be’ verb in a sentence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Stephanie Le Lievre</a:t>
            </a:r>
          </a:p>
        </p:txBody>
      </p:sp>
    </p:spTree>
    <p:extLst>
      <p:ext uri="{BB962C8B-B14F-4D97-AF65-F5344CB8AC3E}">
        <p14:creationId xmlns:p14="http://schemas.microsoft.com/office/powerpoint/2010/main" val="1123599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2420182"/>
            <a:ext cx="8898940" cy="14682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5800" dirty="0"/>
              <a:t>I _____ happy. </a:t>
            </a:r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674078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Read the sentence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Insert the correct ‘to be’ verb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35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52322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4D0A2-6A9D-459E-B198-C5F7B1F5ACDC}"/>
              </a:ext>
            </a:extLst>
          </p:cNvPr>
          <p:cNvSpPr txBox="1"/>
          <p:nvPr/>
        </p:nvSpPr>
        <p:spPr>
          <a:xfrm>
            <a:off x="2858610" y="4758431"/>
            <a:ext cx="292963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entury Gothic" panose="020B0502020202020204" pitchFamily="34" charset="0"/>
              </a:rPr>
              <a:t>am</a:t>
            </a:r>
          </a:p>
        </p:txBody>
      </p:sp>
      <p:pic>
        <p:nvPicPr>
          <p:cNvPr id="16" name="Google Shape;103;p2" descr="Icon&#10;&#10;Description automatically generated">
            <a:extLst>
              <a:ext uri="{FF2B5EF4-FFF2-40B4-BE49-F238E27FC236}">
                <a16:creationId xmlns:a16="http://schemas.microsoft.com/office/drawing/2014/main" id="{710F49B9-9B1B-4702-9700-4F0050DA61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F5F56D25-F4E9-4563-ADFC-0D7612A2B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979731"/>
              </p:ext>
            </p:extLst>
          </p:nvPr>
        </p:nvGraphicFramePr>
        <p:xfrm>
          <a:off x="8761578" y="4267200"/>
          <a:ext cx="3409025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170">
                  <a:extLst>
                    <a:ext uri="{9D8B030D-6E8A-4147-A177-3AD203B41FA5}">
                      <a16:colId xmlns:a16="http://schemas.microsoft.com/office/drawing/2014/main" val="3537684800"/>
                    </a:ext>
                  </a:extLst>
                </a:gridCol>
                <a:gridCol w="1717855">
                  <a:extLst>
                    <a:ext uri="{9D8B030D-6E8A-4147-A177-3AD203B41FA5}">
                      <a16:colId xmlns:a16="http://schemas.microsoft.com/office/drawing/2014/main" val="2869682339"/>
                    </a:ext>
                  </a:extLst>
                </a:gridCol>
              </a:tblGrid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38095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we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3862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you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083594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they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65358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he, she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862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577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2420182"/>
            <a:ext cx="8898940" cy="14682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5800" dirty="0"/>
              <a:t>You _____ scared. </a:t>
            </a:r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674078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Read the sentence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Insert the correct ‘to be’ verb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35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52322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4D0A2-6A9D-459E-B198-C5F7B1F5ACDC}"/>
              </a:ext>
            </a:extLst>
          </p:cNvPr>
          <p:cNvSpPr txBox="1"/>
          <p:nvPr/>
        </p:nvSpPr>
        <p:spPr>
          <a:xfrm>
            <a:off x="2858610" y="4758431"/>
            <a:ext cx="292963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entury Gothic" panose="020B0502020202020204" pitchFamily="34" charset="0"/>
              </a:rPr>
              <a:t>are</a:t>
            </a:r>
          </a:p>
        </p:txBody>
      </p:sp>
      <p:pic>
        <p:nvPicPr>
          <p:cNvPr id="16" name="Google Shape;103;p2" descr="Icon&#10;&#10;Description automatically generated">
            <a:extLst>
              <a:ext uri="{FF2B5EF4-FFF2-40B4-BE49-F238E27FC236}">
                <a16:creationId xmlns:a16="http://schemas.microsoft.com/office/drawing/2014/main" id="{710F49B9-9B1B-4702-9700-4F0050DA61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7021085C-70DF-47F3-ADA8-638D14A37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979731"/>
              </p:ext>
            </p:extLst>
          </p:nvPr>
        </p:nvGraphicFramePr>
        <p:xfrm>
          <a:off x="8761578" y="4267200"/>
          <a:ext cx="3409025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170">
                  <a:extLst>
                    <a:ext uri="{9D8B030D-6E8A-4147-A177-3AD203B41FA5}">
                      <a16:colId xmlns:a16="http://schemas.microsoft.com/office/drawing/2014/main" val="3537684800"/>
                    </a:ext>
                  </a:extLst>
                </a:gridCol>
                <a:gridCol w="1717855">
                  <a:extLst>
                    <a:ext uri="{9D8B030D-6E8A-4147-A177-3AD203B41FA5}">
                      <a16:colId xmlns:a16="http://schemas.microsoft.com/office/drawing/2014/main" val="2869682339"/>
                    </a:ext>
                  </a:extLst>
                </a:gridCol>
              </a:tblGrid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38095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we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3862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you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083594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they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65358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he, she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862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20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2420182"/>
            <a:ext cx="8898940" cy="14682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5800" dirty="0"/>
              <a:t>He _____ small. </a:t>
            </a:r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674078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Read the sentence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Insert the correct ‘to be’ verb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35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52322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4D0A2-6A9D-459E-B198-C5F7B1F5ACDC}"/>
              </a:ext>
            </a:extLst>
          </p:cNvPr>
          <p:cNvSpPr txBox="1"/>
          <p:nvPr/>
        </p:nvSpPr>
        <p:spPr>
          <a:xfrm>
            <a:off x="2858610" y="4758431"/>
            <a:ext cx="292963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entury Gothic" panose="020B0502020202020204" pitchFamily="34" charset="0"/>
              </a:rPr>
              <a:t>is</a:t>
            </a:r>
          </a:p>
        </p:txBody>
      </p:sp>
      <p:pic>
        <p:nvPicPr>
          <p:cNvPr id="16" name="Google Shape;103;p2" descr="Icon&#10;&#10;Description automatically generated">
            <a:extLst>
              <a:ext uri="{FF2B5EF4-FFF2-40B4-BE49-F238E27FC236}">
                <a16:creationId xmlns:a16="http://schemas.microsoft.com/office/drawing/2014/main" id="{710F49B9-9B1B-4702-9700-4F0050DA61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3C7E2AEA-681C-41A6-80F9-95B3E8A6F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979731"/>
              </p:ext>
            </p:extLst>
          </p:nvPr>
        </p:nvGraphicFramePr>
        <p:xfrm>
          <a:off x="8761578" y="4267200"/>
          <a:ext cx="3409025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170">
                  <a:extLst>
                    <a:ext uri="{9D8B030D-6E8A-4147-A177-3AD203B41FA5}">
                      <a16:colId xmlns:a16="http://schemas.microsoft.com/office/drawing/2014/main" val="3537684800"/>
                    </a:ext>
                  </a:extLst>
                </a:gridCol>
                <a:gridCol w="1717855">
                  <a:extLst>
                    <a:ext uri="{9D8B030D-6E8A-4147-A177-3AD203B41FA5}">
                      <a16:colId xmlns:a16="http://schemas.microsoft.com/office/drawing/2014/main" val="2869682339"/>
                    </a:ext>
                  </a:extLst>
                </a:gridCol>
              </a:tblGrid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38095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we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3862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you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083594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they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65358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he, she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862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25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2420182"/>
            <a:ext cx="8898940" cy="14682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5800" dirty="0"/>
              <a:t>She ____ surprised. </a:t>
            </a:r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674078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Read the sentence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Insert the correct ‘to be’ verb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35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52322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4D0A2-6A9D-459E-B198-C5F7B1F5ACDC}"/>
              </a:ext>
            </a:extLst>
          </p:cNvPr>
          <p:cNvSpPr txBox="1"/>
          <p:nvPr/>
        </p:nvSpPr>
        <p:spPr>
          <a:xfrm>
            <a:off x="2858610" y="4758431"/>
            <a:ext cx="292963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entury Gothic" panose="020B0502020202020204" pitchFamily="34" charset="0"/>
              </a:rPr>
              <a:t>is</a:t>
            </a:r>
          </a:p>
        </p:txBody>
      </p:sp>
      <p:pic>
        <p:nvPicPr>
          <p:cNvPr id="16" name="Google Shape;103;p2" descr="Icon&#10;&#10;Description automatically generated">
            <a:extLst>
              <a:ext uri="{FF2B5EF4-FFF2-40B4-BE49-F238E27FC236}">
                <a16:creationId xmlns:a16="http://schemas.microsoft.com/office/drawing/2014/main" id="{710F49B9-9B1B-4702-9700-4F0050DA61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C74D64BE-21F0-497F-907A-0F2125B5F4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979731"/>
              </p:ext>
            </p:extLst>
          </p:nvPr>
        </p:nvGraphicFramePr>
        <p:xfrm>
          <a:off x="8761578" y="4267200"/>
          <a:ext cx="3409025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170">
                  <a:extLst>
                    <a:ext uri="{9D8B030D-6E8A-4147-A177-3AD203B41FA5}">
                      <a16:colId xmlns:a16="http://schemas.microsoft.com/office/drawing/2014/main" val="3537684800"/>
                    </a:ext>
                  </a:extLst>
                </a:gridCol>
                <a:gridCol w="1717855">
                  <a:extLst>
                    <a:ext uri="{9D8B030D-6E8A-4147-A177-3AD203B41FA5}">
                      <a16:colId xmlns:a16="http://schemas.microsoft.com/office/drawing/2014/main" val="2869682339"/>
                    </a:ext>
                  </a:extLst>
                </a:gridCol>
              </a:tblGrid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38095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we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3862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you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083594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they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65358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he, she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862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02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2420182"/>
            <a:ext cx="8898940" cy="14682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5800" dirty="0"/>
              <a:t>It ____ brown. </a:t>
            </a:r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674078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Read the sentence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Insert the correct ‘to be’ verb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35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52322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4D0A2-6A9D-459E-B198-C5F7B1F5ACDC}"/>
              </a:ext>
            </a:extLst>
          </p:cNvPr>
          <p:cNvSpPr txBox="1"/>
          <p:nvPr/>
        </p:nvSpPr>
        <p:spPr>
          <a:xfrm>
            <a:off x="2858610" y="4758431"/>
            <a:ext cx="292963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entury Gothic" panose="020B0502020202020204" pitchFamily="34" charset="0"/>
              </a:rPr>
              <a:t>is</a:t>
            </a:r>
          </a:p>
        </p:txBody>
      </p:sp>
      <p:pic>
        <p:nvPicPr>
          <p:cNvPr id="16" name="Google Shape;103;p2" descr="Icon&#10;&#10;Description automatically generated">
            <a:extLst>
              <a:ext uri="{FF2B5EF4-FFF2-40B4-BE49-F238E27FC236}">
                <a16:creationId xmlns:a16="http://schemas.microsoft.com/office/drawing/2014/main" id="{710F49B9-9B1B-4702-9700-4F0050DA61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752B0BEC-2682-409E-A56C-25CF4B30C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979731"/>
              </p:ext>
            </p:extLst>
          </p:nvPr>
        </p:nvGraphicFramePr>
        <p:xfrm>
          <a:off x="8761578" y="4267200"/>
          <a:ext cx="3409025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170">
                  <a:extLst>
                    <a:ext uri="{9D8B030D-6E8A-4147-A177-3AD203B41FA5}">
                      <a16:colId xmlns:a16="http://schemas.microsoft.com/office/drawing/2014/main" val="3537684800"/>
                    </a:ext>
                  </a:extLst>
                </a:gridCol>
                <a:gridCol w="1717855">
                  <a:extLst>
                    <a:ext uri="{9D8B030D-6E8A-4147-A177-3AD203B41FA5}">
                      <a16:colId xmlns:a16="http://schemas.microsoft.com/office/drawing/2014/main" val="2869682339"/>
                    </a:ext>
                  </a:extLst>
                </a:gridCol>
              </a:tblGrid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38095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we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3862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you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083594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they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65358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he, she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862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68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2420182"/>
            <a:ext cx="8898940" cy="14682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5800" dirty="0"/>
              <a:t>We _____ young. </a:t>
            </a:r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674078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Read the sentence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Insert the correct ‘to be’ verb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35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52322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4D0A2-6A9D-459E-B198-C5F7B1F5ACDC}"/>
              </a:ext>
            </a:extLst>
          </p:cNvPr>
          <p:cNvSpPr txBox="1"/>
          <p:nvPr/>
        </p:nvSpPr>
        <p:spPr>
          <a:xfrm>
            <a:off x="2858610" y="4758431"/>
            <a:ext cx="292963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entury Gothic" panose="020B0502020202020204" pitchFamily="34" charset="0"/>
              </a:rPr>
              <a:t>are</a:t>
            </a:r>
          </a:p>
        </p:txBody>
      </p:sp>
      <p:pic>
        <p:nvPicPr>
          <p:cNvPr id="16" name="Google Shape;103;p2" descr="Icon&#10;&#10;Description automatically generated">
            <a:extLst>
              <a:ext uri="{FF2B5EF4-FFF2-40B4-BE49-F238E27FC236}">
                <a16:creationId xmlns:a16="http://schemas.microsoft.com/office/drawing/2014/main" id="{710F49B9-9B1B-4702-9700-4F0050DA61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177FA2B2-E6CD-4343-8332-5F8B73A6B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979731"/>
              </p:ext>
            </p:extLst>
          </p:nvPr>
        </p:nvGraphicFramePr>
        <p:xfrm>
          <a:off x="8761578" y="4267200"/>
          <a:ext cx="3409025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170">
                  <a:extLst>
                    <a:ext uri="{9D8B030D-6E8A-4147-A177-3AD203B41FA5}">
                      <a16:colId xmlns:a16="http://schemas.microsoft.com/office/drawing/2014/main" val="3537684800"/>
                    </a:ext>
                  </a:extLst>
                </a:gridCol>
                <a:gridCol w="1717855">
                  <a:extLst>
                    <a:ext uri="{9D8B030D-6E8A-4147-A177-3AD203B41FA5}">
                      <a16:colId xmlns:a16="http://schemas.microsoft.com/office/drawing/2014/main" val="2869682339"/>
                    </a:ext>
                  </a:extLst>
                </a:gridCol>
              </a:tblGrid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38095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we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3862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you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083594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they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65358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he, she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862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70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2420182"/>
            <a:ext cx="8898940" cy="14682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5800" dirty="0"/>
              <a:t>You _____ tall. </a:t>
            </a:r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674078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Read the sentence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Insert the correct ‘to be’ verb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35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52322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4D0A2-6A9D-459E-B198-C5F7B1F5ACDC}"/>
              </a:ext>
            </a:extLst>
          </p:cNvPr>
          <p:cNvSpPr txBox="1"/>
          <p:nvPr/>
        </p:nvSpPr>
        <p:spPr>
          <a:xfrm>
            <a:off x="2858610" y="4758431"/>
            <a:ext cx="292963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entury Gothic" panose="020B0502020202020204" pitchFamily="34" charset="0"/>
              </a:rPr>
              <a:t>are</a:t>
            </a:r>
          </a:p>
        </p:txBody>
      </p:sp>
      <p:pic>
        <p:nvPicPr>
          <p:cNvPr id="16" name="Google Shape;103;p2" descr="Icon&#10;&#10;Description automatically generated">
            <a:extLst>
              <a:ext uri="{FF2B5EF4-FFF2-40B4-BE49-F238E27FC236}">
                <a16:creationId xmlns:a16="http://schemas.microsoft.com/office/drawing/2014/main" id="{710F49B9-9B1B-4702-9700-4F0050DA61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CB451515-6CB2-4D96-83D6-42361F05A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979731"/>
              </p:ext>
            </p:extLst>
          </p:nvPr>
        </p:nvGraphicFramePr>
        <p:xfrm>
          <a:off x="8761578" y="4267200"/>
          <a:ext cx="3409025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170">
                  <a:extLst>
                    <a:ext uri="{9D8B030D-6E8A-4147-A177-3AD203B41FA5}">
                      <a16:colId xmlns:a16="http://schemas.microsoft.com/office/drawing/2014/main" val="3537684800"/>
                    </a:ext>
                  </a:extLst>
                </a:gridCol>
                <a:gridCol w="1717855">
                  <a:extLst>
                    <a:ext uri="{9D8B030D-6E8A-4147-A177-3AD203B41FA5}">
                      <a16:colId xmlns:a16="http://schemas.microsoft.com/office/drawing/2014/main" val="2869682339"/>
                    </a:ext>
                  </a:extLst>
                </a:gridCol>
              </a:tblGrid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38095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we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3862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you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083594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they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65358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he, she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862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5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2420182"/>
            <a:ext cx="8898940" cy="14682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5800" dirty="0"/>
              <a:t>They _____ old. </a:t>
            </a:r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674078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Read the sentence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Insert the correct ‘to be’ verb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35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52322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4D0A2-6A9D-459E-B198-C5F7B1F5ACDC}"/>
              </a:ext>
            </a:extLst>
          </p:cNvPr>
          <p:cNvSpPr txBox="1"/>
          <p:nvPr/>
        </p:nvSpPr>
        <p:spPr>
          <a:xfrm>
            <a:off x="2858610" y="4758431"/>
            <a:ext cx="292963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entury Gothic" panose="020B0502020202020204" pitchFamily="34" charset="0"/>
              </a:rPr>
              <a:t>are</a:t>
            </a:r>
          </a:p>
        </p:txBody>
      </p:sp>
      <p:pic>
        <p:nvPicPr>
          <p:cNvPr id="16" name="Google Shape;103;p2" descr="Icon&#10;&#10;Description automatically generated">
            <a:extLst>
              <a:ext uri="{FF2B5EF4-FFF2-40B4-BE49-F238E27FC236}">
                <a16:creationId xmlns:a16="http://schemas.microsoft.com/office/drawing/2014/main" id="{710F49B9-9B1B-4702-9700-4F0050DA61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40328511-FB74-4D0E-8EBF-EB0CA2DE7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979731"/>
              </p:ext>
            </p:extLst>
          </p:nvPr>
        </p:nvGraphicFramePr>
        <p:xfrm>
          <a:off x="8761578" y="4267200"/>
          <a:ext cx="3409025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170">
                  <a:extLst>
                    <a:ext uri="{9D8B030D-6E8A-4147-A177-3AD203B41FA5}">
                      <a16:colId xmlns:a16="http://schemas.microsoft.com/office/drawing/2014/main" val="3537684800"/>
                    </a:ext>
                  </a:extLst>
                </a:gridCol>
                <a:gridCol w="1717855">
                  <a:extLst>
                    <a:ext uri="{9D8B030D-6E8A-4147-A177-3AD203B41FA5}">
                      <a16:colId xmlns:a16="http://schemas.microsoft.com/office/drawing/2014/main" val="2869682339"/>
                    </a:ext>
                  </a:extLst>
                </a:gridCol>
              </a:tblGrid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38095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we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3862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you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083594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they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65358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he, she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862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94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6" y="1746104"/>
            <a:ext cx="8509699" cy="353611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AU" sz="16000" dirty="0"/>
              <a:t>He __________ late.</a:t>
            </a:r>
          </a:p>
          <a:p>
            <a:pPr marL="0" indent="0">
              <a:buNone/>
            </a:pPr>
            <a:r>
              <a:rPr lang="en-AU" sz="16000" dirty="0"/>
              <a:t>She __________ late.</a:t>
            </a:r>
          </a:p>
          <a:p>
            <a:pPr marL="0" indent="0">
              <a:buNone/>
            </a:pPr>
            <a:r>
              <a:rPr lang="en-AU" sz="16000" dirty="0"/>
              <a:t>I __________ late.</a:t>
            </a:r>
          </a:p>
          <a:p>
            <a:pPr marL="0" indent="0">
              <a:buNone/>
            </a:pPr>
            <a:r>
              <a:rPr lang="en-AU" sz="16000" dirty="0"/>
              <a:t>We __________ late.</a:t>
            </a:r>
          </a:p>
          <a:p>
            <a:pPr marL="0" indent="0">
              <a:buNone/>
            </a:pPr>
            <a:r>
              <a:rPr lang="en-AU" sz="16000" dirty="0"/>
              <a:t>They __________ late.</a:t>
            </a:r>
          </a:p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E1C8A7-3481-4550-98C4-D3D9E271EADF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2" name="Google Shape;197;p8" descr="Logo, icon&#10;&#10;Description automatically generated">
            <a:extLst>
              <a:ext uri="{FF2B5EF4-FFF2-40B4-BE49-F238E27FC236}">
                <a16:creationId xmlns:a16="http://schemas.microsoft.com/office/drawing/2014/main" id="{C27A7D70-8211-4330-AAC3-3432F9382A5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17922" y="922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95;p2" descr="Icon&#10;&#10;Description automatically generated">
            <a:extLst>
              <a:ext uri="{FF2B5EF4-FFF2-40B4-BE49-F238E27FC236}">
                <a16:creationId xmlns:a16="http://schemas.microsoft.com/office/drawing/2014/main" id="{51F8849C-8474-4F5F-AB26-F0C3FE4B52F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9878" y="119862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8B0D0C5-24F0-4754-8022-D6F05FE47385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674078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Read the sentence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Insert the correct ‘to be’ verb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AC14981D-D733-4C00-ACD6-A88D5C17B0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979731"/>
              </p:ext>
            </p:extLst>
          </p:nvPr>
        </p:nvGraphicFramePr>
        <p:xfrm>
          <a:off x="8761578" y="4267200"/>
          <a:ext cx="3409025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170">
                  <a:extLst>
                    <a:ext uri="{9D8B030D-6E8A-4147-A177-3AD203B41FA5}">
                      <a16:colId xmlns:a16="http://schemas.microsoft.com/office/drawing/2014/main" val="3537684800"/>
                    </a:ext>
                  </a:extLst>
                </a:gridCol>
                <a:gridCol w="1717855">
                  <a:extLst>
                    <a:ext uri="{9D8B030D-6E8A-4147-A177-3AD203B41FA5}">
                      <a16:colId xmlns:a16="http://schemas.microsoft.com/office/drawing/2014/main" val="2869682339"/>
                    </a:ext>
                  </a:extLst>
                </a:gridCol>
              </a:tblGrid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38095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we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3862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you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083594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they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65358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he, she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862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86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07" y="1746104"/>
            <a:ext cx="8509699" cy="353611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AU" sz="16000" dirty="0"/>
              <a:t>He __________ clever.</a:t>
            </a:r>
          </a:p>
          <a:p>
            <a:pPr marL="0" indent="0">
              <a:buNone/>
            </a:pPr>
            <a:r>
              <a:rPr lang="en-AU" sz="16000" dirty="0"/>
              <a:t>She __________ clever.</a:t>
            </a:r>
          </a:p>
          <a:p>
            <a:pPr marL="0" indent="0">
              <a:buNone/>
            </a:pPr>
            <a:r>
              <a:rPr lang="en-AU" sz="16000" dirty="0"/>
              <a:t>I __________ clever.</a:t>
            </a:r>
          </a:p>
          <a:p>
            <a:pPr marL="0" indent="0">
              <a:buNone/>
            </a:pPr>
            <a:r>
              <a:rPr lang="en-AU" sz="16000" dirty="0"/>
              <a:t>We __________ clever.</a:t>
            </a:r>
          </a:p>
          <a:p>
            <a:pPr marL="0" indent="0">
              <a:buNone/>
            </a:pPr>
            <a:r>
              <a:rPr lang="en-AU" sz="16000" dirty="0"/>
              <a:t>They __________ clever.</a:t>
            </a:r>
          </a:p>
          <a:p>
            <a:pPr marL="0" indent="0">
              <a:buNone/>
            </a:pPr>
            <a:endParaRPr lang="en-AU" sz="3200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E1C8A7-3481-4550-98C4-D3D9E271EADF}"/>
              </a:ext>
            </a:extLst>
          </p:cNvPr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You do</a:t>
            </a:r>
          </a:p>
        </p:txBody>
      </p:sp>
      <p:pic>
        <p:nvPicPr>
          <p:cNvPr id="12" name="Google Shape;197;p8" descr="Logo, icon&#10;&#10;Description automatically generated">
            <a:extLst>
              <a:ext uri="{FF2B5EF4-FFF2-40B4-BE49-F238E27FC236}">
                <a16:creationId xmlns:a16="http://schemas.microsoft.com/office/drawing/2014/main" id="{C27A7D70-8211-4330-AAC3-3432F9382A5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17922" y="922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95;p2" descr="Icon&#10;&#10;Description automatically generated">
            <a:extLst>
              <a:ext uri="{FF2B5EF4-FFF2-40B4-BE49-F238E27FC236}">
                <a16:creationId xmlns:a16="http://schemas.microsoft.com/office/drawing/2014/main" id="{51F8849C-8474-4F5F-AB26-F0C3FE4B52F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9878" y="119862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8B0D0C5-24F0-4754-8022-D6F05FE47385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674078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Read the sentence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2. Insert the correct ‘to be’ verb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AA8B0953-B2B2-467F-BD7D-179E6F183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979731"/>
              </p:ext>
            </p:extLst>
          </p:nvPr>
        </p:nvGraphicFramePr>
        <p:xfrm>
          <a:off x="8761578" y="4267200"/>
          <a:ext cx="3409025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170">
                  <a:extLst>
                    <a:ext uri="{9D8B030D-6E8A-4147-A177-3AD203B41FA5}">
                      <a16:colId xmlns:a16="http://schemas.microsoft.com/office/drawing/2014/main" val="3537684800"/>
                    </a:ext>
                  </a:extLst>
                </a:gridCol>
                <a:gridCol w="1717855">
                  <a:extLst>
                    <a:ext uri="{9D8B030D-6E8A-4147-A177-3AD203B41FA5}">
                      <a16:colId xmlns:a16="http://schemas.microsoft.com/office/drawing/2014/main" val="2869682339"/>
                    </a:ext>
                  </a:extLst>
                </a:gridCol>
              </a:tblGrid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38095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we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3862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you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083594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they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65358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he, she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862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06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139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859" y="2282190"/>
            <a:ext cx="10553700" cy="2246769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AU" sz="2800" dirty="0">
                <a:latin typeface="Century Gothic" panose="020B0502020202020204" pitchFamily="34" charset="0"/>
              </a:rPr>
              <a:t>We are learning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b="0" i="0" dirty="0">
              <a:solidFill>
                <a:srgbClr val="000000"/>
              </a:solidFill>
              <a:effectLst/>
              <a:latin typeface="brandon-grotesque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Identify the verb ‘to be’ in a sentence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>
                <a:latin typeface="Century Gothic" panose="020B0502020202020204" pitchFamily="34" charset="0"/>
              </a:rPr>
              <a:t>Insert the correct ‘to be’ verb in a sentence</a:t>
            </a:r>
          </a:p>
          <a:p>
            <a:endParaRPr lang="en-AU" sz="28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6541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1980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1247354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A verb is a word which describes an action, state, or occurrence.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Verbs like ‘am’, are’ and ‘is’ don’t describe an action- they are verbs of being.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These verbs tell us the state of being.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677" y="153807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466981-3B39-4472-BEC6-0535AF208332}"/>
              </a:ext>
            </a:extLst>
          </p:cNvPr>
          <p:cNvSpPr txBox="1"/>
          <p:nvPr/>
        </p:nvSpPr>
        <p:spPr>
          <a:xfrm>
            <a:off x="433937" y="1731063"/>
            <a:ext cx="946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I </a:t>
            </a:r>
            <a:r>
              <a:rPr lang="en-AU" sz="3200" b="1" dirty="0">
                <a:latin typeface="Century Gothic" panose="020B0502020202020204" pitchFamily="34" charset="0"/>
              </a:rPr>
              <a:t>am</a:t>
            </a:r>
            <a:r>
              <a:rPr lang="en-AU" sz="3200" dirty="0">
                <a:latin typeface="Century Gothic" panose="020B0502020202020204" pitchFamily="34" charset="0"/>
              </a:rPr>
              <a:t> hungry.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73866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are the verbs?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17B394-F2F3-46B5-9E3B-54D89C4DD1C8}"/>
              </a:ext>
            </a:extLst>
          </p:cNvPr>
          <p:cNvSpPr txBox="1"/>
          <p:nvPr/>
        </p:nvSpPr>
        <p:spPr>
          <a:xfrm>
            <a:off x="433936" y="2609651"/>
            <a:ext cx="946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They </a:t>
            </a:r>
            <a:r>
              <a:rPr lang="en-AU" sz="3200" b="1" dirty="0">
                <a:latin typeface="Century Gothic" panose="020B0502020202020204" pitchFamily="34" charset="0"/>
              </a:rPr>
              <a:t>are</a:t>
            </a:r>
            <a:r>
              <a:rPr lang="en-AU" sz="3200" dirty="0">
                <a:latin typeface="Century Gothic" panose="020B0502020202020204" pitchFamily="34" charset="0"/>
              </a:rPr>
              <a:t> teenagers.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60DC24-B61A-4B0F-BD88-0DED88995482}"/>
              </a:ext>
            </a:extLst>
          </p:cNvPr>
          <p:cNvSpPr txBox="1"/>
          <p:nvPr/>
        </p:nvSpPr>
        <p:spPr>
          <a:xfrm>
            <a:off x="472515" y="3049446"/>
            <a:ext cx="10566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She </a:t>
            </a:r>
            <a:r>
              <a:rPr lang="en-AU" sz="3200" b="1" dirty="0">
                <a:latin typeface="Century Gothic" panose="020B0502020202020204" pitchFamily="34" charset="0"/>
              </a:rPr>
              <a:t>is</a:t>
            </a:r>
            <a:r>
              <a:rPr lang="en-AU" sz="3200" dirty="0">
                <a:latin typeface="Century Gothic" panose="020B0502020202020204" pitchFamily="34" charset="0"/>
              </a:rPr>
              <a:t> in hospital.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3F9B8D-9FAF-49A1-B3F3-2B98206D2768}"/>
              </a:ext>
            </a:extLst>
          </p:cNvPr>
          <p:cNvSpPr txBox="1"/>
          <p:nvPr/>
        </p:nvSpPr>
        <p:spPr>
          <a:xfrm>
            <a:off x="433936" y="4536938"/>
            <a:ext cx="1056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They </a:t>
            </a:r>
            <a:r>
              <a:rPr lang="en-AU" sz="3200" b="1" dirty="0">
                <a:latin typeface="Century Gothic" panose="020B0502020202020204" pitchFamily="34" charset="0"/>
              </a:rPr>
              <a:t>are</a:t>
            </a:r>
            <a:r>
              <a:rPr lang="en-AU" sz="3200" dirty="0">
                <a:latin typeface="Century Gothic" panose="020B0502020202020204" pitchFamily="34" charset="0"/>
              </a:rPr>
              <a:t> cold.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600317-B7AB-4844-9725-7A44813A36B4}"/>
              </a:ext>
            </a:extLst>
          </p:cNvPr>
          <p:cNvSpPr txBox="1"/>
          <p:nvPr/>
        </p:nvSpPr>
        <p:spPr>
          <a:xfrm>
            <a:off x="453226" y="5503864"/>
            <a:ext cx="1056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This </a:t>
            </a:r>
            <a:r>
              <a:rPr lang="en-AU" sz="3200" b="1" dirty="0">
                <a:latin typeface="Century Gothic" panose="020B0502020202020204" pitchFamily="34" charset="0"/>
              </a:rPr>
              <a:t>is</a:t>
            </a:r>
            <a:r>
              <a:rPr lang="en-AU" sz="3200" dirty="0">
                <a:latin typeface="Century Gothic" panose="020B0502020202020204" pitchFamily="34" charset="0"/>
              </a:rPr>
              <a:t> the best day of my life.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5A8D54-413A-483B-83E5-14FDCD1CB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320789"/>
              </p:ext>
            </p:extLst>
          </p:nvPr>
        </p:nvGraphicFramePr>
        <p:xfrm>
          <a:off x="8842985" y="2928385"/>
          <a:ext cx="2398717" cy="27607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98717">
                  <a:extLst>
                    <a:ext uri="{9D8B030D-6E8A-4147-A177-3AD203B41FA5}">
                      <a16:colId xmlns:a16="http://schemas.microsoft.com/office/drawing/2014/main" val="3050189202"/>
                    </a:ext>
                  </a:extLst>
                </a:gridCol>
              </a:tblGrid>
              <a:tr h="828221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latin typeface="Century Gothic" panose="020B0502020202020204" pitchFamily="34" charset="0"/>
                        </a:rPr>
                        <a:t>‘To be’ verb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3984"/>
                  </a:ext>
                </a:extLst>
              </a:tr>
              <a:tr h="1932515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>
                          <a:latin typeface="Century Gothic" panose="020B0502020202020204" pitchFamily="34" charset="0"/>
                        </a:rPr>
                        <a:t>am</a:t>
                      </a:r>
                    </a:p>
                    <a:p>
                      <a:pPr algn="ctr"/>
                      <a:r>
                        <a:rPr lang="en-AU" sz="2400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  <a:p>
                      <a:pPr algn="ctr"/>
                      <a:r>
                        <a:rPr lang="en-AU" sz="2400" dirty="0"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151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16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563929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The verbs match different pronouns. </a:t>
            </a:r>
          </a:p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Wingdings" pitchFamily="2" charset="2"/>
              <a:buChar char="§"/>
            </a:pPr>
            <a:r>
              <a:rPr lang="en-AU" dirty="0">
                <a:latin typeface="Century Gothic" panose="020B0502020202020204" pitchFamily="34" charset="0"/>
                <a:sym typeface="Happy Monkey"/>
              </a:rPr>
              <a:t>We call this subject-verb agreement.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527" y="123041"/>
            <a:ext cx="674079" cy="6740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677" y="153807"/>
            <a:ext cx="693813" cy="679158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0763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1169551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did I use ‘is’ in this sentence? What did it have to match?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2A86CEF-94C6-426E-955A-D27EE2CFB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820124"/>
              </p:ext>
            </p:extLst>
          </p:nvPr>
        </p:nvGraphicFramePr>
        <p:xfrm>
          <a:off x="3262027" y="1509192"/>
          <a:ext cx="5260536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9679">
                  <a:extLst>
                    <a:ext uri="{9D8B030D-6E8A-4147-A177-3AD203B41FA5}">
                      <a16:colId xmlns:a16="http://schemas.microsoft.com/office/drawing/2014/main" val="3537684800"/>
                    </a:ext>
                  </a:extLst>
                </a:gridCol>
                <a:gridCol w="2650857">
                  <a:extLst>
                    <a:ext uri="{9D8B030D-6E8A-4147-A177-3AD203B41FA5}">
                      <a16:colId xmlns:a16="http://schemas.microsoft.com/office/drawing/2014/main" val="2869682339"/>
                    </a:ext>
                  </a:extLst>
                </a:gridCol>
              </a:tblGrid>
              <a:tr h="317241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38095"/>
                  </a:ext>
                </a:extLst>
              </a:tr>
              <a:tr h="350935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we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3862"/>
                  </a:ext>
                </a:extLst>
              </a:tr>
              <a:tr h="350935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you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083594"/>
                  </a:ext>
                </a:extLst>
              </a:tr>
              <a:tr h="350935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they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65358"/>
                  </a:ext>
                </a:extLst>
              </a:tr>
              <a:tr h="350935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he, she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862710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C8BA9D9D-1766-49C0-9034-68A679868F3C}"/>
              </a:ext>
            </a:extLst>
          </p:cNvPr>
          <p:cNvSpPr txBox="1"/>
          <p:nvPr/>
        </p:nvSpPr>
        <p:spPr>
          <a:xfrm>
            <a:off x="951650" y="4308160"/>
            <a:ext cx="10566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She </a:t>
            </a:r>
            <a:r>
              <a:rPr lang="en-AU" sz="3200" b="1" dirty="0">
                <a:latin typeface="Century Gothic" panose="020B0502020202020204" pitchFamily="34" charset="0"/>
              </a:rPr>
              <a:t>is</a:t>
            </a:r>
            <a:r>
              <a:rPr lang="en-AU" sz="3200" dirty="0">
                <a:latin typeface="Century Gothic" panose="020B0502020202020204" pitchFamily="34" charset="0"/>
              </a:rPr>
              <a:t> beautiful.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B2E442-4124-41D3-95A8-9FCBACE4FDEE}"/>
              </a:ext>
            </a:extLst>
          </p:cNvPr>
          <p:cNvSpPr txBox="1"/>
          <p:nvPr/>
        </p:nvSpPr>
        <p:spPr>
          <a:xfrm>
            <a:off x="878569" y="5014428"/>
            <a:ext cx="10566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3200" dirty="0">
              <a:latin typeface="Century Gothic" panose="020B0502020202020204" pitchFamily="34" charset="0"/>
            </a:endParaRPr>
          </a:p>
          <a:p>
            <a:r>
              <a:rPr lang="en-AU" sz="3200" dirty="0">
                <a:latin typeface="Century Gothic" panose="020B0502020202020204" pitchFamily="34" charset="0"/>
              </a:rPr>
              <a:t>They </a:t>
            </a:r>
            <a:r>
              <a:rPr lang="en-AU" sz="3200" b="1" dirty="0">
                <a:latin typeface="Century Gothic" panose="020B0502020202020204" pitchFamily="34" charset="0"/>
              </a:rPr>
              <a:t>are </a:t>
            </a:r>
            <a:r>
              <a:rPr lang="en-AU" sz="3200" dirty="0">
                <a:latin typeface="Century Gothic" panose="020B0502020202020204" pitchFamily="34" charset="0"/>
              </a:rPr>
              <a:t>smart. </a:t>
            </a:r>
          </a:p>
        </p:txBody>
      </p:sp>
    </p:spTree>
    <p:extLst>
      <p:ext uri="{BB962C8B-B14F-4D97-AF65-F5344CB8AC3E}">
        <p14:creationId xmlns:p14="http://schemas.microsoft.com/office/powerpoint/2010/main" val="168128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2420182"/>
            <a:ext cx="8898940" cy="1468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4400" dirty="0"/>
              <a:t>The book is mine.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I do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510663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Identify the ‘to be’ verb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35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ABA02-4B41-4F8B-B9C4-29F90A8DA4A0}"/>
              </a:ext>
            </a:extLst>
          </p:cNvPr>
          <p:cNvSpPr txBox="1"/>
          <p:nvPr/>
        </p:nvSpPr>
        <p:spPr>
          <a:xfrm>
            <a:off x="10181939" y="1250631"/>
            <a:ext cx="1988664" cy="52322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576D76-6A9E-4796-8331-3DC2FF54FB49}"/>
              </a:ext>
            </a:extLst>
          </p:cNvPr>
          <p:cNvSpPr/>
          <p:nvPr/>
        </p:nvSpPr>
        <p:spPr>
          <a:xfrm>
            <a:off x="2561966" y="3062739"/>
            <a:ext cx="953590" cy="84045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4D0A2-6A9D-459E-B198-C5F7B1F5ACDC}"/>
              </a:ext>
            </a:extLst>
          </p:cNvPr>
          <p:cNvSpPr txBox="1"/>
          <p:nvPr/>
        </p:nvSpPr>
        <p:spPr>
          <a:xfrm>
            <a:off x="2858610" y="4758431"/>
            <a:ext cx="292963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entury Gothic" panose="020B0502020202020204" pitchFamily="34" charset="0"/>
              </a:rPr>
              <a:t>is</a:t>
            </a:r>
          </a:p>
        </p:txBody>
      </p:sp>
      <p:pic>
        <p:nvPicPr>
          <p:cNvPr id="16" name="Google Shape;103;p2" descr="Icon&#10;&#10;Description automatically generated">
            <a:extLst>
              <a:ext uri="{FF2B5EF4-FFF2-40B4-BE49-F238E27FC236}">
                <a16:creationId xmlns:a16="http://schemas.microsoft.com/office/drawing/2014/main" id="{710F49B9-9B1B-4702-9700-4F0050DA61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D44C726C-91D0-41C8-8E93-1F60A9194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336127"/>
              </p:ext>
            </p:extLst>
          </p:nvPr>
        </p:nvGraphicFramePr>
        <p:xfrm>
          <a:off x="8761578" y="4267200"/>
          <a:ext cx="3409025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170">
                  <a:extLst>
                    <a:ext uri="{9D8B030D-6E8A-4147-A177-3AD203B41FA5}">
                      <a16:colId xmlns:a16="http://schemas.microsoft.com/office/drawing/2014/main" val="3537684800"/>
                    </a:ext>
                  </a:extLst>
                </a:gridCol>
                <a:gridCol w="1717855">
                  <a:extLst>
                    <a:ext uri="{9D8B030D-6E8A-4147-A177-3AD203B41FA5}">
                      <a16:colId xmlns:a16="http://schemas.microsoft.com/office/drawing/2014/main" val="2869682339"/>
                    </a:ext>
                  </a:extLst>
                </a:gridCol>
              </a:tblGrid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38095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we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3862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you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083594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they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65358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he, she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862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78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2420182"/>
            <a:ext cx="8898940" cy="1468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4400" dirty="0"/>
              <a:t>I am ten years old.</a:t>
            </a: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35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8576D76-6A9E-4796-8331-3DC2FF54FB49}"/>
              </a:ext>
            </a:extLst>
          </p:cNvPr>
          <p:cNvSpPr/>
          <p:nvPr/>
        </p:nvSpPr>
        <p:spPr>
          <a:xfrm>
            <a:off x="502347" y="3047962"/>
            <a:ext cx="953590" cy="84045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4D0A2-6A9D-459E-B198-C5F7B1F5ACDC}"/>
              </a:ext>
            </a:extLst>
          </p:cNvPr>
          <p:cNvSpPr txBox="1"/>
          <p:nvPr/>
        </p:nvSpPr>
        <p:spPr>
          <a:xfrm>
            <a:off x="2858610" y="4758431"/>
            <a:ext cx="292963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entury Gothic" panose="020B0502020202020204" pitchFamily="34" charset="0"/>
              </a:rPr>
              <a:t>am</a:t>
            </a:r>
          </a:p>
        </p:txBody>
      </p:sp>
      <p:pic>
        <p:nvPicPr>
          <p:cNvPr id="16" name="Google Shape;103;p2" descr="Icon&#10;&#10;Description automatically generated">
            <a:extLst>
              <a:ext uri="{FF2B5EF4-FFF2-40B4-BE49-F238E27FC236}">
                <a16:creationId xmlns:a16="http://schemas.microsoft.com/office/drawing/2014/main" id="{710F49B9-9B1B-4702-9700-4F0050DA61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059ED31-80A8-4BD4-8F5A-AFB66662756D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510663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Identify the ‘to be’ verb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4D73A2-C648-4406-B085-7D1AA05F8B6B}"/>
              </a:ext>
            </a:extLst>
          </p:cNvPr>
          <p:cNvSpPr txBox="1"/>
          <p:nvPr/>
        </p:nvSpPr>
        <p:spPr>
          <a:xfrm>
            <a:off x="10181939" y="1250631"/>
            <a:ext cx="1988664" cy="52322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verb?</a:t>
            </a:r>
          </a:p>
        </p:txBody>
      </p:sp>
      <p:graphicFrame>
        <p:nvGraphicFramePr>
          <p:cNvPr id="18" name="Table 5">
            <a:extLst>
              <a:ext uri="{FF2B5EF4-FFF2-40B4-BE49-F238E27FC236}">
                <a16:creationId xmlns:a16="http://schemas.microsoft.com/office/drawing/2014/main" id="{B1C6275D-031C-4A91-8EBE-01E43B31B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979731"/>
              </p:ext>
            </p:extLst>
          </p:nvPr>
        </p:nvGraphicFramePr>
        <p:xfrm>
          <a:off x="8761578" y="4267200"/>
          <a:ext cx="3409025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170">
                  <a:extLst>
                    <a:ext uri="{9D8B030D-6E8A-4147-A177-3AD203B41FA5}">
                      <a16:colId xmlns:a16="http://schemas.microsoft.com/office/drawing/2014/main" val="3537684800"/>
                    </a:ext>
                  </a:extLst>
                </a:gridCol>
                <a:gridCol w="1717855">
                  <a:extLst>
                    <a:ext uri="{9D8B030D-6E8A-4147-A177-3AD203B41FA5}">
                      <a16:colId xmlns:a16="http://schemas.microsoft.com/office/drawing/2014/main" val="2869682339"/>
                    </a:ext>
                  </a:extLst>
                </a:gridCol>
              </a:tblGrid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38095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we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3862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you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083594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they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65358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he, she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862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784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2420182"/>
            <a:ext cx="8898940" cy="1468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4400" dirty="0"/>
              <a:t>We are brave.</a:t>
            </a: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35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8576D76-6A9E-4796-8331-3DC2FF54FB49}"/>
              </a:ext>
            </a:extLst>
          </p:cNvPr>
          <p:cNvSpPr/>
          <p:nvPr/>
        </p:nvSpPr>
        <p:spPr>
          <a:xfrm>
            <a:off x="1323430" y="3042006"/>
            <a:ext cx="953590" cy="84045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4D0A2-6A9D-459E-B198-C5F7B1F5ACDC}"/>
              </a:ext>
            </a:extLst>
          </p:cNvPr>
          <p:cNvSpPr txBox="1"/>
          <p:nvPr/>
        </p:nvSpPr>
        <p:spPr>
          <a:xfrm>
            <a:off x="2858610" y="4758431"/>
            <a:ext cx="292963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entury Gothic" panose="020B0502020202020204" pitchFamily="34" charset="0"/>
              </a:rPr>
              <a:t>are</a:t>
            </a:r>
          </a:p>
        </p:txBody>
      </p:sp>
      <p:pic>
        <p:nvPicPr>
          <p:cNvPr id="16" name="Google Shape;103;p2" descr="Icon&#10;&#10;Description automatically generated">
            <a:extLst>
              <a:ext uri="{FF2B5EF4-FFF2-40B4-BE49-F238E27FC236}">
                <a16:creationId xmlns:a16="http://schemas.microsoft.com/office/drawing/2014/main" id="{710F49B9-9B1B-4702-9700-4F0050DA61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059ED31-80A8-4BD4-8F5A-AFB66662756D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510663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Identify the ‘to be’ verb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4D73A2-C648-4406-B085-7D1AA05F8B6B}"/>
              </a:ext>
            </a:extLst>
          </p:cNvPr>
          <p:cNvSpPr txBox="1"/>
          <p:nvPr/>
        </p:nvSpPr>
        <p:spPr>
          <a:xfrm>
            <a:off x="10181939" y="1250631"/>
            <a:ext cx="1988664" cy="52322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verb?</a:t>
            </a:r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D53ECAC5-ECDC-4138-B3D1-81E7CE621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979731"/>
              </p:ext>
            </p:extLst>
          </p:nvPr>
        </p:nvGraphicFramePr>
        <p:xfrm>
          <a:off x="8761578" y="4267200"/>
          <a:ext cx="3409025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170">
                  <a:extLst>
                    <a:ext uri="{9D8B030D-6E8A-4147-A177-3AD203B41FA5}">
                      <a16:colId xmlns:a16="http://schemas.microsoft.com/office/drawing/2014/main" val="3537684800"/>
                    </a:ext>
                  </a:extLst>
                </a:gridCol>
                <a:gridCol w="1717855">
                  <a:extLst>
                    <a:ext uri="{9D8B030D-6E8A-4147-A177-3AD203B41FA5}">
                      <a16:colId xmlns:a16="http://schemas.microsoft.com/office/drawing/2014/main" val="2869682339"/>
                    </a:ext>
                  </a:extLst>
                </a:gridCol>
              </a:tblGrid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38095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we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3862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you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083594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they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65358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he, she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862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42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907" y="2420182"/>
            <a:ext cx="8898940" cy="14682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r>
              <a:rPr lang="en-AU" sz="4400" dirty="0"/>
              <a:t>They are my friends.</a:t>
            </a:r>
            <a:endParaRPr lang="en-A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235" y="92276"/>
            <a:ext cx="674079" cy="674079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7922" y="92276"/>
            <a:ext cx="674078" cy="67407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8576D76-6A9E-4796-8331-3DC2FF54FB49}"/>
              </a:ext>
            </a:extLst>
          </p:cNvPr>
          <p:cNvSpPr/>
          <p:nvPr/>
        </p:nvSpPr>
        <p:spPr>
          <a:xfrm>
            <a:off x="1669659" y="3008771"/>
            <a:ext cx="953590" cy="84045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94D0A2-6A9D-459E-B198-C5F7B1F5ACDC}"/>
              </a:ext>
            </a:extLst>
          </p:cNvPr>
          <p:cNvSpPr txBox="1"/>
          <p:nvPr/>
        </p:nvSpPr>
        <p:spPr>
          <a:xfrm>
            <a:off x="2858610" y="4758431"/>
            <a:ext cx="2929631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latin typeface="Century Gothic" panose="020B0502020202020204" pitchFamily="34" charset="0"/>
              </a:rPr>
              <a:t>are</a:t>
            </a:r>
          </a:p>
        </p:txBody>
      </p:sp>
      <p:pic>
        <p:nvPicPr>
          <p:cNvPr id="16" name="Google Shape;103;p2" descr="Icon&#10;&#10;Description automatically generated">
            <a:extLst>
              <a:ext uri="{FF2B5EF4-FFF2-40B4-BE49-F238E27FC236}">
                <a16:creationId xmlns:a16="http://schemas.microsoft.com/office/drawing/2014/main" id="{710F49B9-9B1B-4702-9700-4F0050DA61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50472" y="9718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059ED31-80A8-4BD4-8F5A-AFB66662756D}"/>
              </a:ext>
            </a:extLst>
          </p:cNvPr>
          <p:cNvSpPr txBox="1">
            <a:spLocks/>
          </p:cNvSpPr>
          <p:nvPr/>
        </p:nvSpPr>
        <p:spPr>
          <a:xfrm>
            <a:off x="5687" y="332716"/>
            <a:ext cx="8898941" cy="510663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AU" sz="2200" dirty="0">
                <a:latin typeface="Century Gothic" panose="020B0502020202020204" pitchFamily="34" charset="0"/>
                <a:sym typeface="Happy Monkey"/>
              </a:rPr>
              <a:t>1. Identify the ‘to be’ verb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4D73A2-C648-4406-B085-7D1AA05F8B6B}"/>
              </a:ext>
            </a:extLst>
          </p:cNvPr>
          <p:cNvSpPr txBox="1"/>
          <p:nvPr/>
        </p:nvSpPr>
        <p:spPr>
          <a:xfrm>
            <a:off x="10181939" y="1250631"/>
            <a:ext cx="1988664" cy="52322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  <a:endParaRPr lang="en-AU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verb?</a:t>
            </a:r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5C1BA3FC-3A7E-4613-9289-00C823E2C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979731"/>
              </p:ext>
            </p:extLst>
          </p:nvPr>
        </p:nvGraphicFramePr>
        <p:xfrm>
          <a:off x="8761578" y="4267200"/>
          <a:ext cx="3409025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170">
                  <a:extLst>
                    <a:ext uri="{9D8B030D-6E8A-4147-A177-3AD203B41FA5}">
                      <a16:colId xmlns:a16="http://schemas.microsoft.com/office/drawing/2014/main" val="3537684800"/>
                    </a:ext>
                  </a:extLst>
                </a:gridCol>
                <a:gridCol w="1717855">
                  <a:extLst>
                    <a:ext uri="{9D8B030D-6E8A-4147-A177-3AD203B41FA5}">
                      <a16:colId xmlns:a16="http://schemas.microsoft.com/office/drawing/2014/main" val="2869682339"/>
                    </a:ext>
                  </a:extLst>
                </a:gridCol>
              </a:tblGrid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38095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we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3862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you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083594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they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are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65358"/>
                  </a:ext>
                </a:extLst>
              </a:tr>
              <a:tr h="418728"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he, she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b="1" dirty="0">
                          <a:latin typeface="Century Gothic" panose="020B0502020202020204" pitchFamily="34" charset="0"/>
                        </a:rPr>
                        <a:t>is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8627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91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2525</TotalTime>
  <Words>854</Words>
  <Application>Microsoft Office PowerPoint</Application>
  <PresentationFormat>Widescreen</PresentationFormat>
  <Paragraphs>329</Paragraphs>
  <Slides>19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Rounded MT Bold</vt:lpstr>
      <vt:lpstr>brandon-grotesque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53</cp:revision>
  <dcterms:created xsi:type="dcterms:W3CDTF">2021-08-04T08:19:39Z</dcterms:created>
  <dcterms:modified xsi:type="dcterms:W3CDTF">2023-02-21T08:27:09Z</dcterms:modified>
</cp:coreProperties>
</file>