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99" r:id="rId5"/>
    <p:sldId id="300" r:id="rId6"/>
    <p:sldId id="301" r:id="rId7"/>
    <p:sldId id="269" r:id="rId8"/>
    <p:sldId id="287" r:id="rId9"/>
    <p:sldId id="302" r:id="rId10"/>
    <p:sldId id="303" r:id="rId11"/>
    <p:sldId id="304" r:id="rId12"/>
    <p:sldId id="305" r:id="rId13"/>
    <p:sldId id="306" r:id="rId14"/>
    <p:sldId id="30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q6MGsNpYbw6hRY1lH0mFGYJw/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61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44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70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90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2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32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87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>
                <a:latin typeface="Century Gothic" panose="020B0502020202020204" pitchFamily="34" charset="0"/>
              </a:rPr>
              <a:t>Year: 3</a:t>
            </a:r>
            <a:endParaRPr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>
                <a:latin typeface="Century Gothic" panose="020B0502020202020204" pitchFamily="34" charset="0"/>
              </a:rPr>
              <a:t>Term:  1</a:t>
            </a:r>
            <a:endParaRPr lang="en-AU" dirty="0">
              <a:latin typeface="Century Gothic" panose="020B0502020202020204" pitchFamily="34" charset="0"/>
            </a:endParaRPr>
          </a:p>
          <a:p>
            <a:endParaRPr lang="en-AU" b="1" dirty="0">
              <a:latin typeface="Century Gothic" panose="020B0502020202020204" pitchFamily="34" charset="0"/>
            </a:endParaRPr>
          </a:p>
          <a:p>
            <a:pPr algn="l"/>
            <a:r>
              <a:rPr lang="en-AU" b="1" dirty="0">
                <a:latin typeface="Century Gothic" panose="020B0502020202020204" pitchFamily="34" charset="0"/>
              </a:rPr>
              <a:t>Objective: </a:t>
            </a:r>
            <a:r>
              <a:rPr lang="en-AU" dirty="0">
                <a:latin typeface="Century Gothic" panose="020B0502020202020204" pitchFamily="34" charset="0"/>
              </a:rPr>
              <a:t>Identify and use mental verbs within a sentence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>
                <a:latin typeface="Century Gothic" panose="020B0502020202020204" pitchFamily="34" charset="0"/>
              </a:rPr>
              <a:t>Author: </a:t>
            </a:r>
            <a:r>
              <a:rPr lang="en-AU" dirty="0">
                <a:latin typeface="Century Gothic" panose="020B0502020202020204" pitchFamily="34" charset="0"/>
              </a:rPr>
              <a:t>Stephanie Le Lievre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728" y="5588000"/>
            <a:ext cx="910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It would also be beneficial to link this lesson to your explicit vocabulary instruction, as many of the mental verbs are Tier 2 words.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61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515" y="8685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1976950"/>
            <a:ext cx="11332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Mary _______________ the newly elected politician.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75FD90-3949-4D07-BE46-B3106765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59519"/>
              </p:ext>
            </p:extLst>
          </p:nvPr>
        </p:nvGraphicFramePr>
        <p:xfrm>
          <a:off x="7817915" y="3891280"/>
          <a:ext cx="4236825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6825">
                  <a:extLst>
                    <a:ext uri="{9D8B030D-6E8A-4147-A177-3AD203B41FA5}">
                      <a16:colId xmlns:a16="http://schemas.microsoft.com/office/drawing/2014/main" val="176261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Suggestions (tier 1 and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2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loathes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detests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despises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hates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66548"/>
                  </a:ext>
                </a:extLst>
              </a:tr>
            </a:tbl>
          </a:graphicData>
        </a:graphic>
      </p:graphicFrame>
      <p:pic>
        <p:nvPicPr>
          <p:cNvPr id="1026" name="Picture 2" descr="Politician clipart political situation, Politician political situation ...">
            <a:extLst>
              <a:ext uri="{FF2B5EF4-FFF2-40B4-BE49-F238E27FC236}">
                <a16:creationId xmlns:a16="http://schemas.microsoft.com/office/drawing/2014/main" id="{27AFF985-4921-407A-A444-5549A1624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3627120"/>
            <a:ext cx="4022983" cy="30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6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61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515" y="8685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1976950"/>
            <a:ext cx="11332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Sandra _______________ pineapple on her pizza.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75FD90-3949-4D07-BE46-B3106765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92392"/>
              </p:ext>
            </p:extLst>
          </p:nvPr>
        </p:nvGraphicFramePr>
        <p:xfrm>
          <a:off x="7817915" y="3891280"/>
          <a:ext cx="4236825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6825">
                  <a:extLst>
                    <a:ext uri="{9D8B030D-6E8A-4147-A177-3AD203B41FA5}">
                      <a16:colId xmlns:a16="http://schemas.microsoft.com/office/drawing/2014/main" val="176261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Suggestions (tier 1 and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2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loathes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detests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despises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hates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66548"/>
                  </a:ext>
                </a:extLst>
              </a:tr>
            </a:tbl>
          </a:graphicData>
        </a:graphic>
      </p:graphicFrame>
      <p:pic>
        <p:nvPicPr>
          <p:cNvPr id="2050" name="Picture 2" descr="Top Chef Finally Ends The ‘Pineapple On Pizza’ Debate">
            <a:extLst>
              <a:ext uri="{FF2B5EF4-FFF2-40B4-BE49-F238E27FC236}">
                <a16:creationId xmlns:a16="http://schemas.microsoft.com/office/drawing/2014/main" id="{E84E2F6C-0740-48A6-ACE4-C8DF5A3A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121" y="3429000"/>
            <a:ext cx="4635879" cy="30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4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61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515" y="8685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1976950"/>
            <a:ext cx="11332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Ash Barty is ________________ by many Australians.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75FD90-3949-4D07-BE46-B3106765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88098"/>
              </p:ext>
            </p:extLst>
          </p:nvPr>
        </p:nvGraphicFramePr>
        <p:xfrm>
          <a:off x="7817915" y="3891280"/>
          <a:ext cx="4236825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6825">
                  <a:extLst>
                    <a:ext uri="{9D8B030D-6E8A-4147-A177-3AD203B41FA5}">
                      <a16:colId xmlns:a16="http://schemas.microsoft.com/office/drawing/2014/main" val="176261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Suggestions (tier 1 and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2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revered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adored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admired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loved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66548"/>
                  </a:ext>
                </a:extLst>
              </a:tr>
            </a:tbl>
          </a:graphicData>
        </a:graphic>
      </p:graphicFrame>
      <p:pic>
        <p:nvPicPr>
          <p:cNvPr id="3074" name="Picture 2" descr="Triumphant Ash Barty becomes first Aussie to win French Open since 1973 ...">
            <a:extLst>
              <a:ext uri="{FF2B5EF4-FFF2-40B4-BE49-F238E27FC236}">
                <a16:creationId xmlns:a16="http://schemas.microsoft.com/office/drawing/2014/main" id="{85CD3EB3-C81E-4072-AB54-48BBCF83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9" y="3368022"/>
            <a:ext cx="5233352" cy="34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1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61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515" y="8685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1976950"/>
            <a:ext cx="11332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I _____________ the work of the emergency service workers. 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75FD90-3949-4D07-BE46-B3106765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60728"/>
              </p:ext>
            </p:extLst>
          </p:nvPr>
        </p:nvGraphicFramePr>
        <p:xfrm>
          <a:off x="7817915" y="3891280"/>
          <a:ext cx="4236825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6825">
                  <a:extLst>
                    <a:ext uri="{9D8B030D-6E8A-4147-A177-3AD203B41FA5}">
                      <a16:colId xmlns:a16="http://schemas.microsoft.com/office/drawing/2014/main" val="176261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Suggestions (tier 1 and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2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revere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adore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admire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66548"/>
                  </a:ext>
                </a:extLst>
              </a:tr>
            </a:tbl>
          </a:graphicData>
        </a:graphic>
      </p:graphicFrame>
      <p:pic>
        <p:nvPicPr>
          <p:cNvPr id="4098" name="Picture 2" descr="Emergency Medical Services | City of Bellevue">
            <a:extLst>
              <a:ext uri="{FF2B5EF4-FFF2-40B4-BE49-F238E27FC236}">
                <a16:creationId xmlns:a16="http://schemas.microsoft.com/office/drawing/2014/main" id="{7104071E-AFB7-40B0-A1D9-5C637A86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211" y="3510970"/>
            <a:ext cx="3943350" cy="34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8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61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515" y="8685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1976950"/>
            <a:ext cx="11332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Choose sentences from texts/topics/content from class. Ask students to replace the mental verb. 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58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identify mental verbs and use them within a sentence.</a:t>
            </a:r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78747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verb is a word which describes an action, state, or occurrence.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forms the main part of the predicate of a sentenc</a:t>
            </a:r>
            <a:r>
              <a:rPr lang="en-AU" dirty="0">
                <a:latin typeface="Century Gothic" panose="020B0502020202020204" pitchFamily="34" charset="0"/>
              </a:rPr>
              <a:t>e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 physical or mental action: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She </a:t>
            </a:r>
            <a:r>
              <a:rPr lang="en-AU" sz="2400" b="1" dirty="0">
                <a:latin typeface="Century Gothic" panose="020B0502020202020204" pitchFamily="34" charset="0"/>
              </a:rPr>
              <a:t>walked</a:t>
            </a:r>
            <a:r>
              <a:rPr lang="en-AU" sz="2400" dirty="0">
                <a:latin typeface="Century Gothic" panose="020B0502020202020204" pitchFamily="34" charset="0"/>
              </a:rPr>
              <a:t>.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They </a:t>
            </a:r>
            <a:r>
              <a:rPr lang="en-AU" sz="2400" b="1" dirty="0">
                <a:latin typeface="Century Gothic" panose="020B0502020202020204" pitchFamily="34" charset="0"/>
              </a:rPr>
              <a:t>thought</a:t>
            </a:r>
            <a:r>
              <a:rPr lang="en-AU" sz="2400" dirty="0">
                <a:latin typeface="Century Gothic" panose="020B0502020202020204" pitchFamily="34" charset="0"/>
              </a:rPr>
              <a:t> about the answers.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three main types of verbs?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33937" y="3578457"/>
            <a:ext cx="1056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 state - form of being: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We </a:t>
            </a:r>
            <a:r>
              <a:rPr lang="en-AU" sz="2400" b="1" dirty="0">
                <a:latin typeface="Century Gothic" panose="020B0502020202020204" pitchFamily="34" charset="0"/>
              </a:rPr>
              <a:t>are</a:t>
            </a:r>
            <a:r>
              <a:rPr lang="en-AU" sz="2400" dirty="0">
                <a:latin typeface="Century Gothic" panose="020B0502020202020204" pitchFamily="34" charset="0"/>
              </a:rPr>
              <a:t> cold.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He </a:t>
            </a:r>
            <a:r>
              <a:rPr lang="en-AU" sz="2400" b="1" dirty="0">
                <a:latin typeface="Century Gothic" panose="020B0502020202020204" pitchFamily="34" charset="0"/>
              </a:rPr>
              <a:t>was</a:t>
            </a:r>
            <a:r>
              <a:rPr lang="en-AU" sz="2400" dirty="0">
                <a:latin typeface="Century Gothic" panose="020B0502020202020204" pitchFamily="34" charset="0"/>
              </a:rPr>
              <a:t> happy.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33937" y="5219536"/>
            <a:ext cx="10566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An occurrence -something happening: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The sun </a:t>
            </a:r>
            <a:r>
              <a:rPr lang="en-AU" sz="2400" b="1" dirty="0">
                <a:latin typeface="Century Gothic" panose="020B0502020202020204" pitchFamily="34" charset="0"/>
              </a:rPr>
              <a:t>shone.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She </a:t>
            </a:r>
            <a:r>
              <a:rPr lang="en-AU" sz="2400" b="1" dirty="0">
                <a:latin typeface="Century Gothic" panose="020B0502020202020204" pitchFamily="34" charset="0"/>
              </a:rPr>
              <a:t>became</a:t>
            </a:r>
            <a:r>
              <a:rPr lang="en-AU" sz="2400" dirty="0">
                <a:latin typeface="Century Gothic" panose="020B0502020202020204" pitchFamily="34" charset="0"/>
              </a:rPr>
              <a:t> a teacher.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Public Domain Clip Art Image | Illustration of a girl kicking a soccer ...">
            <a:extLst>
              <a:ext uri="{FF2B5EF4-FFF2-40B4-BE49-F238E27FC236}">
                <a16:creationId xmlns:a16="http://schemas.microsoft.com/office/drawing/2014/main" id="{F8E8C697-129F-45E2-A96C-7EA334E4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131" y="1977093"/>
            <a:ext cx="1026653" cy="10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s Of People Thinking | Free download on ClipArtMag">
            <a:extLst>
              <a:ext uri="{FF2B5EF4-FFF2-40B4-BE49-F238E27FC236}">
                <a16:creationId xmlns:a16="http://schemas.microsoft.com/office/drawing/2014/main" id="{88360C0B-130F-4E27-91D2-C2A2FAE0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394" y="1932855"/>
            <a:ext cx="564968" cy="10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ild leaning on chair">
            <a:extLst>
              <a:ext uri="{FF2B5EF4-FFF2-40B4-BE49-F238E27FC236}">
                <a16:creationId xmlns:a16="http://schemas.microsoft.com/office/drawing/2014/main" id="{DC40FD44-539D-4E51-886D-64B5E24413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271" y="3681976"/>
            <a:ext cx="1338607" cy="1358862"/>
          </a:xfrm>
          <a:prstGeom prst="rect">
            <a:avLst/>
          </a:prstGeom>
        </p:spPr>
      </p:pic>
      <p:pic>
        <p:nvPicPr>
          <p:cNvPr id="7" name="Picture 6" descr="Sunset in the tropics, with palm leaves">
            <a:extLst>
              <a:ext uri="{FF2B5EF4-FFF2-40B4-BE49-F238E27FC236}">
                <a16:creationId xmlns:a16="http://schemas.microsoft.com/office/drawing/2014/main" id="{06E377D6-CF5B-482D-B6CA-9D670778B9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271" y="5318257"/>
            <a:ext cx="1640264" cy="15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8477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Mental verbs can be states or actions!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Mental verbs relate to the brain/thinking.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He </a:t>
            </a:r>
            <a:r>
              <a:rPr lang="en-AU" sz="3200" b="1" dirty="0">
                <a:latin typeface="Century Gothic" panose="020B0502020202020204" pitchFamily="34" charset="0"/>
              </a:rPr>
              <a:t>remembered</a:t>
            </a:r>
            <a:r>
              <a:rPr lang="en-AU" sz="3200" dirty="0">
                <a:latin typeface="Century Gothic" panose="020B0502020202020204" pitchFamily="34" charset="0"/>
              </a:rPr>
              <a:t> to pack his lunch.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If you can’t see it, and it happens in our heads-  it’s probably a mental verb!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are these mental verbs?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7B394-F2F3-46B5-9E3B-54D89C4DD1C8}"/>
              </a:ext>
            </a:extLst>
          </p:cNvPr>
          <p:cNvSpPr txBox="1"/>
          <p:nvPr/>
        </p:nvSpPr>
        <p:spPr>
          <a:xfrm>
            <a:off x="433936" y="2609651"/>
            <a:ext cx="946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She </a:t>
            </a:r>
            <a:r>
              <a:rPr lang="en-AU" sz="3200" b="1" dirty="0">
                <a:latin typeface="Century Gothic" panose="020B0502020202020204" pitchFamily="34" charset="0"/>
              </a:rPr>
              <a:t>stressed</a:t>
            </a:r>
            <a:r>
              <a:rPr lang="en-AU" sz="3200" dirty="0">
                <a:latin typeface="Century Gothic" panose="020B0502020202020204" pitchFamily="34" charset="0"/>
              </a:rPr>
              <a:t> over the homework task.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72515" y="3049446"/>
            <a:ext cx="1056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Lucy </a:t>
            </a:r>
            <a:r>
              <a:rPr lang="en-AU" sz="3200" b="1" dirty="0">
                <a:latin typeface="Century Gothic" panose="020B0502020202020204" pitchFamily="34" charset="0"/>
              </a:rPr>
              <a:t>loathed</a:t>
            </a:r>
            <a:r>
              <a:rPr lang="en-AU" sz="3200" dirty="0">
                <a:latin typeface="Century Gothic" panose="020B0502020202020204" pitchFamily="34" charset="0"/>
              </a:rPr>
              <a:t> bath time. 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33936" y="4536938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They </a:t>
            </a:r>
            <a:r>
              <a:rPr lang="en-AU" sz="3200" b="1" dirty="0">
                <a:latin typeface="Century Gothic" panose="020B0502020202020204" pitchFamily="34" charset="0"/>
              </a:rPr>
              <a:t>hoped</a:t>
            </a:r>
            <a:r>
              <a:rPr lang="en-AU" sz="3200" dirty="0">
                <a:latin typeface="Century Gothic" panose="020B0502020202020204" pitchFamily="34" charset="0"/>
              </a:rPr>
              <a:t> they would get into the finals.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00317-B7AB-4844-9725-7A44813A36B4}"/>
              </a:ext>
            </a:extLst>
          </p:cNvPr>
          <p:cNvSpPr txBox="1"/>
          <p:nvPr/>
        </p:nvSpPr>
        <p:spPr>
          <a:xfrm>
            <a:off x="453226" y="5503864"/>
            <a:ext cx="1056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15 Cartoon Brain Png For Free On Mbtskoudsalg - Brain Clip Art - Free ...">
            <a:extLst>
              <a:ext uri="{FF2B5EF4-FFF2-40B4-BE49-F238E27FC236}">
                <a16:creationId xmlns:a16="http://schemas.microsoft.com/office/drawing/2014/main" id="{34CDB916-F8A1-473C-9543-713B1F10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6329" y="5091373"/>
            <a:ext cx="2567048" cy="17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6;p7">
            <a:extLst>
              <a:ext uri="{FF2B5EF4-FFF2-40B4-BE49-F238E27FC236}">
                <a16:creationId xmlns:a16="http://schemas.microsoft.com/office/drawing/2014/main" id="{1C0D1762-A672-4BFE-A0F9-612CE8CBB2EF}"/>
              </a:ext>
            </a:extLst>
          </p:cNvPr>
          <p:cNvSpPr/>
          <p:nvPr/>
        </p:nvSpPr>
        <p:spPr>
          <a:xfrm>
            <a:off x="268023" y="1099149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21" name="Google Shape;164;p6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77A1A210-0351-4917-9E17-B4C1A10EF34F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824" y="1158656"/>
            <a:ext cx="626087" cy="477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0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8477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Mental verbs can be states or actions!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Mental verbs relate to the brain/thinking.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He </a:t>
            </a:r>
            <a:r>
              <a:rPr lang="en-AU" sz="3200" b="1" dirty="0">
                <a:latin typeface="Century Gothic" panose="020B0502020202020204" pitchFamily="34" charset="0"/>
              </a:rPr>
              <a:t>kicked </a:t>
            </a:r>
            <a:r>
              <a:rPr lang="en-AU" sz="3200" dirty="0">
                <a:latin typeface="Century Gothic" panose="020B0502020202020204" pitchFamily="34" charset="0"/>
              </a:rPr>
              <a:t>the ball into the net.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are these not examples of mental verbs?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(top 3 are actions, last one is a state)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7B394-F2F3-46B5-9E3B-54D89C4DD1C8}"/>
              </a:ext>
            </a:extLst>
          </p:cNvPr>
          <p:cNvSpPr txBox="1"/>
          <p:nvPr/>
        </p:nvSpPr>
        <p:spPr>
          <a:xfrm>
            <a:off x="433936" y="2609651"/>
            <a:ext cx="946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Mary </a:t>
            </a:r>
            <a:r>
              <a:rPr lang="en-AU" sz="3200" b="1" dirty="0">
                <a:latin typeface="Century Gothic" panose="020B0502020202020204" pitchFamily="34" charset="0"/>
              </a:rPr>
              <a:t>swam</a:t>
            </a:r>
            <a:r>
              <a:rPr lang="en-AU" sz="3200" dirty="0">
                <a:latin typeface="Century Gothic" panose="020B0502020202020204" pitchFamily="34" charset="0"/>
              </a:rPr>
              <a:t> two laps of the pool.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43581" y="3157795"/>
            <a:ext cx="1056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We </a:t>
            </a:r>
            <a:r>
              <a:rPr lang="en-AU" sz="3200" b="1" dirty="0">
                <a:latin typeface="Century Gothic" panose="020B0502020202020204" pitchFamily="34" charset="0"/>
              </a:rPr>
              <a:t>rode</a:t>
            </a:r>
            <a:r>
              <a:rPr lang="en-AU" sz="3200" dirty="0">
                <a:latin typeface="Century Gothic" panose="020B0502020202020204" pitchFamily="34" charset="0"/>
              </a:rPr>
              <a:t> our bikes to the party.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55944" y="4619375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It </a:t>
            </a:r>
            <a:r>
              <a:rPr lang="en-AU" sz="3200" b="1" dirty="0">
                <a:latin typeface="Century Gothic" panose="020B0502020202020204" pitchFamily="34" charset="0"/>
              </a:rPr>
              <a:t>was</a:t>
            </a:r>
            <a:r>
              <a:rPr lang="en-AU" sz="3200" dirty="0">
                <a:latin typeface="Century Gothic" panose="020B0502020202020204" pitchFamily="34" charset="0"/>
              </a:rPr>
              <a:t> freezing.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6" name="Google Shape;176;p7">
            <a:extLst>
              <a:ext uri="{FF2B5EF4-FFF2-40B4-BE49-F238E27FC236}">
                <a16:creationId xmlns:a16="http://schemas.microsoft.com/office/drawing/2014/main" id="{5803D771-11A6-4F2E-8C3D-3275AC57C375}"/>
              </a:ext>
            </a:extLst>
          </p:cNvPr>
          <p:cNvSpPr/>
          <p:nvPr/>
        </p:nvSpPr>
        <p:spPr>
          <a:xfrm>
            <a:off x="352865" y="1148815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dirty="0"/>
          </a:p>
        </p:txBody>
      </p:sp>
      <p:pic>
        <p:nvPicPr>
          <p:cNvPr id="20" name="Google Shape;181;p7" descr="See the source image">
            <a:extLst>
              <a:ext uri="{FF2B5EF4-FFF2-40B4-BE49-F238E27FC236}">
                <a16:creationId xmlns:a16="http://schemas.microsoft.com/office/drawing/2014/main" id="{3B73702D-2345-478F-A5D9-5C70E40D0063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612" y="1198570"/>
            <a:ext cx="541318" cy="461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 dirty="0"/>
              <a:t>Which of these sentences contain a mental verb?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sp>
        <p:nvSpPr>
          <p:cNvPr id="272" name="Google Shape;272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10203336" y="917628"/>
            <a:ext cx="1988664" cy="252376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mental verb?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8" name="Google Shape;278;p14" descr="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6481" y="8973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Logo, 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325" y="897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74;p14" descr="Logo, 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07" y="178894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75;p14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65" y="246190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6;p14" descr="Icon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65" y="313427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7;p14" descr="Icon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65" y="3805518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80;p14"/>
          <p:cNvSpPr/>
          <p:nvPr/>
        </p:nvSpPr>
        <p:spPr>
          <a:xfrm>
            <a:off x="1139984" y="1754558"/>
            <a:ext cx="899724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adore the smell of freshly cut grass.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remembered to brush his teeth.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loved the flowers.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dirty="0">
                <a:solidFill>
                  <a:schemeClr val="dk1"/>
                </a:solidFill>
                <a:latin typeface="Century Gothic"/>
                <a:sym typeface="Century Gothic"/>
              </a:rPr>
              <a:t>They sailed around Australia. </a:t>
            </a:r>
            <a:endParaRPr sz="1800" dirty="0"/>
          </a:p>
        </p:txBody>
      </p:sp>
      <p:pic>
        <p:nvPicPr>
          <p:cNvPr id="21" name="Google Shape;164;p6" descr="https://cdn3.vectorstock.com/i/1000x1000/77/52/yes-tick-icon-vector-22957752.jp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888" y="1748944"/>
            <a:ext cx="626087" cy="47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4;p6" descr="https://cdn3.vectorstock.com/i/1000x1000/77/52/yes-tick-icon-vector-22957752.jp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1" y="2540931"/>
            <a:ext cx="578939" cy="43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4;p6" descr="https://cdn3.vectorstock.com/i/1000x1000/77/52/yes-tick-icon-vector-22957752.jp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963" y="3114906"/>
            <a:ext cx="607037" cy="52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1;p7" descr="See the source image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583" y="3839290"/>
            <a:ext cx="531167" cy="47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1371600" y="1987914"/>
            <a:ext cx="971550" cy="3457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1711628" y="2612745"/>
            <a:ext cx="2077947" cy="3457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857375" y="3280503"/>
            <a:ext cx="951813" cy="286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dirty="0"/>
          </a:p>
        </p:txBody>
      </p:sp>
      <p:sp>
        <p:nvSpPr>
          <p:cNvPr id="183" name="Google Shape;183;p7"/>
          <p:cNvSpPr txBox="1"/>
          <p:nvPr/>
        </p:nvSpPr>
        <p:spPr>
          <a:xfrm>
            <a:off x="10203336" y="1141144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mental verb?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877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870" y="9193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2292314"/>
            <a:ext cx="11332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The police judge  ____________ the right consequence for the criminal.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75FD90-3949-4D07-BE46-B3106765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81607"/>
              </p:ext>
            </p:extLst>
          </p:nvPr>
        </p:nvGraphicFramePr>
        <p:xfrm>
          <a:off x="7817915" y="3891280"/>
          <a:ext cx="4236825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6825">
                  <a:extLst>
                    <a:ext uri="{9D8B030D-6E8A-4147-A177-3AD203B41FA5}">
                      <a16:colId xmlns:a16="http://schemas.microsoft.com/office/drawing/2014/main" val="176261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Suggestions (tier 1 and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2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thought (about)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9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ruminated (on)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3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mulled (over)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92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deliberated (over)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contemplated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reflected (on)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66548"/>
                  </a:ext>
                </a:extLst>
              </a:tr>
            </a:tbl>
          </a:graphicData>
        </a:graphic>
      </p:graphicFrame>
      <p:pic>
        <p:nvPicPr>
          <p:cNvPr id="5" name="Picture 4" descr="Hand with a gavel">
            <a:extLst>
              <a:ext uri="{FF2B5EF4-FFF2-40B4-BE49-F238E27FC236}">
                <a16:creationId xmlns:a16="http://schemas.microsoft.com/office/drawing/2014/main" id="{69F53665-4572-4FF5-8C7F-4DC55E9556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092" y="4143342"/>
            <a:ext cx="4071987" cy="27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-1" y="-1"/>
            <a:ext cx="4924425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184" name="Google Shape;184;p7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149" y="9718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61" y="919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515" y="8685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4906" y="1976950"/>
            <a:ext cx="11332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222222"/>
                </a:solidFill>
                <a:latin typeface="Century Gothic" panose="020B0502020202020204" pitchFamily="34" charset="0"/>
              </a:rPr>
              <a:t>The mother ______________ her options for the weekend since the kids were at a sleepover. </a:t>
            </a:r>
          </a:p>
        </p:txBody>
      </p:sp>
      <p:sp>
        <p:nvSpPr>
          <p:cNvPr id="18" name="Google Shape;194;p8"/>
          <p:cNvSpPr/>
          <p:nvPr/>
        </p:nvSpPr>
        <p:spPr>
          <a:xfrm>
            <a:off x="0" y="388564"/>
            <a:ext cx="8397966" cy="6462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this sentence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whiteboard, choose a 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verb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the sentence.</a:t>
            </a:r>
          </a:p>
        </p:txBody>
      </p:sp>
      <p:pic>
        <p:nvPicPr>
          <p:cNvPr id="19" name="Google Shape;103;p2" descr="Icon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75FD90-3949-4D07-BE46-B3106765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22633"/>
              </p:ext>
            </p:extLst>
          </p:nvPr>
        </p:nvGraphicFramePr>
        <p:xfrm>
          <a:off x="7817915" y="3891280"/>
          <a:ext cx="4236825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36825">
                  <a:extLst>
                    <a:ext uri="{9D8B030D-6E8A-4147-A177-3AD203B41FA5}">
                      <a16:colId xmlns:a16="http://schemas.microsoft.com/office/drawing/2014/main" val="176261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Suggestions (tier 1 and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2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thought (about)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9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ruminated (on)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3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mulled (over)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92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deliberated (over)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contemplated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Century Gothic" panose="020B0502020202020204" pitchFamily="34" charset="0"/>
                        </a:rPr>
                        <a:t>reflected (on)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66548"/>
                  </a:ext>
                </a:extLst>
              </a:tr>
            </a:tbl>
          </a:graphicData>
        </a:graphic>
      </p:graphicFrame>
      <p:pic>
        <p:nvPicPr>
          <p:cNvPr id="6" name="Picture 5" descr="Young woman thinking">
            <a:extLst>
              <a:ext uri="{FF2B5EF4-FFF2-40B4-BE49-F238E27FC236}">
                <a16:creationId xmlns:a16="http://schemas.microsoft.com/office/drawing/2014/main" id="{5FA6244C-AEE8-4667-A309-6611B18FC0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04" y="3429000"/>
            <a:ext cx="51370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735</Words>
  <Application>Microsoft Office PowerPoint</Application>
  <PresentationFormat>Widescreen</PresentationFormat>
  <Paragraphs>145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Arial</vt:lpstr>
      <vt:lpstr>Quattrocento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42</cp:revision>
  <dcterms:created xsi:type="dcterms:W3CDTF">2021-08-04T08:19:39Z</dcterms:created>
  <dcterms:modified xsi:type="dcterms:W3CDTF">2023-09-09T07:44:50Z</dcterms:modified>
</cp:coreProperties>
</file>